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5" r:id="rId3"/>
    <p:sldId id="278" r:id="rId4"/>
    <p:sldId id="275" r:id="rId5"/>
    <p:sldId id="280" r:id="rId6"/>
    <p:sldId id="281" r:id="rId7"/>
    <p:sldId id="276" r:id="rId8"/>
    <p:sldId id="282" r:id="rId9"/>
    <p:sldId id="284" r:id="rId10"/>
    <p:sldId id="273" r:id="rId11"/>
    <p:sldId id="277" r:id="rId12"/>
    <p:sldId id="294" r:id="rId13"/>
    <p:sldId id="287" r:id="rId14"/>
    <p:sldId id="286" r:id="rId15"/>
    <p:sldId id="290" r:id="rId16"/>
    <p:sldId id="266" r:id="rId17"/>
    <p:sldId id="288" r:id="rId18"/>
    <p:sldId id="316" r:id="rId19"/>
    <p:sldId id="323" r:id="rId20"/>
    <p:sldId id="320" r:id="rId21"/>
    <p:sldId id="32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FC053D6D-C074-4EA0-B704-8538DB267A33}">
          <p14:sldIdLst>
            <p14:sldId id="256"/>
            <p14:sldId id="327"/>
            <p14:sldId id="274"/>
            <p14:sldId id="260"/>
            <p14:sldId id="259"/>
            <p14:sldId id="261"/>
            <p14:sldId id="262"/>
            <p14:sldId id="264"/>
            <p14:sldId id="263"/>
            <p14:sldId id="328"/>
            <p14:sldId id="272"/>
            <p14:sldId id="265"/>
            <p14:sldId id="278"/>
            <p14:sldId id="329"/>
            <p14:sldId id="275"/>
            <p14:sldId id="280"/>
            <p14:sldId id="281"/>
            <p14:sldId id="276"/>
            <p14:sldId id="330"/>
            <p14:sldId id="282"/>
            <p14:sldId id="284"/>
            <p14:sldId id="331"/>
            <p14:sldId id="273"/>
            <p14:sldId id="277"/>
            <p14:sldId id="279"/>
            <p14:sldId id="332"/>
            <p14:sldId id="294"/>
            <p14:sldId id="287"/>
            <p14:sldId id="286"/>
            <p14:sldId id="290"/>
            <p14:sldId id="333"/>
            <p14:sldId id="298"/>
            <p14:sldId id="297"/>
            <p14:sldId id="269"/>
            <p14:sldId id="270"/>
            <p14:sldId id="299"/>
            <p14:sldId id="334"/>
            <p14:sldId id="292"/>
            <p14:sldId id="295"/>
            <p14:sldId id="296"/>
            <p14:sldId id="293"/>
            <p14:sldId id="300"/>
            <p14:sldId id="301"/>
            <p14:sldId id="289"/>
            <p14:sldId id="303"/>
            <p14:sldId id="304"/>
            <p14:sldId id="305"/>
            <p14:sldId id="335"/>
            <p14:sldId id="306"/>
            <p14:sldId id="311"/>
            <p14:sldId id="312"/>
            <p14:sldId id="313"/>
            <p14:sldId id="315"/>
            <p14:sldId id="314"/>
            <p14:sldId id="336"/>
            <p14:sldId id="288"/>
            <p14:sldId id="316"/>
            <p14:sldId id="266"/>
            <p14:sldId id="267"/>
            <p14:sldId id="337"/>
            <p14:sldId id="309"/>
            <p14:sldId id="310"/>
            <p14:sldId id="317"/>
            <p14:sldId id="318"/>
            <p14:sldId id="338"/>
            <p14:sldId id="319"/>
            <p14:sldId id="323"/>
            <p14:sldId id="339"/>
            <p14:sldId id="320"/>
            <p14:sldId id="321"/>
            <p14:sldId id="340"/>
            <p14:sldId id="32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816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020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2297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id-ID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id-ID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CA836-8E27-4E04-B19B-56E176E43DCF}" type="slidenum">
              <a:rPr lang="en-GB" altLang="id-ID"/>
              <a:pPr>
                <a:defRPr/>
              </a:pPr>
              <a:t>‹#›</a:t>
            </a:fld>
            <a:endParaRPr lang="en-GB" altLang="id-ID"/>
          </a:p>
        </p:txBody>
      </p:sp>
    </p:spTree>
    <p:extLst>
      <p:ext uri="{BB962C8B-B14F-4D97-AF65-F5344CB8AC3E}">
        <p14:creationId xmlns="" xmlns:p14="http://schemas.microsoft.com/office/powerpoint/2010/main" val="252025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74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808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65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13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162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76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78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303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E04B-9395-4E4C-8C18-44051EA0CBA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4064-4308-4C4B-A849-5DD7D70A7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539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Minda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minda</a:t>
            </a:r>
            <a:r>
              <a:rPr lang="en-US" dirty="0" smtClean="0"/>
              <a:t> (mind)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(homo sapiens)</a:t>
            </a:r>
            <a:endParaRPr lang="en-US" dirty="0" smtClean="0"/>
          </a:p>
          <a:p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,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diwariskan</a:t>
            </a:r>
            <a:r>
              <a:rPr lang="en-US" dirty="0" smtClean="0"/>
              <a:t> (transmitted)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kebenaran</a:t>
            </a:r>
            <a:r>
              <a:rPr lang="en-US" dirty="0" smtClean="0"/>
              <a:t>”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dirty="0" err="1" smtClean="0"/>
              <a:t>punca</a:t>
            </a:r>
            <a:r>
              <a:rPr lang="en-US" dirty="0" smtClean="0"/>
              <a:t> </a:t>
            </a:r>
            <a:r>
              <a:rPr lang="en-US" dirty="0" err="1" smtClean="0"/>
              <a:t>luaran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)</a:t>
            </a:r>
          </a:p>
          <a:p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deduktif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induktif</a:t>
            </a:r>
            <a:endParaRPr lang="en-US" dirty="0"/>
          </a:p>
          <a:p>
            <a:r>
              <a:rPr lang="en-US" dirty="0" err="1"/>
              <a:t>Penalaran</a:t>
            </a:r>
            <a:r>
              <a:rPr lang="en-US" dirty="0"/>
              <a:t>: proses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endParaRPr lang="en-US" dirty="0"/>
          </a:p>
          <a:p>
            <a:r>
              <a:rPr lang="en-US" dirty="0"/>
              <a:t>Proses </a:t>
            </a:r>
            <a:r>
              <a:rPr lang="en-US" dirty="0" err="1"/>
              <a:t>penalaran</a:t>
            </a:r>
            <a:r>
              <a:rPr lang="en-US" dirty="0"/>
              <a:t>: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analitis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433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Realiti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reality. 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realiti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Realiti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dirty="0" err="1" smtClean="0"/>
              <a:t>experimential</a:t>
            </a:r>
            <a:r>
              <a:rPr lang="en-US" dirty="0" smtClean="0"/>
              <a:t> reality)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orang lain (agreement reality).</a:t>
            </a:r>
          </a:p>
          <a:p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reality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teruji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endParaRPr lang="en-US" dirty="0" smtClean="0"/>
          </a:p>
          <a:p>
            <a:r>
              <a:rPr lang="en-US" dirty="0" err="1" smtClean="0"/>
              <a:t>Ilmuan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humaniora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realiti</a:t>
            </a:r>
            <a:r>
              <a:rPr lang="en-US" dirty="0" smtClean="0"/>
              <a:t> agar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endParaRPr lang="en-US" dirty="0" smtClean="0"/>
          </a:p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261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Proposisi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 yang </a:t>
            </a:r>
            <a:r>
              <a:rPr lang="en-US" dirty="0" err="1" smtClean="0"/>
              <a:t>berisi</a:t>
            </a:r>
            <a:r>
              <a:rPr lang="en-US" dirty="0" smtClean="0"/>
              <a:t> ide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instrument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, </a:t>
            </a:r>
            <a:r>
              <a:rPr lang="en-US" dirty="0" err="1" smtClean="0"/>
              <a:t>mengeralisasikan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mental. 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komponen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ide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realiti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	     </a:t>
            </a:r>
            <a:r>
              <a:rPr lang="en-US" dirty="0" err="1" smtClean="0"/>
              <a:t>dirasakan</a:t>
            </a:r>
            <a:r>
              <a:rPr lang="en-US" dirty="0" smtClean="0"/>
              <a:t>. “</a:t>
            </a:r>
            <a:r>
              <a:rPr lang="en-US" dirty="0" err="1" smtClean="0"/>
              <a:t>Moden</a:t>
            </a:r>
            <a:r>
              <a:rPr lang="en-US" dirty="0" smtClean="0"/>
              <a:t>”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Gejala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ide 	  	  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“</a:t>
            </a:r>
            <a:r>
              <a:rPr lang="en-US" dirty="0" err="1" smtClean="0"/>
              <a:t>Kemiskinan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ide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lain. “</a:t>
            </a:r>
            <a:r>
              <a:rPr lang="en-US" dirty="0" err="1" smtClean="0"/>
              <a:t>Nasi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lemak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672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75240582"/>
              </p:ext>
            </p:extLst>
          </p:nvPr>
        </p:nvGraphicFramePr>
        <p:xfrm>
          <a:off x="838200" y="1358896"/>
          <a:ext cx="10896600" cy="4565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7875"/>
                <a:gridCol w="5428725"/>
              </a:tblGrid>
              <a:tr h="4810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Kuantitatif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Kualitatif</a:t>
                      </a:r>
                      <a:endParaRPr lang="en-US" dirty="0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Deduktif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Induktif</a:t>
                      </a:r>
                      <a:endParaRPr lang="en-US" dirty="0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</a:t>
                      </a:r>
                      <a:r>
                        <a:rPr lang="en-US" dirty="0" err="1" smtClean="0"/>
                        <a:t>uesioner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Pengkaji</a:t>
                      </a:r>
                      <a:r>
                        <a:rPr lang="en-US" baseline="0" dirty="0" smtClean="0"/>
                        <a:t> + Filed notes+ media </a:t>
                      </a:r>
                      <a:r>
                        <a:rPr lang="en-US" baseline="0" dirty="0" err="1" smtClean="0"/>
                        <a:t>rekam</a:t>
                      </a:r>
                      <a:endParaRPr lang="en-US" dirty="0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Proses (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Uji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Hipotesa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Generalisasi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Pemahaman</a:t>
                      </a:r>
                      <a:r>
                        <a:rPr lang="en-US" dirty="0" smtClean="0"/>
                        <a:t> (verstehen</a:t>
                      </a:r>
                      <a:endParaRPr lang="en-US" dirty="0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Statistik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Interpretatif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simbolik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1982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Objek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Subjek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Flexible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9366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Kuantitatif</a:t>
            </a:r>
            <a:endParaRPr lang="en-US" b="1" dirty="0"/>
          </a:p>
          <a:p>
            <a:r>
              <a:rPr lang="en-US" dirty="0" smtClean="0"/>
              <a:t>Simple random sampling</a:t>
            </a:r>
          </a:p>
          <a:p>
            <a:r>
              <a:rPr lang="en-US" dirty="0" smtClean="0"/>
              <a:t>Cluster sampling</a:t>
            </a:r>
          </a:p>
          <a:p>
            <a:r>
              <a:rPr lang="en-US" dirty="0" smtClean="0"/>
              <a:t>Stratified random sampling</a:t>
            </a:r>
          </a:p>
          <a:p>
            <a:r>
              <a:rPr lang="en-US" dirty="0" smtClean="0"/>
              <a:t>Purposive sampling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 err="1" smtClean="0"/>
              <a:t>Kualitatif</a:t>
            </a:r>
            <a:endParaRPr lang="en-US" b="1" dirty="0" smtClean="0"/>
          </a:p>
          <a:p>
            <a:r>
              <a:rPr lang="en-US" dirty="0" smtClean="0"/>
              <a:t>Representative (Phenomena)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692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 </a:t>
            </a:r>
            <a:r>
              <a:rPr lang="en-US" dirty="0" err="1" smtClean="0"/>
              <a:t>Sosial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Kuantitatif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Background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dirty="0" err="1" smtClean="0"/>
              <a:t>mengapa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(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?)</a:t>
            </a:r>
          </a:p>
          <a:p>
            <a:r>
              <a:rPr lang="en-US" dirty="0" smtClean="0"/>
              <a:t>Objective </a:t>
            </a:r>
            <a:r>
              <a:rPr lang="en-US" dirty="0" err="1" smtClean="0"/>
              <a:t>Kajian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operational </a:t>
            </a:r>
          </a:p>
          <a:p>
            <a:r>
              <a:rPr lang="en-US" dirty="0" err="1" smtClean="0"/>
              <a:t>Hipotesis</a:t>
            </a:r>
            <a:r>
              <a:rPr lang="en-US" dirty="0" smtClean="0"/>
              <a:t> (</a:t>
            </a:r>
            <a:r>
              <a:rPr lang="en-US" dirty="0" err="1" smtClean="0"/>
              <a:t>Kuantitatif</a:t>
            </a:r>
            <a:r>
              <a:rPr lang="en-US" dirty="0" smtClean="0"/>
              <a:t>), Assumption (</a:t>
            </a:r>
            <a:r>
              <a:rPr lang="en-US" dirty="0" err="1" smtClean="0"/>
              <a:t>kualitatif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Intrument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Coding Data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Data (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Report the result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0407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Eksplanasi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Kualitatif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Eksplanasi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(</a:t>
            </a:r>
            <a:r>
              <a:rPr lang="en-US" dirty="0" err="1" smtClean="0"/>
              <a:t>abstraksi</a:t>
            </a:r>
            <a:r>
              <a:rPr lang="en-US" dirty="0" smtClean="0"/>
              <a:t>)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pelbagai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Modes </a:t>
            </a:r>
            <a:r>
              <a:rPr lang="en-US" dirty="0" err="1" smtClean="0"/>
              <a:t>Eksplanasi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1.Cause </a:t>
            </a:r>
            <a:r>
              <a:rPr lang="en-US" smtClean="0"/>
              <a:t>and effect </a:t>
            </a:r>
            <a:r>
              <a:rPr lang="en-US" dirty="0" smtClean="0"/>
              <a:t>(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2.Rasional (intentional), motives (goals)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3.Fungsional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korelasional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4.Historikal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5.Interpretation - meaning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5181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Human Basic Needs</a:t>
            </a:r>
            <a:br>
              <a:rPr lang="en-US" dirty="0" smtClean="0"/>
            </a:br>
            <a:r>
              <a:rPr lang="en-US" sz="2700" dirty="0" smtClean="0"/>
              <a:t>Functional theory </a:t>
            </a:r>
            <a:br>
              <a:rPr lang="en-US" sz="2700" dirty="0" smtClean="0"/>
            </a:br>
            <a:r>
              <a:rPr lang="en-US" sz="2700" dirty="0" err="1" smtClean="0"/>
              <a:t>B.Malinowski</a:t>
            </a:r>
            <a:r>
              <a:rPr lang="en-US" sz="2700" dirty="0" smtClean="0"/>
              <a:t> (1884-1942)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Basic Needs	</a:t>
            </a:r>
            <a:r>
              <a:rPr lang="en-US" sz="2000" b="1" dirty="0"/>
              <a:t> </a:t>
            </a:r>
            <a:r>
              <a:rPr lang="en-US" sz="2000" b="1" dirty="0" smtClean="0"/>
              <a:t>            Direct </a:t>
            </a:r>
            <a:r>
              <a:rPr lang="en-US" sz="2000" b="1" dirty="0" err="1" smtClean="0"/>
              <a:t>respons</a:t>
            </a:r>
            <a:r>
              <a:rPr lang="en-US" sz="2000" b="1" dirty="0" smtClean="0"/>
              <a:t>                             Responses to instrumental needs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Nutrition                         Commissariat                               Economics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Reproduction                  Marriage     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Social Organization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Bodily Comforts              Domicile and dress                     Social Control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Safety                               Protection and defense               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Relaxation                        System of play and repose        Education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Movement                       Set of activities and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communication</a:t>
            </a:r>
          </a:p>
          <a:p>
            <a:pPr marL="457200" indent="-457200">
              <a:buAutoNum type="arabicPeriod" startAt="7"/>
            </a:pPr>
            <a:r>
              <a:rPr lang="en-US" sz="2000" dirty="0" smtClean="0"/>
              <a:t>Growth                              Training and apprenticeship      Political Organization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Malinowski, B. (1944  ). </a:t>
            </a:r>
            <a:r>
              <a:rPr lang="en-US" sz="2000" i="1" dirty="0" smtClean="0"/>
              <a:t>Scientific Theory of Culture and other Essays. </a:t>
            </a:r>
            <a:r>
              <a:rPr lang="en-US" sz="2000" dirty="0" smtClean="0"/>
              <a:t>New York: Oxford University Press. </a:t>
            </a:r>
          </a:p>
          <a:p>
            <a:pPr marL="0" indent="0">
              <a:buNone/>
            </a:pPr>
            <a:r>
              <a:rPr lang="en-US" sz="2000" dirty="0" err="1" smtClean="0"/>
              <a:t>Bohanan</a:t>
            </a:r>
            <a:r>
              <a:rPr lang="en-US" sz="2000" dirty="0" smtClean="0"/>
              <a:t>, Paul and Mark Glazer (1973). “The Group and the individual in Functional analysis” in </a:t>
            </a:r>
            <a:r>
              <a:rPr lang="en-US" sz="2000" i="1" dirty="0" smtClean="0"/>
              <a:t>High Points in Anthropology, </a:t>
            </a:r>
            <a:r>
              <a:rPr lang="en-US" sz="2000" dirty="0" smtClean="0"/>
              <a:t>First edition. New York: Alfred </a:t>
            </a:r>
            <a:r>
              <a:rPr lang="en-US" sz="2000" dirty="0" err="1" smtClean="0"/>
              <a:t>A.Knopf</a:t>
            </a:r>
            <a:r>
              <a:rPr lang="en-US" sz="2000" dirty="0" smtClean="0"/>
              <a:t>, p. 275-293. 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92361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Malinowski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: 1.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kausaliti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penduduk</a:t>
            </a:r>
            <a:r>
              <a:rPr lang="en-US" dirty="0" smtClean="0"/>
              <a:t>.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(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2. </a:t>
            </a:r>
            <a:r>
              <a:rPr lang="en-US" dirty="0" err="1" smtClean="0"/>
              <a:t>Guna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Pisau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sayur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Malinowski: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425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(</a:t>
            </a:r>
            <a:r>
              <a:rPr lang="en-US" dirty="0" err="1" smtClean="0"/>
              <a:t>sesebuah</a:t>
            </a:r>
            <a:r>
              <a:rPr lang="en-US" dirty="0" smtClean="0"/>
              <a:t> </a:t>
            </a:r>
            <a:r>
              <a:rPr lang="en-US" dirty="0" err="1" smtClean="0"/>
              <a:t>komuniti</a:t>
            </a:r>
            <a:r>
              <a:rPr lang="en-US" dirty="0" smtClean="0"/>
              <a:t>) yang </a:t>
            </a:r>
            <a:r>
              <a:rPr lang="en-US" dirty="0" err="1" smtClean="0"/>
              <a:t>berfungsi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blue print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 (culture behavior)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(culture artefacts)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komuniti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hakekat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      1.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2.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proses </a:t>
            </a:r>
            <a:r>
              <a:rPr lang="en-US" dirty="0" err="1" smtClean="0"/>
              <a:t>belajar</a:t>
            </a:r>
            <a:r>
              <a:rPr lang="en-US" dirty="0" smtClean="0"/>
              <a:t> (learned)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3. </a:t>
            </a:r>
            <a:r>
              <a:rPr lang="en-US" dirty="0" err="1" smtClean="0"/>
              <a:t>Memaksa</a:t>
            </a:r>
            <a:r>
              <a:rPr lang="en-US" dirty="0" smtClean="0"/>
              <a:t> (forced)</a:t>
            </a:r>
          </a:p>
          <a:p>
            <a:pPr marL="457200" lvl="1" indent="0">
              <a:buNone/>
            </a:pPr>
            <a:r>
              <a:rPr lang="en-US" dirty="0"/>
              <a:t>	 </a:t>
            </a:r>
            <a:r>
              <a:rPr lang="en-US" dirty="0" smtClean="0"/>
              <a:t>    4. </a:t>
            </a:r>
            <a:r>
              <a:rPr lang="en-US" dirty="0" err="1" smtClean="0"/>
              <a:t>Berobah</a:t>
            </a:r>
            <a:r>
              <a:rPr lang="en-US" dirty="0" smtClean="0"/>
              <a:t> (changed)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5. Adaptive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5810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14338"/>
            <a:ext cx="8229600" cy="5445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sz="3200"/>
              <a:t>Development of Human Civilization</a:t>
            </a:r>
            <a:endParaRPr lang="id-ID" altLang="id-ID" sz="3200"/>
          </a:p>
        </p:txBody>
      </p:sp>
      <p:graphicFrame>
        <p:nvGraphicFramePr>
          <p:cNvPr id="3149" name="Group 77"/>
          <p:cNvGraphicFramePr>
            <a:graphicFrameLocks noGrp="1"/>
          </p:cNvGraphicFramePr>
          <p:nvPr>
            <p:ph idx="1"/>
          </p:nvPr>
        </p:nvGraphicFramePr>
        <p:xfrm>
          <a:off x="1992313" y="1341439"/>
          <a:ext cx="8388350" cy="5488149"/>
        </p:xfrm>
        <a:graphic>
          <a:graphicData uri="http://schemas.openxmlformats.org/drawingml/2006/table">
            <a:tbl>
              <a:tblPr/>
              <a:tblGrid>
                <a:gridCol w="1677987"/>
                <a:gridCol w="1677988"/>
                <a:gridCol w="1676400"/>
                <a:gridCol w="1677987"/>
                <a:gridCol w="1677988"/>
              </a:tblGrid>
              <a:tr h="4111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ITEM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Tribal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Agriculture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Industrial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Global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50000"/>
                      </a:srgbClr>
                    </a:solidFill>
                  </a:tcPr>
                </a:tc>
              </a:tr>
              <a:tr h="4984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Mean Of Production</a:t>
                      </a:r>
                      <a:endParaRPr kumimoji="0" lang="id-ID" alt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Nature (Stone)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Nature (land)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Capital (Money)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Information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Technology</a:t>
                      </a:r>
                      <a:endParaRPr kumimoji="0" lang="id-ID" alt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Very Simple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Simple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Big Technology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Electronic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Information Sphere</a:t>
                      </a:r>
                      <a:endParaRPr kumimoji="0" lang="id-ID" alt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Oral and Non Verbal Traditions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Traditional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Oral Traditional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Local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Saving &amp; Maintaining      Information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Mass Media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Written Tradition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National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Multiplying Information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Computer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Program Language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Global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Saving, Producing &amp; Informing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4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Social Sphere</a:t>
                      </a:r>
                      <a:endParaRPr kumimoji="0" lang="id-ID" alt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Band (small group)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Socialization in Nuclear Family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Extended Family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Socialization in “Extended Family”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Nuclear Family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Socialization in “Nuclear Family and Secondary Family”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Electronic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Socialization in “Extended Family”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26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Mental Sphere</a:t>
                      </a:r>
                      <a:endParaRPr kumimoji="0" lang="id-ID" alt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“Most Present”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“Intuition”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Past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Non-Rationality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Spiritual Magism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Present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Rationality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Materialism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Future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Suprareligiosity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“Mysticism”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6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Social Solidarity</a:t>
                      </a:r>
                      <a:endParaRPr kumimoji="0" lang="id-ID" alt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Small Group Solidarity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Mechanic Solidarity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Mutual-help in Group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Organic Solidarity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Individuality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Global Solidarity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Post Individuality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anose="020B0606020202030204" pitchFamily="34" charset="0"/>
                        </a:rPr>
                        <a:t>Mode of Life</a:t>
                      </a:r>
                      <a:endParaRPr kumimoji="0" lang="id-ID" alt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Survival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Subsistence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Prestige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Enjoyment</a:t>
                      </a:r>
                      <a:endParaRPr kumimoji="0" lang="id-ID" alt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1002578"/>
      </p:ext>
    </p:extLst>
  </p:cSld>
  <p:clrMapOvr>
    <a:masterClrMapping/>
  </p:clrMapOvr>
  <p:transition spd="slow">
    <p:fad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Kapasiti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Homo Sapiens</a:t>
            </a:r>
          </a:p>
          <a:p>
            <a:pPr algn="ctr"/>
            <a:r>
              <a:rPr lang="en-US" dirty="0" smtClean="0"/>
              <a:t>Homo Faber</a:t>
            </a:r>
          </a:p>
          <a:p>
            <a:pPr algn="ctr"/>
            <a:r>
              <a:rPr lang="en-US" dirty="0" smtClean="0"/>
              <a:t>Homo </a:t>
            </a:r>
            <a:r>
              <a:rPr lang="en-US" dirty="0" err="1" smtClean="0"/>
              <a:t>Economicus</a:t>
            </a:r>
            <a:endParaRPr lang="en-US" dirty="0" smtClean="0"/>
          </a:p>
          <a:p>
            <a:pPr algn="ctr"/>
            <a:r>
              <a:rPr lang="en-US" dirty="0" smtClean="0"/>
              <a:t>Homo </a:t>
            </a:r>
            <a:r>
              <a:rPr lang="en-US" dirty="0" err="1" smtClean="0"/>
              <a:t>Ludens</a:t>
            </a:r>
            <a:endParaRPr lang="en-US" dirty="0" smtClean="0"/>
          </a:p>
          <a:p>
            <a:pPr algn="ctr"/>
            <a:r>
              <a:rPr lang="en-US" dirty="0" smtClean="0"/>
              <a:t>Homo </a:t>
            </a:r>
            <a:r>
              <a:rPr lang="en-US" dirty="0" err="1" smtClean="0"/>
              <a:t>Socius</a:t>
            </a:r>
            <a:endParaRPr lang="en-US" dirty="0" smtClean="0"/>
          </a:p>
          <a:p>
            <a:pPr algn="ctr"/>
            <a:r>
              <a:rPr lang="en-US" dirty="0" smtClean="0"/>
              <a:t>Homo </a:t>
            </a:r>
            <a:r>
              <a:rPr lang="en-US" dirty="0" err="1" smtClean="0"/>
              <a:t>symbolicus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3527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Proses</a:t>
            </a:r>
            <a:br>
              <a:rPr lang="en-US" dirty="0" smtClean="0"/>
            </a:br>
            <a:r>
              <a:rPr lang="en-US" sz="2000" dirty="0" smtClean="0"/>
              <a:t>Victor Turner, Ritual Process: Structure and Anti-Structure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ritual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Arnold Van </a:t>
            </a:r>
            <a:r>
              <a:rPr lang="en-US" dirty="0" err="1" smtClean="0"/>
              <a:t>Gennep</a:t>
            </a:r>
            <a:r>
              <a:rPr lang="en-US" dirty="0" smtClean="0"/>
              <a:t> (The Rites of Passages), Victor Turner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proses.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1. </a:t>
            </a:r>
            <a:r>
              <a:rPr lang="en-US" dirty="0" err="1" smtClean="0"/>
              <a:t>Seperation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2. Liminal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3. cooperation </a:t>
            </a:r>
            <a:r>
              <a:rPr lang="en-US" dirty="0" err="1" smtClean="0"/>
              <a:t>atau</a:t>
            </a:r>
            <a:r>
              <a:rPr lang="en-US" dirty="0" smtClean="0"/>
              <a:t> integration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Victor Turner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620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Tahapan</a:t>
            </a:r>
            <a:r>
              <a:rPr lang="en-US" dirty="0" smtClean="0"/>
              <a:t> Liminality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i="1" dirty="0" smtClean="0"/>
              <a:t>liminality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i="1" dirty="0" smtClean="0"/>
              <a:t>ambiguity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disana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liminality, 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kebingungan</a:t>
            </a:r>
            <a:r>
              <a:rPr lang="en-US" dirty="0" smtClean="0"/>
              <a:t>, </a:t>
            </a:r>
            <a:r>
              <a:rPr lang="en-US" i="1" dirty="0" smtClean="0"/>
              <a:t>split cultural orientation.</a:t>
            </a:r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i="1" dirty="0" smtClean="0"/>
              <a:t>liminal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Victor Turner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/>
              <a:t>communitas</a:t>
            </a:r>
            <a:endParaRPr lang="en-US" i="1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Turner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i="1" dirty="0" smtClean="0"/>
              <a:t>liminality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relative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memasuk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corporation </a:t>
            </a:r>
            <a:r>
              <a:rPr lang="en-US" dirty="0" err="1" smtClean="0"/>
              <a:t>atau</a:t>
            </a:r>
            <a:r>
              <a:rPr lang="en-US" dirty="0" smtClean="0"/>
              <a:t> integration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reality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i="1" dirty="0" smtClean="0"/>
              <a:t>liminality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relative lama.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030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Minda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minda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: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,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</a:t>
            </a:r>
            <a:r>
              <a:rPr lang="en-US" dirty="0" err="1" smtClean="0"/>
              <a:t>segala</a:t>
            </a:r>
            <a:r>
              <a:rPr lang="en-US" dirty="0" smtClean="0"/>
              <a:t> yang </a:t>
            </a:r>
            <a:r>
              <a:rPr lang="en-US" dirty="0" err="1" smtClean="0"/>
              <a:t>bersentuhan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: </a:t>
            </a:r>
            <a:r>
              <a:rPr lang="en-US" dirty="0" err="1"/>
              <a:t>apa</a:t>
            </a:r>
            <a:r>
              <a:rPr lang="en-US" dirty="0"/>
              <a:t> (what), </a:t>
            </a:r>
            <a:r>
              <a:rPr lang="en-US" dirty="0" err="1"/>
              <a:t>siapa</a:t>
            </a:r>
            <a:r>
              <a:rPr lang="en-US" dirty="0"/>
              <a:t> (who), </a:t>
            </a:r>
            <a:r>
              <a:rPr lang="en-US" dirty="0" err="1"/>
              <a:t>bagaimana</a:t>
            </a:r>
            <a:r>
              <a:rPr lang="en-US" dirty="0"/>
              <a:t> (how), di mana (where), </a:t>
            </a:r>
            <a:r>
              <a:rPr lang="en-US" dirty="0" err="1"/>
              <a:t>bila</a:t>
            </a:r>
            <a:r>
              <a:rPr lang="en-US" dirty="0"/>
              <a:t> (when)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(why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&gt;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anusia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penanya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curiocity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Penyelesai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 a problem solver)</a:t>
            </a:r>
          </a:p>
          <a:p>
            <a:pPr marL="0" indent="0"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Peramal</a:t>
            </a:r>
            <a:r>
              <a:rPr lang="en-US" dirty="0" smtClean="0"/>
              <a:t> </a:t>
            </a:r>
            <a:r>
              <a:rPr lang="en-US" dirty="0" smtClean="0"/>
              <a:t>masa </a:t>
            </a:r>
            <a:r>
              <a:rPr lang="en-US" dirty="0" err="1" smtClean="0"/>
              <a:t>depan</a:t>
            </a:r>
            <a:r>
              <a:rPr lang="en-US" dirty="0" smtClean="0"/>
              <a:t> ( a predictor)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309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Four Method of Knowing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Method of Tenacity: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ditanyakan</a:t>
            </a:r>
            <a:r>
              <a:rPr lang="en-US" dirty="0" smtClean="0"/>
              <a:t>: </a:t>
            </a:r>
            <a:r>
              <a:rPr lang="en-US" dirty="0" err="1" smtClean="0"/>
              <a:t>diyakini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sehausnya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Method of Authority (belief):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A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itulah</a:t>
            </a:r>
            <a:r>
              <a:rPr lang="en-US" dirty="0" smtClean="0"/>
              <a:t> yang </a:t>
            </a:r>
            <a:r>
              <a:rPr lang="en-US" dirty="0" err="1" smtClean="0"/>
              <a:t>betul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B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A priori Method (method of intuition): </a:t>
            </a:r>
            <a:r>
              <a:rPr lang="en-US" dirty="0" err="1" smtClean="0"/>
              <a:t>kualiti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Barat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di ASEAN.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pilot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Method of Science: Systematic, controlled and empirical and critical investigation of hypothetical propositions about the presumed relations among natural phenomena.</a:t>
            </a:r>
          </a:p>
          <a:p>
            <a:pPr marL="0" indent="0">
              <a:buNone/>
            </a:pPr>
            <a:r>
              <a:rPr lang="en-US" sz="1900" dirty="0"/>
              <a:t>  </a:t>
            </a:r>
            <a:r>
              <a:rPr lang="en-US" sz="1900" dirty="0" smtClean="0"/>
              <a:t>     (</a:t>
            </a:r>
            <a:r>
              <a:rPr lang="en-US" sz="1900" dirty="0" err="1" smtClean="0"/>
              <a:t>Kerlinger</a:t>
            </a:r>
            <a:r>
              <a:rPr lang="en-US" sz="1900" dirty="0" smtClean="0"/>
              <a:t>, Fred N (1973), </a:t>
            </a:r>
            <a:r>
              <a:rPr lang="en-US" sz="1900" i="1" dirty="0" smtClean="0"/>
              <a:t>Foundation of Behavioral Research. </a:t>
            </a:r>
            <a:r>
              <a:rPr lang="en-US" sz="1900" dirty="0" smtClean="0"/>
              <a:t>New York: Holt, Rinehart and Winston, Inc.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507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“Modern” Method of Knowing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 mana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Rasionalisme</a:t>
            </a:r>
            <a:r>
              <a:rPr lang="en-US" dirty="0" smtClean="0"/>
              <a:t>: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(tenacity), authority </a:t>
            </a:r>
            <a:r>
              <a:rPr lang="en-US" dirty="0" err="1" smtClean="0"/>
              <a:t>ataupun</a:t>
            </a:r>
            <a:r>
              <a:rPr lang="en-US" dirty="0" smtClean="0"/>
              <a:t> a priory.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silogisme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Akal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skeptis</a:t>
            </a:r>
            <a:r>
              <a:rPr lang="en-US" dirty="0" smtClean="0"/>
              <a:t>,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yang </a:t>
            </a:r>
            <a:r>
              <a:rPr lang="en-US" dirty="0" err="1" smtClean="0"/>
              <a:t>memiliki</a:t>
            </a:r>
            <a:r>
              <a:rPr lang="en-US" dirty="0" smtClean="0"/>
              <a:t> “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”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5047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Empirisme</a:t>
            </a:r>
            <a:r>
              <a:rPr lang="en-US" dirty="0" smtClean="0"/>
              <a:t> (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sekali</a:t>
            </a:r>
            <a:r>
              <a:rPr lang="en-US" dirty="0" smtClean="0"/>
              <a:t>.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dalammkangka</a:t>
            </a:r>
            <a:r>
              <a:rPr lang="en-US" dirty="0" smtClean="0"/>
              <a:t> lama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mewujud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Sains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Rasionalisme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Empirisme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memunculkan</a:t>
            </a:r>
            <a:r>
              <a:rPr lang="en-US" dirty="0" smtClean="0"/>
              <a:t> method of Science,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Rasionalisme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Empirisme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111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and 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Sience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the man of the street (</a:t>
            </a:r>
            <a:r>
              <a:rPr lang="en-US" dirty="0" err="1" smtClean="0"/>
              <a:t>Gempa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Scientist </a:t>
            </a:r>
            <a:r>
              <a:rPr lang="en-US" dirty="0" err="1" smtClean="0"/>
              <a:t>secara</a:t>
            </a:r>
            <a:r>
              <a:rPr lang="en-US" dirty="0" smtClean="0"/>
              <a:t> systematic </a:t>
            </a:r>
            <a:r>
              <a:rPr lang="en-US" dirty="0" err="1" smtClean="0"/>
              <a:t>dan</a:t>
            </a:r>
            <a:r>
              <a:rPr lang="en-US" dirty="0" smtClean="0"/>
              <a:t> empirical </a:t>
            </a:r>
            <a:r>
              <a:rPr lang="en-US" dirty="0" err="1" smtClean="0"/>
              <a:t>melakukan</a:t>
            </a:r>
            <a:r>
              <a:rPr lang="en-US" dirty="0" smtClean="0"/>
              <a:t> test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.(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pandai</a:t>
            </a:r>
            <a:r>
              <a:rPr lang="en-US" dirty="0" smtClean="0"/>
              <a:t> </a:t>
            </a:r>
            <a:r>
              <a:rPr lang="en-US" dirty="0" err="1" smtClean="0"/>
              <a:t>memasak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Notion of control. Scientist </a:t>
            </a:r>
            <a:r>
              <a:rPr lang="en-US" dirty="0" err="1" smtClean="0"/>
              <a:t>melakukan</a:t>
            </a:r>
            <a:r>
              <a:rPr lang="en-US" dirty="0" smtClean="0"/>
              <a:t> control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variables, yang lain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268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rasionalisme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empirisme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 proses </a:t>
            </a:r>
            <a:r>
              <a:rPr lang="en-US" dirty="0" err="1" smtClean="0"/>
              <a:t>berpikir</a:t>
            </a:r>
            <a:r>
              <a:rPr lang="en-US" dirty="0" smtClean="0"/>
              <a:t> yang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 Chef yang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memasak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Indonesia modern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lelaki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memasak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 yang “</a:t>
            </a:r>
            <a:r>
              <a:rPr lang="en-US" dirty="0" err="1" smtClean="0"/>
              <a:t>enak</a:t>
            </a:r>
            <a:r>
              <a:rPr lang="en-US" dirty="0" smtClean="0"/>
              <a:t>” 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 Chef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memasak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“modern”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268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modern 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 mayor).</a:t>
            </a:r>
          </a:p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mencipta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yang </a:t>
            </a:r>
            <a:r>
              <a:rPr lang="en-US" dirty="0" err="1" smtClean="0"/>
              <a:t>eksklusif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social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r>
              <a:rPr lang="en-US" dirty="0" smtClean="0"/>
              <a:t> </a:t>
            </a:r>
            <a:r>
              <a:rPr lang="en-US" dirty="0" err="1" smtClean="0"/>
              <a:t>moden:apakah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Konklusi</a:t>
            </a:r>
            <a:r>
              <a:rPr lang="en-US" dirty="0" smtClean="0"/>
              <a:t>: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aktiviti</a:t>
            </a:r>
            <a:r>
              <a:rPr lang="en-US" dirty="0" smtClean="0"/>
              <a:t>  </a:t>
            </a:r>
            <a:r>
              <a:rPr lang="en-US" dirty="0" err="1" smtClean="0"/>
              <a:t>memasak</a:t>
            </a:r>
            <a:r>
              <a:rPr lang="en-US" dirty="0" smtClean="0"/>
              <a:t>,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performing arts.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769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1399</Words>
  <Application>Microsoft Office PowerPoint</Application>
  <PresentationFormat>Custom</PresentationFormat>
  <Paragraphs>238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Minda dan Hasrat Manusia</vt:lpstr>
      <vt:lpstr>Kapasiti dan Potensi Manusia</vt:lpstr>
      <vt:lpstr>Minda dan Hasrat Untuk Mengetahui</vt:lpstr>
      <vt:lpstr>Four Method of Knowing </vt:lpstr>
      <vt:lpstr>“Modern” Method of Knowing</vt:lpstr>
      <vt:lpstr>Slide 6</vt:lpstr>
      <vt:lpstr>Science and Common Sense</vt:lpstr>
      <vt:lpstr>Penalaran Induktif</vt:lpstr>
      <vt:lpstr>Penalaran Deduktif</vt:lpstr>
      <vt:lpstr>Ilmu Pengetahuan, Realiti dan Fakta</vt:lpstr>
      <vt:lpstr>Konsep, Proposisi, Teori dan Hipotesis</vt:lpstr>
      <vt:lpstr>Metode Penelitian Sains</vt:lpstr>
      <vt:lpstr>Sampling</vt:lpstr>
      <vt:lpstr> Proses Penelitian  Sosial (Kuantitatif)</vt:lpstr>
      <vt:lpstr>Eksplanasi (Kualitatif)</vt:lpstr>
      <vt:lpstr>Human Basic Needs Functional theory  B.Malinowski (1884-1942)</vt:lpstr>
      <vt:lpstr>Teori Fungsi B. Malinowski</vt:lpstr>
      <vt:lpstr>Kebudayaan</vt:lpstr>
      <vt:lpstr>Development of Human Civilization</vt:lpstr>
      <vt:lpstr>Analisis Proses Victor Turner, Ritual Process: Structure and Anti-Structure</vt:lpstr>
      <vt:lpstr>Tahapan Liminality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Sosial Melayu</dc:title>
  <dc:creator>admin</dc:creator>
  <cp:lastModifiedBy>wenty</cp:lastModifiedBy>
  <cp:revision>167</cp:revision>
  <dcterms:created xsi:type="dcterms:W3CDTF">2016-02-10T05:32:11Z</dcterms:created>
  <dcterms:modified xsi:type="dcterms:W3CDTF">2017-04-20T03:51:54Z</dcterms:modified>
</cp:coreProperties>
</file>