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sldIdLst>
    <p:sldId id="267" r:id="rId2"/>
    <p:sldId id="275" r:id="rId3"/>
    <p:sldId id="276" r:id="rId4"/>
    <p:sldId id="277" r:id="rId5"/>
    <p:sldId id="278" r:id="rId6"/>
    <p:sldId id="279" r:id="rId7"/>
    <p:sldId id="257" r:id="rId8"/>
    <p:sldId id="258" r:id="rId9"/>
    <p:sldId id="259" r:id="rId10"/>
    <p:sldId id="261" r:id="rId11"/>
    <p:sldId id="263" r:id="rId12"/>
    <p:sldId id="260" r:id="rId13"/>
    <p:sldId id="264" r:id="rId14"/>
    <p:sldId id="268" r:id="rId15"/>
    <p:sldId id="269" r:id="rId16"/>
    <p:sldId id="270" r:id="rId17"/>
    <p:sldId id="271" r:id="rId18"/>
    <p:sldId id="273" r:id="rId19"/>
    <p:sldId id="272" r:id="rId20"/>
    <p:sldId id="274" r:id="rId21"/>
    <p:sldId id="265" r:id="rId22"/>
    <p:sldId id="266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501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id-ID" noProof="0" smtClean="0"/>
              <a:t>Click to edit Master title style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id-ID" noProof="0" smtClean="0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d-ID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d-ID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81C631-6D14-4919-96DD-E387B7B50392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d-ID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d-ID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39104-66D0-4663-8180-241E061B6E52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d-ID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d-ID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8C84E-523E-426F-984A-286A1F852FF9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d-ID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d-ID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56FC9-DAFC-4362-AC88-AD66850FE783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d-ID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d-ID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A6ED3-97B4-431E-8A4B-3503C9D38DAB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d-ID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d-ID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B972E-EED8-4271-91D5-A28A17FF4855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d-ID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d-ID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293ED-4C06-4B40-9AB6-3D89E8A055DE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d-ID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d-ID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24901-218E-4B55-967C-91D76AF85EFA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d-ID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d-ID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504E7-87F7-4F31-86E5-9CF3E0D1CA80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d-ID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d-ID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E6941-6B2A-473C-BED7-3BCB8F98A073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d-ID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d-ID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6B30D-D58C-478E-8FD2-900F6EC4B9E1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id-ID"/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id-ID"/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8FC4C71-2FF1-4394-B3C6-41E6AA23C276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d-ID" altLang="id-ID" u="sng" smtClean="0"/>
              <a:t>Metode Penelitian Sosial Budaya: Pendekatan Kualitatif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d-ID" altLang="id-ID" dirty="0" smtClean="0"/>
              <a:t>Sjafri Sairin</a:t>
            </a:r>
          </a:p>
          <a:p>
            <a:pPr algn="ctr"/>
            <a:endParaRPr lang="id-ID" altLang="id-ID" dirty="0" smtClean="0"/>
          </a:p>
          <a:p>
            <a:pPr algn="ctr"/>
            <a:r>
              <a:rPr lang="id-ID" altLang="id-ID" dirty="0" smtClean="0"/>
              <a:t>Mei </a:t>
            </a:r>
            <a:r>
              <a:rPr lang="id-ID" altLang="id-ID" dirty="0" smtClean="0"/>
              <a:t>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Metode Penelitian Sebagai Alat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id-ID" smtClean="0"/>
              <a:t>Metode Penelitian, baik Kuantitatif maupun Kualitatif, adalah </a:t>
            </a:r>
            <a:r>
              <a:rPr lang="en-US" altLang="id-ID" b="1" smtClean="0"/>
              <a:t>alat </a:t>
            </a:r>
            <a:r>
              <a:rPr lang="en-US" altLang="id-ID" smtClean="0"/>
              <a:t>untuk mencapai tujuan dari masing-masing masalah penelitian, bukan </a:t>
            </a:r>
            <a:r>
              <a:rPr lang="en-US" altLang="id-ID" b="1" smtClean="0"/>
              <a:t>tujuan</a:t>
            </a:r>
            <a:r>
              <a:rPr lang="en-US" altLang="id-ID" smtClean="0"/>
              <a:t> dari kegiatan penelitian. Kesadaran akan hal itu yang menyebabkan  dalam praktik sering dijumpai kedua metode itu digunakan dalam satu paket kegiatan penelitian.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z="3200" smtClean="0"/>
              <a:t>Kisi-Kisi Metode Penelitian</a:t>
            </a:r>
            <a:br>
              <a:rPr lang="en-US" altLang="id-ID" sz="3200" smtClean="0"/>
            </a:br>
            <a:r>
              <a:rPr lang="en-US" altLang="id-ID" sz="3200" smtClean="0"/>
              <a:t>Kualitatif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id-ID" sz="2100" smtClean="0"/>
              <a:t>Meneliti Proses Sosial (konstruksi), bukan untuk meneliti outcome berupa frekuensi</a:t>
            </a:r>
          </a:p>
          <a:p>
            <a:pPr eaLnBrk="1" hangingPunct="1">
              <a:lnSpc>
                <a:spcPct val="80000"/>
              </a:lnSpc>
            </a:pPr>
            <a:r>
              <a:rPr lang="en-US" altLang="id-ID" sz="2100" smtClean="0"/>
              <a:t>Menemukan Makna (</a:t>
            </a:r>
            <a:r>
              <a:rPr lang="en-US" altLang="id-ID" sz="2100" i="1" smtClean="0"/>
              <a:t>meaning), </a:t>
            </a:r>
            <a:r>
              <a:rPr lang="en-US" altLang="id-ID" sz="2100" smtClean="0"/>
              <a:t>bukan untuk menguji hipotesis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id-ID" sz="2100" smtClean="0"/>
              <a:t>Untuk memahami (</a:t>
            </a:r>
            <a:r>
              <a:rPr lang="en-US" altLang="id-ID" sz="2100" i="1" smtClean="0"/>
              <a:t>Verstehen) </a:t>
            </a:r>
            <a:r>
              <a:rPr lang="en-US" altLang="id-ID" sz="2100" smtClean="0"/>
              <a:t>fenomena Kehidupan, Bukan untuk tujuan generalisasi</a:t>
            </a:r>
          </a:p>
          <a:p>
            <a:pPr eaLnBrk="1" hangingPunct="1">
              <a:lnSpc>
                <a:spcPct val="80000"/>
              </a:lnSpc>
            </a:pPr>
            <a:r>
              <a:rPr lang="en-US" altLang="id-ID" sz="2100" smtClean="0"/>
              <a:t>Bertumpu pada analisis interpretatif (simbolik), bukan analisis statistik</a:t>
            </a:r>
          </a:p>
          <a:p>
            <a:pPr eaLnBrk="1" hangingPunct="1">
              <a:lnSpc>
                <a:spcPct val="80000"/>
              </a:lnSpc>
            </a:pPr>
            <a:r>
              <a:rPr lang="en-US" altLang="id-ID" sz="2100" smtClean="0"/>
              <a:t>Sasaran penelitian ditempatkan sebagai subjek, bukan objek</a:t>
            </a:r>
          </a:p>
          <a:p>
            <a:pPr eaLnBrk="1" hangingPunct="1">
              <a:lnSpc>
                <a:spcPct val="80000"/>
              </a:lnSpc>
            </a:pPr>
            <a:r>
              <a:rPr lang="en-US" altLang="id-ID" sz="2100" smtClean="0"/>
              <a:t> Proses penelitian bersifat fleksibel, bukan fixed.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id-ID" sz="2100" smtClean="0"/>
              <a:t>Analisis mulai dilakukan ditempat penelitian bukan  di tempat kerja.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Design Penelitian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id-ID" sz="1700" smtClean="0"/>
              <a:t>Penelitian kualitatif (juga seperti Metode Penelitian lain) paling tidak memaparkan dalam design penelitian: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id-ID" sz="1700" smtClean="0"/>
              <a:t>1.Masalah Penelitian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id-ID" sz="1700" smtClean="0"/>
              <a:t>Latar belakang masalah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id-ID" sz="1700" smtClean="0"/>
              <a:t>Masalah dan Tujuan penelitian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id-ID" sz="1700" smtClean="0"/>
              <a:t>Kajian pustaka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id-ID" sz="1700" smtClean="0"/>
              <a:t>Kerangka berpikir (teori)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id-ID" sz="1700" smtClean="0"/>
              <a:t>2. Metode Penelitian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id-ID" sz="1700" smtClean="0"/>
              <a:t>Tempat, waktu penelitian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id-ID" sz="1700" smtClean="0"/>
              <a:t>Metode pengumpulan data: Observasi, Interview mendalam, FGD dll.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id-ID" sz="1700" smtClean="0"/>
              <a:t>Penentuan informan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id-ID" sz="1700" smtClean="0"/>
              <a:t>Alat bantu pengumpulan data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id-ID" sz="1700" smtClean="0"/>
              <a:t>3. Sistem Analisis dan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id-ID" sz="1700" smtClean="0"/>
              <a:t>4. Daftar Pustaka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id-ID" sz="170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id-ID" smtClean="0"/>
              <a:t>FLEKSIBILITAS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id-ID" sz="2500" smtClean="0"/>
              <a:t>Dalam praktek pengumpulan data peneliti dapat dengan mudah melakukan perubahan arah dan metode penelitian, dan keluar dari design penelitian semula.</a:t>
            </a:r>
          </a:p>
          <a:p>
            <a:pPr eaLnBrk="1" hangingPunct="1"/>
            <a:r>
              <a:rPr lang="en-US" altLang="id-ID" sz="2500" smtClean="0"/>
              <a:t>Sifat fleksibilitas dari penelitian kualitatif, menyebabkan hal itu dapat dilakukan dengan mudah, terutama ketika peneliti menemukan berbagai kendala dalam mengumpulkan data di lapangan.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altLang="id-ID" smtClean="0"/>
              <a:t>Aktivitas Lapangan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altLang="id-ID" sz="2000" smtClean="0"/>
              <a:t>Melakukan Penelitian Dokumen yang berkaitan dengan: </a:t>
            </a:r>
          </a:p>
          <a:p>
            <a:r>
              <a:rPr lang="id-ID" altLang="id-ID" sz="2000" smtClean="0"/>
              <a:t>Deskripsi physical setting, tataguna lahan dll. </a:t>
            </a:r>
          </a:p>
          <a:p>
            <a:r>
              <a:rPr lang="id-ID" altLang="id-ID" sz="2000" smtClean="0"/>
              <a:t>Jumlah penduduk berdasarkan jenis kelamin, pekerjaan, in and out migration, komposisi berdasarkan etnik, tingkat pendidikan, kesehatan</a:t>
            </a:r>
          </a:p>
          <a:p>
            <a:r>
              <a:rPr lang="id-ID" altLang="id-ID" sz="2000" smtClean="0"/>
              <a:t>Fasilitas publik: Sekolah (formal dan informal), Puskesmas, lembaga keuangan, organisasi masyarakat dll</a:t>
            </a:r>
          </a:p>
          <a:p>
            <a:r>
              <a:rPr lang="id-ID" altLang="id-ID" sz="2000" smtClean="0"/>
              <a:t>UNTUK ITU KUNJUNGI DINAS STATISTIK KECAMATAN.</a:t>
            </a:r>
          </a:p>
          <a:p>
            <a:endParaRPr lang="id-ID" altLang="id-ID" sz="2000" smtClean="0"/>
          </a:p>
          <a:p>
            <a:endParaRPr lang="id-ID" altLang="id-ID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altLang="id-ID" smtClean="0"/>
              <a:t>Observasi dan Interview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altLang="id-ID" sz="2400" smtClean="0"/>
              <a:t>Observasi dilakukan terhadap kehidupan masyarakat  sehari-hari dan hasil penelusuran “sejarah Sosial Masyarakat”</a:t>
            </a:r>
          </a:p>
          <a:p>
            <a:r>
              <a:rPr lang="id-ID" altLang="id-ID" sz="2400" smtClean="0"/>
              <a:t>Interview hanya dilakukan setelah OBSERVASI. Prinsipnya, “Tidak ada Interview jika tidak didahului dengan observasi”.</a:t>
            </a:r>
          </a:p>
          <a:p>
            <a:r>
              <a:rPr lang="id-ID" altLang="id-ID" sz="2400" smtClean="0"/>
              <a:t>Observasi tidak dapat dilakukan hanya dalam sekali kegiatan.</a:t>
            </a:r>
          </a:p>
          <a:p>
            <a:r>
              <a:rPr lang="id-ID" altLang="id-ID" sz="2400" smtClean="0"/>
              <a:t>Observasi hanya dilakukan terhadap informan yang terlibat dalam kegiatan.</a:t>
            </a:r>
          </a:p>
          <a:p>
            <a:endParaRPr lang="id-ID" altLang="id-ID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altLang="id-ID" smtClean="0"/>
              <a:t>Interview Mendalam (Depth Interview)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altLang="id-ID" sz="1800" smtClean="0"/>
              <a:t>Interview mendalam dimaksudkan agar pengetahuan peneliti terhadap fenomena yang diteliti menjadi tajam dan mendalam</a:t>
            </a:r>
          </a:p>
          <a:p>
            <a:r>
              <a:rPr lang="id-ID" altLang="id-ID" sz="1800" smtClean="0"/>
              <a:t>Untuk itu diperlukan pendekatan Life History terhadap Informan</a:t>
            </a:r>
          </a:p>
          <a:p>
            <a:r>
              <a:rPr lang="id-ID" altLang="id-ID" sz="1800" smtClean="0"/>
              <a:t> Hanya informan yang betul2 terlibat dalam kegiatan yang diteliti yang dapat memberikan data yang sebenarnya</a:t>
            </a:r>
          </a:p>
          <a:p>
            <a:r>
              <a:rPr lang="id-ID" altLang="id-ID" sz="1800" smtClean="0"/>
              <a:t>Interview dilakukan dalam bentuk “percakapan” bukan “pertanyaan” yang langsung ditujukan kepada informan</a:t>
            </a:r>
          </a:p>
          <a:p>
            <a:r>
              <a:rPr lang="id-ID" altLang="id-ID" sz="1800" smtClean="0"/>
              <a:t>Dalam kegiatan interview, peneliti juga dapat melakukan observasi, spt potret didinding, piala dn lainnya, yang dapat menjadi “alat” utk pembicaraan.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altLang="id-ID" smtClean="0"/>
              <a:t>Fokus Group Discussion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altLang="id-ID" sz="2400" smtClean="0"/>
              <a:t>FGD dapat dilakukan untuk mendapatkan klarifikasi data yang masih tidak jelas. </a:t>
            </a:r>
          </a:p>
          <a:p>
            <a:r>
              <a:rPr lang="id-ID" altLang="id-ID" sz="2400" smtClean="0"/>
              <a:t>FGD dapat dilakukan dengan jumlah peserta terbatas, dengan mengundang mereka yang terlibat dalam issue yang masih belum jelas.</a:t>
            </a:r>
          </a:p>
          <a:p>
            <a:r>
              <a:rPr lang="id-ID" altLang="id-ID" sz="2400" smtClean="0"/>
              <a:t>Kasus2 yang muncul dalam FGD dapat didalami dengan meng interview perserta yang bersangkutan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altLang="id-ID" smtClean="0"/>
              <a:t>Sistem Analisis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altLang="id-ID" smtClean="0"/>
              <a:t>1. Display data</a:t>
            </a:r>
          </a:p>
          <a:p>
            <a:r>
              <a:rPr lang="id-ID" altLang="id-ID" smtClean="0"/>
              <a:t>2. Verifikasi (Kaitan hasil observasi 	dengan Interview)</a:t>
            </a:r>
          </a:p>
          <a:p>
            <a:r>
              <a:rPr lang="id-ID" altLang="id-ID" smtClean="0"/>
              <a:t>3. Kesimpulan (Sementara)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altLang="id-ID" smtClean="0"/>
              <a:t> Analisis Data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70013" y="1827213"/>
          <a:ext cx="7313610" cy="741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722"/>
                <a:gridCol w="1462722"/>
                <a:gridCol w="1462722"/>
                <a:gridCol w="1462722"/>
                <a:gridCol w="1462722"/>
              </a:tblGrid>
              <a:tr h="370681"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id-ID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00" marB="45700"/>
                </a:tc>
              </a:tr>
            </a:tbl>
          </a:graphicData>
        </a:graphic>
      </p:graphicFrame>
      <p:sp>
        <p:nvSpPr>
          <p:cNvPr id="21527" name="Oval 4"/>
          <p:cNvSpPr>
            <a:spLocks noChangeArrowheads="1"/>
          </p:cNvSpPr>
          <p:nvPr/>
        </p:nvSpPr>
        <p:spPr bwMode="auto">
          <a:xfrm flipH="1">
            <a:off x="3697288" y="3589338"/>
            <a:ext cx="2170112" cy="24209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 altLang="id-ID"/>
          </a:p>
        </p:txBody>
      </p:sp>
      <p:cxnSp>
        <p:nvCxnSpPr>
          <p:cNvPr id="21528" name="Straight Arrow Connector 6"/>
          <p:cNvCxnSpPr>
            <a:cxnSpLocks noChangeShapeType="1"/>
            <a:stCxn id="21527" idx="6"/>
          </p:cNvCxnSpPr>
          <p:nvPr/>
        </p:nvCxnSpPr>
        <p:spPr bwMode="auto">
          <a:xfrm flipH="1" flipV="1">
            <a:off x="3059113" y="4689475"/>
            <a:ext cx="638175" cy="1111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529" name="Straight Arrow Connector 11"/>
          <p:cNvCxnSpPr>
            <a:cxnSpLocks noChangeShapeType="1"/>
            <a:stCxn id="21527" idx="7"/>
          </p:cNvCxnSpPr>
          <p:nvPr/>
        </p:nvCxnSpPr>
        <p:spPr bwMode="auto">
          <a:xfrm flipH="1" flipV="1">
            <a:off x="3276600" y="3492500"/>
            <a:ext cx="738188" cy="452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530" name="Straight Arrow Connector 13"/>
          <p:cNvCxnSpPr>
            <a:cxnSpLocks noChangeShapeType="1"/>
            <a:endCxn id="21537" idx="2"/>
          </p:cNvCxnSpPr>
          <p:nvPr/>
        </p:nvCxnSpPr>
        <p:spPr bwMode="auto">
          <a:xfrm flipH="1" flipV="1">
            <a:off x="4846638" y="3060700"/>
            <a:ext cx="17462" cy="5286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531" name="Straight Arrow Connector 15"/>
          <p:cNvCxnSpPr>
            <a:cxnSpLocks noChangeShapeType="1"/>
            <a:stCxn id="21527" idx="1"/>
          </p:cNvCxnSpPr>
          <p:nvPr/>
        </p:nvCxnSpPr>
        <p:spPr bwMode="auto">
          <a:xfrm flipV="1">
            <a:off x="5549900" y="3681413"/>
            <a:ext cx="534988" cy="263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532" name="Straight Arrow Connector 17"/>
          <p:cNvCxnSpPr>
            <a:cxnSpLocks noChangeShapeType="1"/>
            <a:stCxn id="21527" idx="2"/>
          </p:cNvCxnSpPr>
          <p:nvPr/>
        </p:nvCxnSpPr>
        <p:spPr bwMode="auto">
          <a:xfrm flipV="1">
            <a:off x="5867400" y="4725988"/>
            <a:ext cx="865188" cy="746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533" name="Straight Arrow Connector 19"/>
          <p:cNvCxnSpPr>
            <a:cxnSpLocks noChangeShapeType="1"/>
            <a:stCxn id="21527" idx="3"/>
          </p:cNvCxnSpPr>
          <p:nvPr/>
        </p:nvCxnSpPr>
        <p:spPr bwMode="auto">
          <a:xfrm>
            <a:off x="5549900" y="5656263"/>
            <a:ext cx="1254125" cy="330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534" name="TextBox 31"/>
          <p:cNvSpPr txBox="1">
            <a:spLocks noChangeArrowheads="1"/>
          </p:cNvSpPr>
          <p:nvPr/>
        </p:nvSpPr>
        <p:spPr bwMode="auto">
          <a:xfrm>
            <a:off x="1539875" y="4398963"/>
            <a:ext cx="1549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altLang="id-ID"/>
              <a:t>OBSERVASI</a:t>
            </a:r>
          </a:p>
        </p:txBody>
      </p:sp>
      <p:sp>
        <p:nvSpPr>
          <p:cNvPr id="21535" name="TextBox 32"/>
          <p:cNvSpPr txBox="1">
            <a:spLocks noChangeArrowheads="1"/>
          </p:cNvSpPr>
          <p:nvPr/>
        </p:nvSpPr>
        <p:spPr bwMode="auto">
          <a:xfrm>
            <a:off x="1619250" y="3224213"/>
            <a:ext cx="1657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altLang="id-ID"/>
              <a:t>INTERVIEW</a:t>
            </a:r>
          </a:p>
        </p:txBody>
      </p:sp>
      <p:sp>
        <p:nvSpPr>
          <p:cNvPr id="21536" name="TextBox 34"/>
          <p:cNvSpPr txBox="1">
            <a:spLocks noChangeArrowheads="1"/>
          </p:cNvSpPr>
          <p:nvPr/>
        </p:nvSpPr>
        <p:spPr bwMode="auto">
          <a:xfrm>
            <a:off x="6084888" y="3592513"/>
            <a:ext cx="1800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altLang="id-ID"/>
              <a:t>OBSERVASI 1</a:t>
            </a:r>
          </a:p>
        </p:txBody>
      </p:sp>
      <p:sp>
        <p:nvSpPr>
          <p:cNvPr id="21537" name="TextBox 37"/>
          <p:cNvSpPr txBox="1">
            <a:spLocks noChangeArrowheads="1"/>
          </p:cNvSpPr>
          <p:nvPr/>
        </p:nvSpPr>
        <p:spPr bwMode="auto">
          <a:xfrm>
            <a:off x="3697288" y="2692400"/>
            <a:ext cx="23002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altLang="id-ID"/>
              <a:t>CONCLUSION A</a:t>
            </a:r>
          </a:p>
        </p:txBody>
      </p:sp>
      <p:sp>
        <p:nvSpPr>
          <p:cNvPr id="21538" name="TextBox 38"/>
          <p:cNvSpPr txBox="1">
            <a:spLocks noChangeArrowheads="1"/>
          </p:cNvSpPr>
          <p:nvPr/>
        </p:nvSpPr>
        <p:spPr bwMode="auto">
          <a:xfrm>
            <a:off x="6775450" y="4398963"/>
            <a:ext cx="187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altLang="id-ID"/>
              <a:t>INTERVIEW 1</a:t>
            </a:r>
          </a:p>
        </p:txBody>
      </p:sp>
      <p:sp>
        <p:nvSpPr>
          <p:cNvPr id="21539" name="TextBox 39"/>
          <p:cNvSpPr txBox="1">
            <a:spLocks noChangeArrowheads="1"/>
          </p:cNvSpPr>
          <p:nvPr/>
        </p:nvSpPr>
        <p:spPr bwMode="auto">
          <a:xfrm>
            <a:off x="6775450" y="5921375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altLang="id-ID"/>
              <a:t>CONCLUSION 1</a:t>
            </a:r>
          </a:p>
        </p:txBody>
      </p:sp>
      <p:sp>
        <p:nvSpPr>
          <p:cNvPr id="21540" name="TextBox 40"/>
          <p:cNvSpPr txBox="1">
            <a:spLocks noChangeArrowheads="1"/>
          </p:cNvSpPr>
          <p:nvPr/>
        </p:nvSpPr>
        <p:spPr bwMode="auto">
          <a:xfrm>
            <a:off x="2011363" y="5921375"/>
            <a:ext cx="15573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altLang="id-ID"/>
              <a:t>Masuk </a:t>
            </a:r>
          </a:p>
        </p:txBody>
      </p:sp>
      <p:cxnSp>
        <p:nvCxnSpPr>
          <p:cNvPr id="21541" name="Straight Arrow Connector 48"/>
          <p:cNvCxnSpPr>
            <a:cxnSpLocks noChangeShapeType="1"/>
            <a:endCxn id="21527" idx="5"/>
          </p:cNvCxnSpPr>
          <p:nvPr/>
        </p:nvCxnSpPr>
        <p:spPr bwMode="auto">
          <a:xfrm flipV="1">
            <a:off x="3276600" y="5656263"/>
            <a:ext cx="738188" cy="4540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542" name="Straight Arrow Connector 51"/>
          <p:cNvCxnSpPr>
            <a:cxnSpLocks noChangeShapeType="1"/>
          </p:cNvCxnSpPr>
          <p:nvPr/>
        </p:nvCxnSpPr>
        <p:spPr bwMode="auto">
          <a:xfrm>
            <a:off x="4846638" y="5986463"/>
            <a:ext cx="0" cy="4540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543" name="TextBox 52"/>
          <p:cNvSpPr txBox="1">
            <a:spLocks noChangeArrowheads="1"/>
          </p:cNvSpPr>
          <p:nvPr/>
        </p:nvSpPr>
        <p:spPr bwMode="auto">
          <a:xfrm>
            <a:off x="4381500" y="6291263"/>
            <a:ext cx="1168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altLang="id-ID"/>
              <a:t>KELUAR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altLang="id-ID" smtClean="0"/>
              <a:t>Sifat Manusia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altLang="id-ID" smtClean="0"/>
              <a:t>Homo Sapiens</a:t>
            </a:r>
          </a:p>
          <a:p>
            <a:r>
              <a:rPr lang="id-ID" altLang="id-ID" smtClean="0"/>
              <a:t>Homo Faber</a:t>
            </a:r>
          </a:p>
          <a:p>
            <a:r>
              <a:rPr lang="id-ID" altLang="id-ID" smtClean="0"/>
              <a:t>Homo Economicus</a:t>
            </a:r>
          </a:p>
          <a:p>
            <a:r>
              <a:rPr lang="id-ID" altLang="id-ID" smtClean="0"/>
              <a:t>Homo Ludens</a:t>
            </a:r>
          </a:p>
          <a:p>
            <a:r>
              <a:rPr lang="id-ID" altLang="id-ID" smtClean="0"/>
              <a:t>Homo Socius</a:t>
            </a:r>
          </a:p>
          <a:p>
            <a:r>
              <a:rPr lang="id-ID" altLang="id-ID" smtClean="0"/>
              <a:t>Homo Symbolicus</a:t>
            </a:r>
          </a:p>
          <a:p>
            <a:endParaRPr lang="id-ID" altLang="id-ID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 smtClean="0"/>
              <a:t>Outline Laporan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id-ID" altLang="id-ID" smtClean="0"/>
              <a:t>1. </a:t>
            </a:r>
            <a:r>
              <a:rPr lang="id-ID" altLang="id-ID" sz="2400" smtClean="0"/>
              <a:t>Pendahuluan (Proposal)</a:t>
            </a:r>
          </a:p>
          <a:p>
            <a:pPr marL="0" indent="0">
              <a:buFont typeface="Wingdings" pitchFamily="2" charset="2"/>
              <a:buNone/>
            </a:pPr>
            <a:r>
              <a:rPr lang="id-ID" altLang="id-ID" sz="2400" smtClean="0"/>
              <a:t>2. Latar Belakang Daerah Penelitian</a:t>
            </a:r>
          </a:p>
          <a:p>
            <a:pPr marL="0" indent="0">
              <a:buFont typeface="Wingdings" pitchFamily="2" charset="2"/>
              <a:buNone/>
            </a:pPr>
            <a:r>
              <a:rPr lang="id-ID" altLang="id-ID" sz="2400" smtClean="0"/>
              <a:t>3. Potret Kehidupan Sosial </a:t>
            </a:r>
          </a:p>
          <a:p>
            <a:pPr marL="0" indent="0">
              <a:buFont typeface="Wingdings" pitchFamily="2" charset="2"/>
              <a:buNone/>
            </a:pPr>
            <a:r>
              <a:rPr lang="id-ID" altLang="id-ID" sz="2400" smtClean="0"/>
              <a:t>    Budaya Masyarakat</a:t>
            </a:r>
          </a:p>
          <a:p>
            <a:pPr marL="0" indent="0">
              <a:buFont typeface="Wingdings" pitchFamily="2" charset="2"/>
              <a:buNone/>
            </a:pPr>
            <a:r>
              <a:rPr lang="id-ID" altLang="id-ID" sz="2400" smtClean="0"/>
              <a:t>4. Perubahan dan Impaknya pada </a:t>
            </a:r>
          </a:p>
          <a:p>
            <a:pPr marL="0" indent="0">
              <a:buFont typeface="Wingdings" pitchFamily="2" charset="2"/>
              <a:buNone/>
            </a:pPr>
            <a:r>
              <a:rPr lang="id-ID" altLang="id-ID" sz="2400" smtClean="0"/>
              <a:t>    kehidupan Masyarakat</a:t>
            </a:r>
          </a:p>
          <a:p>
            <a:pPr marL="0" indent="0">
              <a:buFont typeface="Wingdings" pitchFamily="2" charset="2"/>
              <a:buNone/>
            </a:pPr>
            <a:r>
              <a:rPr lang="id-ID" altLang="id-ID" sz="2400" smtClean="0"/>
              <a:t>5. Kesimpulan dan Saran</a:t>
            </a:r>
          </a:p>
          <a:p>
            <a:pPr marL="0" indent="0">
              <a:buFont typeface="Wingdings" pitchFamily="2" charset="2"/>
              <a:buNone/>
            </a:pPr>
            <a:r>
              <a:rPr lang="id-ID" altLang="id-ID" sz="2400" smtClean="0"/>
              <a:t>6. Daftar Pustaka</a:t>
            </a:r>
          </a:p>
          <a:p>
            <a:pPr marL="0" indent="0">
              <a:buFont typeface="Wingdings" pitchFamily="2" charset="2"/>
              <a:buNone/>
            </a:pPr>
            <a:r>
              <a:rPr lang="id-ID" altLang="id-ID" sz="2400" smtClean="0"/>
              <a:t>7. Lampiran</a:t>
            </a:r>
          </a:p>
          <a:p>
            <a:pPr marL="0" indent="0">
              <a:buFont typeface="Wingdings" pitchFamily="2" charset="2"/>
              <a:buNone/>
            </a:pPr>
            <a:endParaRPr lang="id-ID" altLang="id-ID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id-ID" altLang="id-ID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endParaRPr lang="en-US" altLang="id-ID" smtClean="0"/>
          </a:p>
          <a:p>
            <a:pPr algn="ctr" eaLnBrk="1" hangingPunct="1"/>
            <a:endParaRPr lang="en-US" altLang="id-ID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id-ID" smtClean="0"/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d-ID" altLang="id-ID" smtClean="0"/>
              <a:t>Tingkat Income Penduduk Desa 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70013" y="1827213"/>
          <a:ext cx="7313612" cy="3763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3612"/>
              </a:tblGrid>
              <a:tr h="370753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Income                                 Jumlah                     %</a:t>
                      </a:r>
                      <a:endParaRPr lang="id-ID" sz="1800" dirty="0"/>
                    </a:p>
                  </a:txBody>
                  <a:tcPr marT="45709" marB="45709"/>
                </a:tc>
              </a:tr>
              <a:tr h="1188692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id-ID" sz="1800" baseline="0" dirty="0" smtClean="0"/>
                        <a:t>&gt;</a:t>
                      </a:r>
                      <a:r>
                        <a:rPr lang="id-ID" sz="1800" baseline="0" smtClean="0"/>
                        <a:t>1.000.000                               </a:t>
                      </a:r>
                      <a:r>
                        <a:rPr lang="id-ID" sz="1800" baseline="0" dirty="0" smtClean="0"/>
                        <a:t>80                        40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id-ID" sz="1800" dirty="0" smtClean="0"/>
                    </a:p>
                    <a:p>
                      <a:r>
                        <a:rPr lang="id-ID" sz="1800" dirty="0" smtClean="0"/>
                        <a:t>1.000.001 -</a:t>
                      </a:r>
                      <a:r>
                        <a:rPr lang="id-ID" sz="1800" baseline="0" dirty="0" smtClean="0"/>
                        <a:t>  3.000.000               50                        25</a:t>
                      </a:r>
                    </a:p>
                    <a:p>
                      <a:endParaRPr lang="id-ID" sz="1800" dirty="0"/>
                    </a:p>
                  </a:txBody>
                  <a:tcPr marT="45709" marB="45709"/>
                </a:tc>
              </a:tr>
              <a:tr h="370753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3.000.001</a:t>
                      </a:r>
                      <a:r>
                        <a:rPr lang="id-ID" sz="1800" baseline="0" dirty="0" smtClean="0"/>
                        <a:t> -   6.000.000              40                        20</a:t>
                      </a:r>
                      <a:endParaRPr lang="id-ID" sz="1800" dirty="0"/>
                    </a:p>
                  </a:txBody>
                  <a:tcPr marT="45709" marB="45709"/>
                </a:tc>
              </a:tr>
              <a:tr h="370753">
                <a:tc>
                  <a:txBody>
                    <a:bodyPr/>
                    <a:lstStyle/>
                    <a:p>
                      <a:endParaRPr lang="id-ID" sz="1800" dirty="0"/>
                    </a:p>
                  </a:txBody>
                  <a:tcPr marT="45709" marB="45709"/>
                </a:tc>
              </a:tr>
              <a:tr h="1463011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6.000.001</a:t>
                      </a:r>
                      <a:r>
                        <a:rPr lang="id-ID" sz="1800" baseline="0" dirty="0" smtClean="0"/>
                        <a:t> -   9.000.000              20                        10</a:t>
                      </a:r>
                    </a:p>
                    <a:p>
                      <a:endParaRPr lang="id-ID" sz="1800" baseline="0" dirty="0" smtClean="0"/>
                    </a:p>
                    <a:p>
                      <a:r>
                        <a:rPr lang="id-ID" sz="1800" baseline="0" dirty="0" smtClean="0"/>
                        <a:t>&lt; 9.000.0001                             10                          5</a:t>
                      </a:r>
                    </a:p>
                    <a:p>
                      <a:endParaRPr lang="id-ID" sz="1800" baseline="0" dirty="0" smtClean="0"/>
                    </a:p>
                    <a:p>
                      <a:r>
                        <a:rPr lang="id-ID" sz="1800" baseline="0" dirty="0" smtClean="0"/>
                        <a:t>Total                                          200                     100</a:t>
                      </a:r>
                      <a:endParaRPr lang="id-ID" sz="1800" dirty="0"/>
                    </a:p>
                  </a:txBody>
                  <a:tcPr marT="45709" marB="45709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altLang="id-ID" smtClean="0"/>
              <a:t>Hasrat Bertanya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altLang="id-ID" smtClean="0"/>
              <a:t>Potensi dan kapasitas manusia sebagai makhluk yang sempurna menyebabkan mereka selalu mempunyai hasrat untuk bertanya tentang lingkungan hidupnya, baik lingkungan alam maupun lingkungan sosial: What, Who, Where, Why dan Who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altLang="id-ID" smtClean="0"/>
              <a:t>Terdapat 4 Cara untuk menjawab pertanyaan itu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altLang="id-ID" dirty="0" smtClean="0"/>
              <a:t>Hasrat bertanya sering dijawab melalui method of:</a:t>
            </a:r>
          </a:p>
          <a:p>
            <a:pPr>
              <a:defRPr/>
            </a:pPr>
            <a:r>
              <a:rPr lang="id-ID" altLang="id-ID" dirty="0" smtClean="0"/>
              <a:t>1. Tenacity: sesuatu yang tidak</a:t>
            </a:r>
          </a:p>
          <a:p>
            <a:pPr>
              <a:defRPr/>
            </a:pPr>
            <a:r>
              <a:rPr lang="id-ID" altLang="id-ID" dirty="0"/>
              <a:t> </a:t>
            </a:r>
            <a:r>
              <a:rPr lang="id-ID" altLang="id-ID" dirty="0" smtClean="0"/>
              <a:t>    perlu dipertanyakan lagi</a:t>
            </a:r>
          </a:p>
          <a:p>
            <a:pPr>
              <a:defRPr/>
            </a:pPr>
            <a:r>
              <a:rPr lang="id-ID" altLang="id-ID" dirty="0" smtClean="0"/>
              <a:t>2. Authority</a:t>
            </a:r>
          </a:p>
          <a:p>
            <a:pPr>
              <a:defRPr/>
            </a:pPr>
            <a:r>
              <a:rPr lang="id-ID" altLang="id-ID" dirty="0" smtClean="0"/>
              <a:t>3. Apriory: pendidikan barat vs </a:t>
            </a:r>
          </a:p>
          <a:p>
            <a:pPr>
              <a:defRPr/>
            </a:pPr>
            <a:r>
              <a:rPr lang="id-ID" altLang="id-ID" dirty="0"/>
              <a:t> </a:t>
            </a:r>
            <a:r>
              <a:rPr lang="id-ID" altLang="id-ID" dirty="0" smtClean="0"/>
              <a:t>   timur </a:t>
            </a:r>
          </a:p>
          <a:p>
            <a:pPr>
              <a:defRPr/>
            </a:pPr>
            <a:r>
              <a:rPr lang="id-ID" altLang="id-ID" dirty="0" smtClean="0"/>
              <a:t>4. Science: Systematic, controlled,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d-ID" altLang="id-ID" dirty="0" smtClean="0"/>
              <a:t>      empirical, critical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smtClean="0"/>
              <a:t>Positivistik dan Etnografi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Pada awal perkembangannya, Sains sosial yang muncul belakangan, meniru Ilmu Eksakta, yang banyak menggunakan pendekatan positivisme,  dengan menggunakan analisis statistik</a:t>
            </a:r>
          </a:p>
          <a:p>
            <a:r>
              <a:rPr lang="id-ID" smtClean="0"/>
              <a:t>Setelah orang barat berkunjung ke dunia “lain”, mereka mulai mengumpulkan catatan-catatan perjalanan (etnografi)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smtClean="0"/>
              <a:t>Tujuan Utama Kedatangan Penjajah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Gold: kekayaan</a:t>
            </a:r>
          </a:p>
          <a:p>
            <a:pPr>
              <a:defRPr/>
            </a:pPr>
            <a:r>
              <a:rPr lang="id-ID" dirty="0" smtClean="0"/>
              <a:t>Glory: Penjajahan</a:t>
            </a:r>
          </a:p>
          <a:p>
            <a:pPr>
              <a:defRPr/>
            </a:pPr>
            <a:r>
              <a:rPr lang="id-ID" dirty="0" smtClean="0"/>
              <a:t>Gospel: penyebaran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id-ID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id-ID" dirty="0" smtClean="0"/>
              <a:t>Selain pegawai pemerintah jajahan, juga datang, para petualang, ilmuan.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d-ID" dirty="0" smtClean="0"/>
              <a:t>Mereka mencatata apa yang mereka lihat dan temukan.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d-ID" smtClean="0"/>
              <a:t>Catatan ini menjadi bayhan dasar etnografi.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Tradisi penelitian Kualitatif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Paling tidak terdapat 5 macam tradisi dalam Penelitian Kualitatif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id-ID" smtClean="0"/>
              <a:t>   1.Biografi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id-ID" smtClean="0"/>
              <a:t>   2.Fenomenologi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id-ID" smtClean="0"/>
              <a:t>   3.Grounded Research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id-ID" smtClean="0"/>
              <a:t>   4.Etnografi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id-ID" smtClean="0"/>
              <a:t>   5.Studi Kasus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z="3200" smtClean="0"/>
              <a:t>Fokus 5 Tradisi Penelitian Kualitatif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id-ID" sz="1900" dirty="0" err="1" smtClean="0"/>
              <a:t>Biografi</a:t>
            </a:r>
            <a:r>
              <a:rPr lang="en-US" altLang="id-ID" sz="1900" dirty="0" smtClean="0"/>
              <a:t> – </a:t>
            </a:r>
            <a:r>
              <a:rPr lang="en-US" altLang="id-ID" sz="1900" dirty="0" err="1" smtClean="0"/>
              <a:t>Eksplorasi</a:t>
            </a:r>
            <a:r>
              <a:rPr lang="en-US" altLang="id-ID" sz="1900" dirty="0" smtClean="0"/>
              <a:t>  </a:t>
            </a:r>
            <a:r>
              <a:rPr lang="en-US" altLang="id-ID" sz="1900" dirty="0" err="1" smtClean="0"/>
              <a:t>kehidupan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individu</a:t>
            </a:r>
            <a:r>
              <a:rPr lang="en-US" altLang="id-ID" sz="1900" dirty="0" smtClean="0"/>
              <a:t>, </a:t>
            </a:r>
            <a:r>
              <a:rPr lang="en-US" altLang="id-ID" sz="1900" dirty="0" err="1" smtClean="0"/>
              <a:t>mis</a:t>
            </a:r>
            <a:r>
              <a:rPr lang="en-US" altLang="id-ID" sz="1900" dirty="0" smtClean="0"/>
              <a:t>. </a:t>
            </a:r>
            <a:r>
              <a:rPr lang="en-US" altLang="id-ID" sz="1900" dirty="0" err="1" smtClean="0"/>
              <a:t>Biografi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Tokoh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nasional</a:t>
            </a:r>
            <a:endParaRPr lang="en-US" altLang="id-ID" sz="19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id-ID" sz="1900" dirty="0" err="1" smtClean="0"/>
              <a:t>Fenomenologi</a:t>
            </a:r>
            <a:r>
              <a:rPr lang="en-US" altLang="id-ID" sz="1900" dirty="0" smtClean="0"/>
              <a:t> – </a:t>
            </a:r>
            <a:r>
              <a:rPr lang="en-US" altLang="id-ID" sz="1900" dirty="0" err="1" smtClean="0"/>
              <a:t>Memahami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esensi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dari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pengalaman</a:t>
            </a:r>
            <a:endParaRPr lang="en-US" altLang="id-ID" sz="1900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altLang="id-ID" sz="1900" dirty="0" smtClean="0"/>
              <a:t>    </a:t>
            </a:r>
            <a:r>
              <a:rPr lang="en-US" altLang="id-ID" sz="1900" dirty="0" err="1" smtClean="0"/>
              <a:t>Kehidupan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dari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sebuah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fenomenon</a:t>
            </a:r>
            <a:r>
              <a:rPr lang="en-US" altLang="id-ID" sz="1900" dirty="0" smtClean="0"/>
              <a:t>, </a:t>
            </a:r>
            <a:r>
              <a:rPr lang="en-US" altLang="id-ID" sz="1900" dirty="0" err="1" smtClean="0"/>
              <a:t>mis</a:t>
            </a:r>
            <a:r>
              <a:rPr lang="en-US" altLang="id-ID" sz="1900" dirty="0" smtClean="0"/>
              <a:t>. </a:t>
            </a:r>
            <a:r>
              <a:rPr lang="en-US" altLang="id-ID" sz="1900" dirty="0" err="1" smtClean="0"/>
              <a:t>Fenomena</a:t>
            </a:r>
            <a:r>
              <a:rPr lang="en-US" altLang="id-ID" sz="1900" dirty="0" smtClean="0"/>
              <a:t> </a:t>
            </a:r>
            <a:r>
              <a:rPr lang="id-ID" altLang="id-ID" sz="1900" dirty="0"/>
              <a:t> </a:t>
            </a:r>
            <a:r>
              <a:rPr lang="id-ID" altLang="id-ID" sz="1900" dirty="0" smtClean="0"/>
              <a:t>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altLang="id-ID" sz="1900" dirty="0"/>
              <a:t> </a:t>
            </a:r>
            <a:r>
              <a:rPr lang="id-ID" altLang="id-ID" sz="1900" dirty="0" smtClean="0"/>
              <a:t>   </a:t>
            </a:r>
            <a:r>
              <a:rPr lang="en-US" altLang="id-ID" sz="1900" dirty="0" err="1" smtClean="0"/>
              <a:t>anak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jalanan</a:t>
            </a:r>
            <a:endParaRPr lang="en-US" altLang="id-ID" sz="19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id-ID" sz="1900" dirty="0" smtClean="0"/>
              <a:t>Grounded </a:t>
            </a:r>
            <a:r>
              <a:rPr lang="en-US" altLang="id-ID" sz="1900" dirty="0" err="1" smtClean="0"/>
              <a:t>Riset</a:t>
            </a:r>
            <a:r>
              <a:rPr lang="en-US" altLang="id-ID" sz="1900" dirty="0" smtClean="0"/>
              <a:t> – </a:t>
            </a:r>
            <a:r>
              <a:rPr lang="en-US" altLang="id-ID" sz="1900" dirty="0" err="1" smtClean="0"/>
              <a:t>Mengembangkan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teori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atau</a:t>
            </a:r>
            <a:r>
              <a:rPr lang="en-US" altLang="id-ID" sz="1900" dirty="0" smtClean="0"/>
              <a:t> model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altLang="id-ID" sz="1900" dirty="0" smtClean="0"/>
              <a:t>    </a:t>
            </a:r>
            <a:r>
              <a:rPr lang="en-US" altLang="id-ID" sz="1900" dirty="0" err="1" smtClean="0"/>
              <a:t>dari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pengalaman</a:t>
            </a:r>
            <a:r>
              <a:rPr lang="en-US" altLang="id-ID" sz="1900" dirty="0" smtClean="0"/>
              <a:t> data </a:t>
            </a:r>
            <a:r>
              <a:rPr lang="en-US" altLang="id-ID" sz="1900" dirty="0" err="1" smtClean="0"/>
              <a:t>lapangan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mis</a:t>
            </a:r>
            <a:r>
              <a:rPr lang="en-US" altLang="id-ID" sz="1900" dirty="0" smtClean="0"/>
              <a:t>. </a:t>
            </a:r>
            <a:r>
              <a:rPr lang="en-US" altLang="id-ID" sz="1900" dirty="0" err="1" smtClean="0"/>
              <a:t>Teori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kekuasaan</a:t>
            </a:r>
            <a:endParaRPr lang="id-ID" altLang="id-ID" sz="1900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id-ID" sz="1900" dirty="0" smtClean="0"/>
              <a:t> </a:t>
            </a:r>
            <a:r>
              <a:rPr lang="id-ID" altLang="id-ID" sz="1900" dirty="0" smtClean="0"/>
              <a:t>   </a:t>
            </a:r>
            <a:r>
              <a:rPr lang="en-US" altLang="id-ID" sz="1900" dirty="0" err="1" smtClean="0"/>
              <a:t>dalam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masyarakat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Jawa</a:t>
            </a:r>
            <a:endParaRPr lang="en-US" altLang="id-ID" sz="19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id-ID" sz="1900" dirty="0" err="1" smtClean="0"/>
              <a:t>Etnografi</a:t>
            </a:r>
            <a:r>
              <a:rPr lang="en-US" altLang="id-ID" sz="1900" dirty="0" smtClean="0"/>
              <a:t> – </a:t>
            </a:r>
            <a:r>
              <a:rPr lang="en-US" altLang="id-ID" sz="1900" dirty="0" err="1" smtClean="0"/>
              <a:t>Melukiskan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dan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menafsirkan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kehidupan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sosial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dan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nilai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budaya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kelompok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masyarkat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tertentu</a:t>
            </a:r>
            <a:r>
              <a:rPr lang="en-US" altLang="id-ID" sz="1900" dirty="0" smtClean="0"/>
              <a:t>, </a:t>
            </a:r>
            <a:r>
              <a:rPr lang="en-US" altLang="id-ID" sz="1900" dirty="0" err="1" smtClean="0"/>
              <a:t>mis</a:t>
            </a:r>
            <a:r>
              <a:rPr lang="en-US" altLang="id-ID" sz="1900" dirty="0" smtClean="0"/>
              <a:t>. Solo </a:t>
            </a:r>
            <a:r>
              <a:rPr lang="en-US" altLang="id-ID" sz="1900" dirty="0" err="1" smtClean="0"/>
              <a:t>pada</a:t>
            </a:r>
            <a:r>
              <a:rPr lang="en-US" altLang="id-ID" sz="1900" dirty="0" smtClean="0"/>
              <a:t> masa </a:t>
            </a:r>
            <a:r>
              <a:rPr lang="en-US" altLang="id-ID" sz="1900" dirty="0" err="1" smtClean="0"/>
              <a:t>Orde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Baru</a:t>
            </a:r>
            <a:r>
              <a:rPr lang="en-US" altLang="id-ID" sz="19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id-ID" sz="1900" dirty="0" err="1" smtClean="0"/>
              <a:t>Studi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Kasus</a:t>
            </a:r>
            <a:r>
              <a:rPr lang="en-US" altLang="id-ID" sz="1900" dirty="0" smtClean="0"/>
              <a:t> – </a:t>
            </a:r>
            <a:r>
              <a:rPr lang="en-US" altLang="id-ID" sz="1900" dirty="0" err="1" smtClean="0"/>
              <a:t>Mengembangkan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analisis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mendalam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dari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satu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atau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sejumlah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kasus</a:t>
            </a:r>
            <a:r>
              <a:rPr lang="en-US" altLang="id-ID" sz="1900" dirty="0" smtClean="0"/>
              <a:t>, </a:t>
            </a:r>
            <a:r>
              <a:rPr lang="en-US" altLang="id-ID" sz="1900" dirty="0" err="1" smtClean="0"/>
              <a:t>mis</a:t>
            </a:r>
            <a:r>
              <a:rPr lang="en-US" altLang="id-ID" sz="1900" dirty="0" smtClean="0"/>
              <a:t>. </a:t>
            </a:r>
            <a:r>
              <a:rPr lang="en-US" altLang="id-ID" sz="1900" dirty="0" err="1" smtClean="0"/>
              <a:t>Kasus</a:t>
            </a:r>
            <a:r>
              <a:rPr lang="en-US" altLang="id-ID" sz="1900" dirty="0" smtClean="0"/>
              <a:t> </a:t>
            </a:r>
            <a:r>
              <a:rPr lang="en-US" altLang="id-ID" sz="1900" dirty="0" err="1" smtClean="0"/>
              <a:t>Derep</a:t>
            </a:r>
            <a:r>
              <a:rPr lang="en-US" altLang="id-ID" sz="1900" dirty="0" smtClean="0"/>
              <a:t> di Yogyakarta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id-ID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5 Tradisi Dalam Praktik Penelitian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id-ID" sz="2100" smtClean="0"/>
              <a:t>Walaupun masing-masing tradisi mempunyai fokus perhatiannya masing-masing, tetapi dalam praktik penelitian, ke 5 tradisi itu seringkali saling tumpang tindih, terutama dengan alasan kepentingan bagi kelengkapan data ke 5 tradisi yaitu observasi (kehidupan dan studi dokumen), interview (life history), FGD.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id-ID" sz="2100" smtClean="0"/>
              <a:t>Dalam kasus tertentu dapat pula data dikumpulkan dengan menggunakan tradisi metode penelitian Kuantitatif, seperti survey rumah tangga, untuk mengetahui struktur RT masyarakat yang diteliti.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id-ID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d-ID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d-ID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576</TotalTime>
  <Words>993</Words>
  <Application>Microsoft Office PowerPoint</Application>
  <PresentationFormat>On-screen Show (4:3)</PresentationFormat>
  <Paragraphs>139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Verdana</vt:lpstr>
      <vt:lpstr>Arial</vt:lpstr>
      <vt:lpstr>Wingdings</vt:lpstr>
      <vt:lpstr>Calibri</vt:lpstr>
      <vt:lpstr>Eclipse</vt:lpstr>
      <vt:lpstr>Metode Penelitian Sosial Budaya: Pendekatan Kualitatif</vt:lpstr>
      <vt:lpstr>Sifat Manusia</vt:lpstr>
      <vt:lpstr>Hasrat Bertanya</vt:lpstr>
      <vt:lpstr>Terdapat 4 Cara untuk menjawab pertanyaan itu</vt:lpstr>
      <vt:lpstr>Positivistik dan Etnografi</vt:lpstr>
      <vt:lpstr>Tujuan Utama Kedatangan Penjajah</vt:lpstr>
      <vt:lpstr>Tradisi penelitian Kualitatif</vt:lpstr>
      <vt:lpstr>Fokus 5 Tradisi Penelitian Kualitatif</vt:lpstr>
      <vt:lpstr>5 Tradisi Dalam Praktik Penelitian</vt:lpstr>
      <vt:lpstr>Metode Penelitian Sebagai Alat</vt:lpstr>
      <vt:lpstr>Kisi-Kisi Metode Penelitian Kualitatif </vt:lpstr>
      <vt:lpstr>Design Penelitian</vt:lpstr>
      <vt:lpstr>FLEKSIBILITAS</vt:lpstr>
      <vt:lpstr>Aktivitas Lapangan</vt:lpstr>
      <vt:lpstr>Observasi dan Interview</vt:lpstr>
      <vt:lpstr>Interview Mendalam (Depth Interview)</vt:lpstr>
      <vt:lpstr>Fokus Group Discussion</vt:lpstr>
      <vt:lpstr>Sistem Analisis</vt:lpstr>
      <vt:lpstr> Analisis Data</vt:lpstr>
      <vt:lpstr>Outline Laporan</vt:lpstr>
      <vt:lpstr>Slide 21</vt:lpstr>
      <vt:lpstr>Tingkat Income Penduduk Desa A</vt:lpstr>
    </vt:vector>
  </TitlesOfParts>
  <Company>Guru Besar FIB UGM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Penelitian Metode Kualitatif</dc:title>
  <dc:creator>Guru Besar FIB UGM</dc:creator>
  <cp:lastModifiedBy>MUJI SETIYO</cp:lastModifiedBy>
  <cp:revision>35</cp:revision>
  <dcterms:created xsi:type="dcterms:W3CDTF">2010-08-03T03:28:39Z</dcterms:created>
  <dcterms:modified xsi:type="dcterms:W3CDTF">2017-05-25T05:08:03Z</dcterms:modified>
</cp:coreProperties>
</file>