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5" r:id="rId9"/>
    <p:sldId id="286" r:id="rId10"/>
    <p:sldId id="287" r:id="rId11"/>
    <p:sldId id="292" r:id="rId12"/>
    <p:sldId id="293" r:id="rId13"/>
    <p:sldId id="270" r:id="rId14"/>
    <p:sldId id="288" r:id="rId15"/>
    <p:sldId id="289" r:id="rId16"/>
    <p:sldId id="290" r:id="rId17"/>
    <p:sldId id="291" r:id="rId18"/>
    <p:sldId id="276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52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3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0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7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87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7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3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1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0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5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46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Laporan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Publikasi</a:t>
            </a:r>
            <a:r>
              <a:rPr lang="en-GB" dirty="0"/>
              <a:t> </a:t>
            </a:r>
            <a:r>
              <a:rPr lang="en-GB" dirty="0" err="1"/>
              <a:t>Hasil</a:t>
            </a:r>
            <a:r>
              <a:rPr lang="en-GB" dirty="0"/>
              <a:t> </a:t>
            </a:r>
            <a:r>
              <a:rPr lang="en-GB" dirty="0" err="1"/>
              <a:t>Penelitian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68336" cy="1463040"/>
          </a:xfrm>
        </p:spPr>
        <p:txBody>
          <a:bodyPr/>
          <a:lstStyle/>
          <a:p>
            <a:r>
              <a:rPr lang="id-ID" dirty="0" smtClean="0"/>
              <a:t>Tim Hibah Penelitian Muhammadiyah Abad Ke-2</a:t>
            </a:r>
          </a:p>
          <a:p>
            <a:r>
              <a:rPr lang="id-ID" dirty="0" smtClean="0"/>
              <a:t>Majelis Dikti Litbang</a:t>
            </a:r>
          </a:p>
          <a:p>
            <a:r>
              <a:rPr lang="id-ID" dirty="0" smtClean="0"/>
              <a:t>PP Muhammadyah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304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7.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endParaRPr lang="en-US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8. </a:t>
            </a:r>
            <a:r>
              <a:rPr lang="en-US" sz="2400" dirty="0" err="1" smtClean="0"/>
              <a:t>Lampiran</a:t>
            </a:r>
            <a:endParaRPr lang="en-US" sz="2400" dirty="0" smtClean="0"/>
          </a:p>
          <a:p>
            <a:pPr marL="396875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Kuesioner</a:t>
            </a:r>
            <a:endParaRPr lang="en-US" sz="2400" dirty="0" smtClean="0"/>
          </a:p>
          <a:p>
            <a:pPr marL="396875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endParaRPr lang="en-US" sz="2400" dirty="0" smtClean="0"/>
          </a:p>
          <a:p>
            <a:pPr marL="396875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Tabulasi</a:t>
            </a:r>
            <a:endParaRPr lang="en-US" sz="2400" dirty="0" smtClean="0"/>
          </a:p>
          <a:p>
            <a:pPr marL="396875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Riwayat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endParaRPr lang="en-US" sz="2400" dirty="0" smtClean="0"/>
          </a:p>
          <a:p>
            <a:pPr marL="396875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Pembahasan</a:t>
            </a:r>
            <a:r>
              <a:rPr lang="en-US" b="1" dirty="0" smtClean="0"/>
              <a:t> :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 yang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format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r>
              <a:rPr lang="en-US" i="1" dirty="0" err="1" smtClean="0"/>
              <a:t>kondisi</a:t>
            </a:r>
            <a:r>
              <a:rPr lang="en-US" i="1" dirty="0" smtClean="0"/>
              <a:t>, </a:t>
            </a:r>
            <a:r>
              <a:rPr lang="en-US" i="1" dirty="0" err="1" smtClean="0"/>
              <a:t>kriteria</a:t>
            </a:r>
            <a:r>
              <a:rPr lang="en-US" i="1" dirty="0" smtClean="0"/>
              <a:t>, </a:t>
            </a:r>
            <a:r>
              <a:rPr lang="en-US" i="1" dirty="0" err="1" smtClean="0"/>
              <a:t>sebab</a:t>
            </a:r>
            <a:r>
              <a:rPr lang="en-US" i="1" dirty="0" smtClean="0"/>
              <a:t>, </a:t>
            </a:r>
            <a:r>
              <a:rPr lang="en-US" i="1" dirty="0" err="1" smtClean="0"/>
              <a:t>akibat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rekomendasi</a:t>
            </a:r>
            <a:r>
              <a:rPr lang="en-US" i="1" dirty="0" smtClean="0"/>
              <a:t>.</a:t>
            </a:r>
          </a:p>
          <a:p>
            <a:pPr marL="0" indent="0">
              <a:spcBef>
                <a:spcPct val="0"/>
              </a:spcBef>
              <a:buNone/>
            </a:pPr>
            <a:endParaRPr lang="en-US" b="1" i="1" dirty="0" smtClean="0"/>
          </a:p>
          <a:p>
            <a:pPr marL="0" indent="0">
              <a:spcBef>
                <a:spcPct val="0"/>
              </a:spcBef>
              <a:buNone/>
            </a:pPr>
            <a:r>
              <a:rPr lang="en-US" b="1" i="1" dirty="0" err="1" smtClean="0"/>
              <a:t>Kondisi</a:t>
            </a:r>
            <a:r>
              <a:rPr lang="en-US" dirty="0" smtClean="0"/>
              <a:t>:  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endParaRPr lang="en-US" dirty="0" smtClean="0"/>
          </a:p>
          <a:p>
            <a:pPr marL="0" indent="0">
              <a:spcBef>
                <a:spcPct val="0"/>
              </a:spcBef>
              <a:buNone/>
            </a:pPr>
            <a:r>
              <a:rPr lang="en-US" b="1" i="1" dirty="0" err="1" smtClean="0"/>
              <a:t>Kriteria</a:t>
            </a:r>
            <a:r>
              <a:rPr lang="en-US" dirty="0" smtClean="0"/>
              <a:t>: 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b="1" i="1" dirty="0" err="1" smtClean="0"/>
              <a:t>Sebab</a:t>
            </a:r>
            <a:r>
              <a:rPr lang="en-US" dirty="0" smtClean="0"/>
              <a:t>: </a:t>
            </a:r>
            <a:r>
              <a:rPr lang="en-US" dirty="0" err="1" smtClean="0"/>
              <a:t>kemungkinan-kemungkinan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b="1" i="1" dirty="0" err="1" smtClean="0"/>
              <a:t>Akibat</a:t>
            </a:r>
            <a:r>
              <a:rPr lang="en-US" dirty="0" smtClean="0"/>
              <a:t>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b="1" i="1" dirty="0" err="1" smtClean="0"/>
              <a:t>Rekomendasi</a:t>
            </a:r>
            <a:r>
              <a:rPr lang="en-US" dirty="0" smtClean="0"/>
              <a:t>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Kesimpulan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Saran : </a:t>
            </a:r>
          </a:p>
          <a:p>
            <a:pPr>
              <a:buNone/>
            </a:pPr>
            <a:r>
              <a:rPr lang="en-US" sz="2400" b="1" dirty="0" err="1" smtClean="0"/>
              <a:t>Kesimpulan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mengungkapkan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pembahasan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b="1" dirty="0" smtClean="0"/>
              <a:t>Saran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diusulkan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sesuai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pembahasan</a:t>
            </a:r>
            <a:r>
              <a:rPr lang="en-US" sz="2400" dirty="0" smtClean="0"/>
              <a:t>.</a:t>
            </a:r>
            <a:r>
              <a:rPr lang="en-US" sz="2400" i="1" dirty="0" smtClean="0"/>
              <a:t> </a:t>
            </a:r>
            <a:endParaRPr lang="en-US" sz="2400" b="1" i="1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TARGET PUBLIKASI ILMIAH</a:t>
            </a: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 smtClean="0"/>
              <a:t>Kenapa</a:t>
            </a:r>
            <a:r>
              <a:rPr lang="en-US" b="1" dirty="0" smtClean="0"/>
              <a:t> </a:t>
            </a:r>
            <a:r>
              <a:rPr lang="en-US" b="1" dirty="0" err="1" smtClean="0"/>
              <a:t>ditolak</a:t>
            </a:r>
            <a:r>
              <a:rPr lang="en-US" b="1" dirty="0" smtClean="0"/>
              <a:t>??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m</a:t>
            </a:r>
            <a:r>
              <a:rPr lang="id-ID" dirty="0" smtClean="0"/>
              <a:t>akalah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lingkup jurnal yang dituju.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Format penulisan tidak mengikuti aturan yang telah 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id-ID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Penelaah yang diusulkan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id-ID" dirty="0" smtClean="0"/>
              <a:t>kepakaran </a:t>
            </a:r>
            <a:r>
              <a:rPr lang="en-US" dirty="0" smtClean="0"/>
              <a:t>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id-ID" dirty="0" smtClean="0"/>
              <a:t>dengan isi makalah.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Respon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id-ID" dirty="0" smtClean="0"/>
              <a:t>kepada komentar penelaah.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Bahasa Inggris yang buruk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)</a:t>
            </a:r>
            <a:endParaRPr lang="id-ID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Pengulangan pemasukan makalah yang telah ditolak tanpa usaha revisi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BEA88-2E76-4542-A476-B2CDD38F805D}" type="slidenum">
              <a:rPr lang="id-ID"/>
              <a:pPr>
                <a:defRPr/>
              </a:pPr>
              <a:t>13</a:t>
            </a:fld>
            <a:endParaRPr lang="id-ID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3851275" y="6021388"/>
            <a:ext cx="496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Paul Haddad, Editor Journal of Chromatography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marL="0" indent="0"/>
            <a:r>
              <a:rPr lang="en-GB" sz="4000" b="1" dirty="0" smtClean="0"/>
              <a:t>LIST JURNAL ILMIAH PTM TERAKREDITASI</a:t>
            </a:r>
            <a:endParaRPr lang="en-GB" sz="5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82617"/>
              </p:ext>
            </p:extLst>
          </p:nvPr>
        </p:nvGraphicFramePr>
        <p:xfrm>
          <a:off x="395536" y="1124745"/>
          <a:ext cx="8496944" cy="5306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295"/>
                <a:gridCol w="1684295"/>
                <a:gridCol w="1262053"/>
                <a:gridCol w="2106537"/>
                <a:gridCol w="1759764"/>
              </a:tblGrid>
              <a:tr h="24295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Bidang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Ilmu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Nama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ISSN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Penerbit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Peringkat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</a:tr>
              <a:tr h="24033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Agama</a:t>
                      </a:r>
                      <a:endParaRPr lang="en-GB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Afkaruna: Indonesian Interdisciplina ry Journal of Islamic Studies</a:t>
                      </a:r>
                      <a:endParaRPr lang="en-GB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1693- 4040</a:t>
                      </a:r>
                      <a:endParaRPr lang="en-GB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Fakultas Agama Islam Universitas Muhammadiyah Yogyakarta bekerja sama dengan (AMHES) </a:t>
                      </a:r>
                      <a:r>
                        <a:rPr lang="id-ID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Association of Muhammadiyah Higher Education for Islamic Studies</a:t>
                      </a:r>
                      <a:endParaRPr lang="en-GB" sz="16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B</a:t>
                      </a:r>
                      <a:endParaRPr lang="en-GB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</a:tr>
              <a:tr h="10245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Hukum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 Media Hukum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0854-8919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Fakultas Hukum Universitas Muhammadiyah Yogyakarta</a:t>
                      </a:r>
                      <a:endParaRPr lang="en-GB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B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</a:tr>
              <a:tr h="1545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Sosial Humaniora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Journal of Government and Politics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1907- 8374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Jurusan Ilmu Pemerintahan Universitas Muhammadiyah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Yogyakarta</a:t>
                      </a: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(ADIPSI) dan (APSPA)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B</a:t>
                      </a:r>
                      <a:endParaRPr lang="en-GB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84" marR="640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1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50747"/>
              </p:ext>
            </p:extLst>
          </p:nvPr>
        </p:nvGraphicFramePr>
        <p:xfrm>
          <a:off x="611560" y="404664"/>
          <a:ext cx="8136902" cy="5772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7199"/>
                <a:gridCol w="1627199"/>
                <a:gridCol w="1219272"/>
                <a:gridCol w="2035129"/>
                <a:gridCol w="1628103"/>
              </a:tblGrid>
              <a:tr h="14418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Bidang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Ilmu</a:t>
                      </a:r>
                      <a:endParaRPr lang="en-GB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Nama Jurnal</a:t>
                      </a:r>
                      <a:endParaRPr lang="en-GB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ISSN</a:t>
                      </a:r>
                      <a:endParaRPr lang="en-GB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Penerbit</a:t>
                      </a:r>
                      <a:endParaRPr lang="en-GB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Peringkat</a:t>
                      </a:r>
                      <a:endParaRPr lang="en-GB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</a:tr>
              <a:tr h="8757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Ekonomi</a:t>
                      </a:r>
                      <a:endParaRPr lang="en-GB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 Ekonomi Pembangunan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1411-6081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Badan Penelitian dan Pengembangan Ekonomi Fakultas Ekonomi Universitas Muhammadiyah Surakarta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B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</a:tr>
              <a:tr h="581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Pendidikan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Journal of Education and Learning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2302-9277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Dahlan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bekerjasama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IAES Indonesia Section</a:t>
                      </a:r>
                      <a:endParaRPr lang="en-GB" sz="16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B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</a:tr>
              <a:tr h="581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Rekayasa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Bulletin of Electrical Engineering and</a:t>
                      </a:r>
                      <a:endParaRPr lang="en-GB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Informatics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2302-9285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 Ahmad Dahlan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B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</a:tr>
              <a:tr h="581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Ekonomi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Fordema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1412- 0437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Fakultas Ekonomi Universitas Muhammadiyah Palembang</a:t>
                      </a:r>
                      <a:endParaRPr lang="en-GB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C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</a:tr>
              <a:tr h="4346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MIPA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FORUM GEOGRAFI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0852- 0682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 Muhammadiyah Surakarta</a:t>
                      </a:r>
                      <a:endParaRPr lang="en-GB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C</a:t>
                      </a:r>
                      <a:endParaRPr lang="en-GB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7" marR="411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92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210978"/>
              </p:ext>
            </p:extLst>
          </p:nvPr>
        </p:nvGraphicFramePr>
        <p:xfrm>
          <a:off x="395537" y="260648"/>
          <a:ext cx="8568952" cy="6285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3601"/>
                <a:gridCol w="1713601"/>
                <a:gridCol w="1284014"/>
                <a:gridCol w="2143187"/>
                <a:gridCol w="1714549"/>
              </a:tblGrid>
              <a:tr h="35019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Bidang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Ilmu</a:t>
                      </a:r>
                      <a:endParaRPr lang="en-GB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Nama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endParaRPr lang="en-GB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ISSN</a:t>
                      </a:r>
                      <a:endParaRPr lang="en-GB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Penerbit</a:t>
                      </a:r>
                      <a:endParaRPr lang="en-GB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Peringkat</a:t>
                      </a:r>
                      <a:endParaRPr lang="en-GB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</a:tr>
              <a:tr h="13747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Rekayasa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OPTIMUM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1412- 7148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Jurusan Teknik Industri, Fakultas Teknik Universitas Muhammadiyah Malang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C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</a:tr>
              <a:tr h="13747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Rekayasa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GELAGAR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0853- 2850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Fakultas Teknik Universitas Muhammadiyah Surakarta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C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</a:tr>
              <a:tr h="13747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Rekayasa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SEMESTA TEKNIKA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1411- 061X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Fakultas Teknik Universitas Muhammadiyah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Yogy</a:t>
                      </a: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akarta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Terakreditasi C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</a:tr>
              <a:tr h="1718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Rekayasa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TELKOMNIKA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1693-6930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 Ahmad Dahlan (UAD) dan </a:t>
                      </a:r>
                      <a:r>
                        <a:rPr lang="id-ID" sz="18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Institute of Advanced Engineering and Science </a:t>
                      </a:r>
                      <a:r>
                        <a:rPr lang="id-ID" sz="18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(IAES)</a:t>
                      </a:r>
                      <a:endParaRPr lang="en-GB" sz="18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36" marR="270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813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525851"/>
              </p:ext>
            </p:extLst>
          </p:nvPr>
        </p:nvGraphicFramePr>
        <p:xfrm>
          <a:off x="395536" y="836712"/>
          <a:ext cx="8424938" cy="5420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801"/>
                <a:gridCol w="1684801"/>
                <a:gridCol w="1262433"/>
                <a:gridCol w="2107169"/>
                <a:gridCol w="1685734"/>
              </a:tblGrid>
              <a:tr h="4145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Bidang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Ilmu</a:t>
                      </a:r>
                      <a:endParaRPr lang="en-GB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Nama Jurnal</a:t>
                      </a:r>
                      <a:endParaRPr lang="en-GB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ISSN</a:t>
                      </a:r>
                      <a:endParaRPr lang="en-GB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Penerbit</a:t>
                      </a:r>
                      <a:endParaRPr lang="en-GB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Peringkat</a:t>
                      </a:r>
                      <a:endParaRPr lang="en-GB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15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Farmasains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 Farmasains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2086-6968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UHAMKA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terindeks dalam ISJD (</a:t>
                      </a:r>
                      <a:r>
                        <a:rPr lang="id-ID" sz="18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Indonesian Scientific Journal Database</a:t>
                      </a: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820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Fisika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Omega: Jurnal Fisika dan Pendidikan Fisika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2502-2318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UHAMKA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546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Hukum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Muhammadiyah Law Review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2549-113X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 Muhammadiyah Metro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Rekayasa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 Teknologi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2085-1669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 Muhammadiyah Jakarta</a:t>
                      </a:r>
                      <a:endParaRPr lang="en-GB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Terindeks</a:t>
                      </a:r>
                      <a:endParaRPr lang="en-GB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045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AB30D-7D8F-45BA-9DFC-6C8A4225F9EF}" type="slidenum">
              <a:rPr lang="id-ID"/>
              <a:pPr>
                <a:defRPr/>
              </a:pPr>
              <a:t>18</a:t>
            </a:fld>
            <a:endParaRPr lang="id-ID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809" y="260350"/>
            <a:ext cx="7438029" cy="632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ACCEPTANCE!</a:t>
            </a:r>
            <a:endParaRPr lang="id-ID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55EDE-D231-447A-A064-13FD2C42768C}" type="slidenum">
              <a:rPr lang="id-ID"/>
              <a:pPr>
                <a:defRPr/>
              </a:pPr>
              <a:t>19</a:t>
            </a:fld>
            <a:endParaRPr lang="id-ID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700213"/>
            <a:ext cx="62769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3"/>
          <p:cNvSpPr txBox="1">
            <a:spLocks noChangeArrowheads="1"/>
          </p:cNvSpPr>
          <p:nvPr/>
        </p:nvSpPr>
        <p:spPr bwMode="auto">
          <a:xfrm>
            <a:off x="4787900" y="5843588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Nigel Cook, Editor-in-chief, Ore Geology Reviews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Komponen Laporan Penelitian</a:t>
            </a:r>
          </a:p>
          <a:p>
            <a:pPr marL="358775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Sistematika/Format Laporan</a:t>
            </a:r>
          </a:p>
          <a:p>
            <a:pPr marL="358775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Sekilas tentang Analisis – Temuan dan Pembahasan</a:t>
            </a:r>
          </a:p>
          <a:p>
            <a:pPr marL="358775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Publikasi Hasil: Target Jurnal</a:t>
            </a:r>
          </a:p>
          <a:p>
            <a:pPr marL="358775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Penulisan Jurnal Ilmiah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525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err="1" smtClean="0"/>
              <a:t>Apa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Laporan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Penelitian</a:t>
            </a:r>
            <a:r>
              <a:rPr lang="en-US" sz="3200" b="1" dirty="0" smtClean="0"/>
              <a:t>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/>
              <a:t>Laporan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kaidah-kaidah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/>
              <a:t>Konsumen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r>
              <a:rPr lang="en-US" sz="2400" dirty="0" smtClean="0"/>
              <a:t> :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	1)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	2) Sponsor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	3)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8096" y="585216"/>
            <a:ext cx="7290054" cy="109345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8096" y="1678675"/>
            <a:ext cx="7290055" cy="445326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err="1" smtClean="0"/>
              <a:t>Laporan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Lengkap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Monograf</a:t>
            </a:r>
            <a:r>
              <a:rPr lang="en-US" sz="2000" b="1" dirty="0" smtClean="0"/>
              <a:t>)</a:t>
            </a:r>
            <a:r>
              <a:rPr lang="en-US" sz="2000" dirty="0" smtClean="0"/>
              <a:t> :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mencakup</a:t>
            </a:r>
            <a:r>
              <a:rPr lang="en-US" sz="2000" dirty="0" smtClean="0"/>
              <a:t> /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: </a:t>
            </a:r>
          </a:p>
          <a:p>
            <a:pPr marL="517525" indent="-2857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1) Proses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menyeluruh</a:t>
            </a:r>
            <a:r>
              <a:rPr lang="en-US" sz="2000" dirty="0" smtClean="0"/>
              <a:t>. </a:t>
            </a:r>
          </a:p>
          <a:p>
            <a:pPr marL="517525" indent="-2857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2)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.</a:t>
            </a:r>
          </a:p>
          <a:p>
            <a:pPr marL="517525" indent="-2857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3)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di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peggantian</a:t>
            </a:r>
            <a:r>
              <a:rPr lang="en-US" sz="2000" dirty="0" smtClean="0"/>
              <a:t>/</a:t>
            </a:r>
            <a:r>
              <a:rPr lang="en-US" sz="2000" dirty="0" err="1" smtClean="0"/>
              <a:t>penukaran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/model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. </a:t>
            </a:r>
          </a:p>
          <a:p>
            <a:pPr marL="517525" indent="-2857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4)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kegagalan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dialami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kendala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dihadapi</a:t>
            </a:r>
            <a:r>
              <a:rPr lang="en-US" sz="20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err="1" smtClean="0"/>
              <a:t>Artikel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Ilmiah</a:t>
            </a:r>
            <a:r>
              <a:rPr lang="en-US" sz="2000" dirty="0" smtClean="0"/>
              <a:t> :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intisari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(</a:t>
            </a:r>
            <a:r>
              <a:rPr lang="en-US" sz="2000" dirty="0" err="1" smtClean="0"/>
              <a:t>monograf</a:t>
            </a:r>
            <a:r>
              <a:rPr lang="en-US" sz="2000" dirty="0" smtClean="0"/>
              <a:t>), yang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padat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disesuaikan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jurnal-jurnal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/>
              <a:t>Laporan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Ringkas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Summary Report</a:t>
            </a:r>
            <a:r>
              <a:rPr lang="en-US" sz="2400" b="1" dirty="0" smtClean="0"/>
              <a:t>) :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dipahami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teknis</a:t>
            </a:r>
            <a:r>
              <a:rPr lang="en-US" sz="2400" dirty="0" smtClean="0"/>
              <a:t>.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temuan-temuan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menyajikan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detil</a:t>
            </a:r>
            <a:r>
              <a:rPr lang="en-US" sz="24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/>
              <a:t>Laporan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Administrator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Pembuat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Keputusan</a:t>
            </a:r>
            <a:r>
              <a:rPr lang="en-US" sz="2400" dirty="0" smtClean="0"/>
              <a:t> :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hal-hal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pimpinan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KOMPONEN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/>
              <a:t>Laporan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Ilmiah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berisi</a:t>
            </a:r>
            <a:r>
              <a:rPr lang="en-US" sz="2400" dirty="0" smtClean="0"/>
              <a:t> : 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dipecahkan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,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,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,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diskusi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temuan-temuan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Kesimpulan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rekomendasi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 Laporan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format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menyajikan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Format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: 1)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resmi</a:t>
            </a:r>
            <a:r>
              <a:rPr lang="en-US" sz="2400" dirty="0" smtClean="0"/>
              <a:t> format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 2)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pelaporan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SISTEMATIKA LAPORAN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Halaman</a:t>
            </a:r>
            <a:r>
              <a:rPr lang="en-US" sz="2400" dirty="0" smtClean="0"/>
              <a:t> </a:t>
            </a:r>
            <a:r>
              <a:rPr lang="en-US" sz="2400" dirty="0" err="1" smtClean="0"/>
              <a:t>Judul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Lembar</a:t>
            </a:r>
            <a:r>
              <a:rPr lang="en-US" sz="2400" dirty="0" smtClean="0"/>
              <a:t> </a:t>
            </a:r>
            <a:r>
              <a:rPr lang="en-US" sz="2400" dirty="0" err="1" smtClean="0"/>
              <a:t>Pengesahan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Pengantar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Ringkasan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</a:p>
          <a:p>
            <a:pPr marL="292100" indent="1047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err="1" smtClean="0"/>
              <a:t>Bab</a:t>
            </a:r>
            <a:r>
              <a:rPr lang="en-US" sz="2400" b="1" dirty="0" smtClean="0"/>
              <a:t> I    </a:t>
            </a:r>
            <a:r>
              <a:rPr lang="en-US" sz="2400" b="1" dirty="0" err="1" smtClean="0"/>
              <a:t>Pendahuluan</a:t>
            </a:r>
            <a:endParaRPr lang="en-US" sz="2400" b="1" dirty="0" smtClean="0"/>
          </a:p>
          <a:p>
            <a:pPr marL="292100" indent="1047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endParaRPr lang="en-US" sz="2400" dirty="0" smtClean="0"/>
          </a:p>
          <a:p>
            <a:pPr marL="292100" indent="1047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Identifikasi</a:t>
            </a:r>
            <a:r>
              <a:rPr lang="en-US" sz="2400" dirty="0" smtClean="0"/>
              <a:t>,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endParaRPr lang="en-US" sz="2400" dirty="0" smtClean="0"/>
          </a:p>
          <a:p>
            <a:pPr marL="292100" indent="1047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Signifikansi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Kajian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endParaRPr lang="en-US" sz="2400" dirty="0" smtClean="0"/>
          </a:p>
          <a:p>
            <a:pPr marL="292100" indent="1047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err="1" smtClean="0"/>
              <a:t>Bab</a:t>
            </a:r>
            <a:r>
              <a:rPr lang="en-US" sz="2400" b="1" dirty="0" smtClean="0"/>
              <a:t> II.  </a:t>
            </a:r>
            <a:r>
              <a:rPr lang="en-US" sz="2400" b="1" dirty="0" err="1" smtClean="0"/>
              <a:t>Tinjauan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Pustaka</a:t>
            </a:r>
            <a:endParaRPr lang="en-US" sz="2400" b="1" dirty="0" smtClean="0"/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Kajian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</a:t>
            </a:r>
            <a:r>
              <a:rPr lang="en-US" sz="2400" dirty="0" err="1" smtClean="0"/>
              <a:t>Terkini</a:t>
            </a:r>
            <a:r>
              <a:rPr lang="en-US" sz="2400" dirty="0" smtClean="0"/>
              <a:t> </a:t>
            </a:r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State of the Art </a:t>
            </a:r>
            <a:r>
              <a:rPr lang="en-US" sz="2400" dirty="0" err="1" smtClean="0"/>
              <a:t>Penelitian</a:t>
            </a:r>
            <a:endParaRPr lang="en-US" sz="2400" dirty="0" smtClean="0"/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endParaRPr lang="en-US" sz="2400" dirty="0" smtClean="0"/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err="1" smtClean="0"/>
              <a:t>Bab</a:t>
            </a:r>
            <a:r>
              <a:rPr lang="en-US" sz="2400" b="1" dirty="0" smtClean="0"/>
              <a:t> III  </a:t>
            </a:r>
            <a:r>
              <a:rPr lang="en-US" sz="2400" b="1" dirty="0" err="1" smtClean="0"/>
              <a:t>Metodologi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endParaRPr lang="en-US" sz="2400" b="1" dirty="0" smtClean="0"/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endParaRPr lang="en-US" sz="2400" dirty="0" smtClean="0"/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endParaRPr lang="en-US" sz="2400" dirty="0" smtClean="0"/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Data</a:t>
            </a:r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err="1" smtClean="0"/>
              <a:t>Bab</a:t>
            </a:r>
            <a:r>
              <a:rPr lang="en-US" sz="2400" b="1" dirty="0" smtClean="0"/>
              <a:t>  IV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Pembahasan</a:t>
            </a:r>
            <a:r>
              <a:rPr lang="en-US" sz="2400" b="1" dirty="0" smtClean="0"/>
              <a:t> </a:t>
            </a:r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Data</a:t>
            </a:r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Diskusi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Interpretasi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endParaRPr lang="en-US" sz="2400" dirty="0" smtClean="0"/>
          </a:p>
          <a:p>
            <a:pPr marL="29210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err="1" smtClean="0"/>
              <a:t>Bab</a:t>
            </a:r>
            <a:r>
              <a:rPr lang="en-US" sz="2400" b="1" dirty="0" smtClean="0"/>
              <a:t>  V  </a:t>
            </a:r>
            <a:r>
              <a:rPr lang="en-US" sz="2400" b="1" dirty="0" err="1" smtClean="0"/>
              <a:t>Kesimpulan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Saran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838</Words>
  <Application>Microsoft Office PowerPoint</Application>
  <PresentationFormat>On-screen Show (4:3)</PresentationFormat>
  <Paragraphs>194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Laporan dan Publikasi Hasil Penelitian</vt:lpstr>
      <vt:lpstr>Materi</vt:lpstr>
      <vt:lpstr>Apa itu Laporan Penelitian?</vt:lpstr>
      <vt:lpstr>Jenis Laporan Penelitian</vt:lpstr>
      <vt:lpstr>Jenis Laporan Penelitian</vt:lpstr>
      <vt:lpstr>KOMPONEN Laporan Penelitian</vt:lpstr>
      <vt:lpstr>Format Laporan</vt:lpstr>
      <vt:lpstr>SISTEMATIKA LAPORAN</vt:lpstr>
      <vt:lpstr>PowerPoint Presentation</vt:lpstr>
      <vt:lpstr>PowerPoint Presentation</vt:lpstr>
      <vt:lpstr>Temuan dan pembahasan</vt:lpstr>
      <vt:lpstr>PowerPoint Presentation</vt:lpstr>
      <vt:lpstr>TARGET PUBLIKASI ILMIAH</vt:lpstr>
      <vt:lpstr>LIST JURNAL ILMIAH PTM TERAKREDITASI</vt:lpstr>
      <vt:lpstr>PowerPoint Presentation</vt:lpstr>
      <vt:lpstr>PowerPoint Presentation</vt:lpstr>
      <vt:lpstr>PowerPoint Presentation</vt:lpstr>
      <vt:lpstr>PowerPoint Presentation</vt:lpstr>
      <vt:lpstr>ACCEPTANCE!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dan Publikasi Hasil Penelitian</dc:title>
  <dc:creator>Micko Wardana</dc:creator>
  <cp:lastModifiedBy>Micko Wardana</cp:lastModifiedBy>
  <cp:revision>10</cp:revision>
  <dcterms:created xsi:type="dcterms:W3CDTF">2017-05-15T04:38:42Z</dcterms:created>
  <dcterms:modified xsi:type="dcterms:W3CDTF">2017-05-24T16:03:21Z</dcterms:modified>
</cp:coreProperties>
</file>