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6"/>
  </p:notesMasterIdLst>
  <p:sldIdLst>
    <p:sldId id="256" r:id="rId2"/>
    <p:sldId id="257" r:id="rId3"/>
    <p:sldId id="266" r:id="rId4"/>
    <p:sldId id="268" r:id="rId5"/>
    <p:sldId id="267" r:id="rId6"/>
    <p:sldId id="259" r:id="rId7"/>
    <p:sldId id="269" r:id="rId8"/>
    <p:sldId id="260" r:id="rId9"/>
    <p:sldId id="261" r:id="rId10"/>
    <p:sldId id="262" r:id="rId11"/>
    <p:sldId id="263" r:id="rId12"/>
    <p:sldId id="264" r:id="rId13"/>
    <p:sldId id="279" r:id="rId14"/>
    <p:sldId id="280" r:id="rId15"/>
    <p:sldId id="285" r:id="rId16"/>
    <p:sldId id="282" r:id="rId17"/>
    <p:sldId id="283" r:id="rId18"/>
    <p:sldId id="284" r:id="rId19"/>
    <p:sldId id="265" r:id="rId20"/>
    <p:sldId id="271" r:id="rId21"/>
    <p:sldId id="272" r:id="rId22"/>
    <p:sldId id="273" r:id="rId23"/>
    <p:sldId id="274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75" autoAdjust="0"/>
    <p:restoredTop sz="93692" autoAdjust="0"/>
  </p:normalViewPr>
  <p:slideViewPr>
    <p:cSldViewPr snapToGrid="0">
      <p:cViewPr varScale="1">
        <p:scale>
          <a:sx n="83" d="100"/>
          <a:sy n="83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1BF93-D9FA-4192-A539-9B68FA2D2466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C9517-C359-4009-A772-2583BBD53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52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Artik</a:t>
            </a:r>
            <a:r>
              <a:rPr lang="id-ID" baseline="0" dirty="0" smtClean="0"/>
              <a:t> Kajian Pustaka no. 1 dan 2 adalah artik kajian pustaka yang paling sederhana; yang berisi hanya kumpulan teori/konsep dan temuan-temuan penelitian sebelumnya; tanpa dibahas dan disusun menjadi satu begitu saja; tidak ada proses kajian kritis dan upaya mensistesiskannya.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C9517-C359-4009-A772-2583BBD538E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446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Pada no.</a:t>
            </a:r>
            <a:r>
              <a:rPr lang="id-ID" baseline="0" dirty="0" smtClean="0"/>
              <a:t> 3 dan 4; arti kajian pustaka ditekankan sebagai proses kegiatan mendalami ruang linkup dan perkembangan kajian ilmiah yang relevan dengan minat peneliti; mengidentifikasi tema-tema penelitian yang sudah dikembangkan, mengidentifikasi capaian-capaian yang ada; dan mencari-menemukan kekurangan-kelemahan atau area/tema yang belum dibahas untuk dijadikan dasar dan justifikasi usulan penelitian.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C9517-C359-4009-A772-2583BBD538E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937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Pada arti no. 5 dan 6; menjelaskan kajian pustaka yang baik untuk memenuhi tuntutan akademik; dalam hal ini menyusu</a:t>
            </a:r>
            <a:r>
              <a:rPr lang="id-ID" baseline="0" dirty="0" smtClean="0"/>
              <a:t>n kajian  pustaka berarti memberikan paparan yang isinya mendiskusikan, saling memperdebatkan, memperbandingkan antara berbagai teori/konsep dan temuan-temuan penelitian yang sudah ada untuk melahirkan pemahaman umum/khusus terhadap objek kajian dan memberikan argumen dasar untuk penelitian yang akan dilakukan.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C9517-C359-4009-A772-2583BBD538E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934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C9517-C359-4009-A772-2583BBD538E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41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Kajian pustaka</a:t>
            </a:r>
            <a:r>
              <a:rPr lang="id-ID" baseline="0" dirty="0" smtClean="0"/>
              <a:t> pada dasarnya adalah upaya untuk menjawab pertanyaan penelitian atau rumusan masalah; dimana apabila tidak ditemukan manjadi dasar argumen dilakukan penelitian lapangan/eksperimen dan sebagainya.</a:t>
            </a:r>
          </a:p>
          <a:p>
            <a:endParaRPr lang="id-ID" baseline="0" dirty="0" smtClean="0"/>
          </a:p>
          <a:p>
            <a:r>
              <a:rPr lang="id-ID" baseline="0" dirty="0" smtClean="0"/>
              <a:t>Kata-kata kunci digunakan sebagai panduang dalam pencarian pustaka yang relevan.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C9517-C359-4009-A772-2583BBD538E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069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C9517-C359-4009-A772-2583BBD538E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20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Rectangle 105"/>
          <p:cNvSpPr/>
          <p:nvPr/>
        </p:nvSpPr>
        <p:spPr>
          <a:xfrm rot="2700000">
            <a:off x="7446946" y="993285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09" name="Group 408"/>
          <p:cNvGrpSpPr/>
          <p:nvPr/>
        </p:nvGrpSpPr>
        <p:grpSpPr>
          <a:xfrm>
            <a:off x="0" y="420256"/>
            <a:ext cx="9144000" cy="3795497"/>
            <a:chOff x="0" y="420256"/>
            <a:chExt cx="12188952" cy="3795497"/>
          </a:xfrm>
        </p:grpSpPr>
        <p:cxnSp>
          <p:nvCxnSpPr>
            <p:cNvPr id="410" name="Straight Connector 409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0" name="Rectangle 379"/>
          <p:cNvSpPr/>
          <p:nvPr/>
        </p:nvSpPr>
        <p:spPr>
          <a:xfrm rot="18900000" flipV="1">
            <a:off x="8146056" y="-427079"/>
            <a:ext cx="13716" cy="2816931"/>
          </a:xfrm>
          <a:custGeom>
            <a:avLst/>
            <a:gdLst/>
            <a:ahLst/>
            <a:cxnLst/>
            <a:rect l="l" t="t" r="r" b="b"/>
            <a:pathLst>
              <a:path w="13716" h="2816931">
                <a:moveTo>
                  <a:pt x="0" y="2816931"/>
                </a:moveTo>
                <a:lnTo>
                  <a:pt x="13716" y="28032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Rectangle 56"/>
          <p:cNvSpPr/>
          <p:nvPr/>
        </p:nvSpPr>
        <p:spPr>
          <a:xfrm>
            <a:off x="1" y="0"/>
            <a:ext cx="8865825" cy="4572004"/>
          </a:xfrm>
          <a:custGeom>
            <a:avLst/>
            <a:gdLst/>
            <a:ahLst/>
            <a:cxnLst/>
            <a:rect l="l" t="t" r="r" b="b"/>
            <a:pathLst>
              <a:path w="8865825" h="4572004"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Rectangle 93"/>
          <p:cNvSpPr/>
          <p:nvPr/>
        </p:nvSpPr>
        <p:spPr>
          <a:xfrm rot="2700000">
            <a:off x="7126799" y="-278554"/>
            <a:ext cx="13716" cy="5699824"/>
          </a:xfrm>
          <a:custGeom>
            <a:avLst/>
            <a:gdLst/>
            <a:ahLst/>
            <a:cxnLst/>
            <a:rect l="l" t="t" r="r" b="b"/>
            <a:pathLst>
              <a:path w="13716" h="5699824">
                <a:moveTo>
                  <a:pt x="0" y="0"/>
                </a:moveTo>
                <a:lnTo>
                  <a:pt x="13716" y="13717"/>
                </a:lnTo>
                <a:lnTo>
                  <a:pt x="13716" y="5686109"/>
                </a:lnTo>
                <a:lnTo>
                  <a:pt x="1" y="569982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Rectangle 95"/>
          <p:cNvSpPr/>
          <p:nvPr/>
        </p:nvSpPr>
        <p:spPr>
          <a:xfrm rot="2700000">
            <a:off x="7969986" y="1747381"/>
            <a:ext cx="13716" cy="3314931"/>
          </a:xfrm>
          <a:custGeom>
            <a:avLst/>
            <a:gdLst/>
            <a:ahLst/>
            <a:cxnLst/>
            <a:rect l="l" t="t" r="r" b="b"/>
            <a:pathLst>
              <a:path w="13716" h="3314931">
                <a:moveTo>
                  <a:pt x="0" y="0"/>
                </a:moveTo>
                <a:lnTo>
                  <a:pt x="13716" y="13716"/>
                </a:lnTo>
                <a:lnTo>
                  <a:pt x="13716" y="3301215"/>
                </a:lnTo>
                <a:lnTo>
                  <a:pt x="0" y="331493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Rectangle 96"/>
          <p:cNvSpPr/>
          <p:nvPr/>
        </p:nvSpPr>
        <p:spPr>
          <a:xfrm rot="2700000">
            <a:off x="8391577" y="2765192"/>
            <a:ext cx="13716" cy="2122490"/>
          </a:xfrm>
          <a:custGeom>
            <a:avLst/>
            <a:gdLst/>
            <a:ahLst/>
            <a:cxnLst/>
            <a:rect l="l" t="t" r="r" b="b"/>
            <a:pathLst>
              <a:path w="13716" h="2122490">
                <a:moveTo>
                  <a:pt x="0" y="0"/>
                </a:moveTo>
                <a:lnTo>
                  <a:pt x="13716" y="13716"/>
                </a:lnTo>
                <a:lnTo>
                  <a:pt x="13716" y="2108774"/>
                </a:lnTo>
                <a:lnTo>
                  <a:pt x="0" y="212249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Rectangle 97"/>
          <p:cNvSpPr/>
          <p:nvPr/>
        </p:nvSpPr>
        <p:spPr>
          <a:xfrm rot="2700000">
            <a:off x="8813172" y="3783010"/>
            <a:ext cx="13717" cy="930041"/>
          </a:xfrm>
          <a:custGeom>
            <a:avLst/>
            <a:gdLst/>
            <a:ahLst/>
            <a:cxnLst/>
            <a:rect l="l" t="t" r="r" b="b"/>
            <a:pathLst>
              <a:path w="13717" h="930041">
                <a:moveTo>
                  <a:pt x="0" y="0"/>
                </a:moveTo>
                <a:lnTo>
                  <a:pt x="13717" y="13717"/>
                </a:lnTo>
                <a:lnTo>
                  <a:pt x="13717" y="916324"/>
                </a:lnTo>
                <a:lnTo>
                  <a:pt x="1" y="93004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Rectangle 376"/>
          <p:cNvSpPr/>
          <p:nvPr/>
        </p:nvSpPr>
        <p:spPr>
          <a:xfrm rot="18900000" flipV="1">
            <a:off x="6881278" y="-950966"/>
            <a:ext cx="13716" cy="6394268"/>
          </a:xfrm>
          <a:custGeom>
            <a:avLst/>
            <a:gdLst/>
            <a:ahLst/>
            <a:cxnLst/>
            <a:rect l="l" t="t" r="r" b="b"/>
            <a:pathLst>
              <a:path w="13716" h="6394268">
                <a:moveTo>
                  <a:pt x="13716" y="6380553"/>
                </a:moveTo>
                <a:lnTo>
                  <a:pt x="13716" y="13716"/>
                </a:lnTo>
                <a:lnTo>
                  <a:pt x="0" y="0"/>
                </a:lnTo>
                <a:lnTo>
                  <a:pt x="0" y="639426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Rectangle 377"/>
          <p:cNvSpPr/>
          <p:nvPr/>
        </p:nvSpPr>
        <p:spPr>
          <a:xfrm rot="18900000" flipV="1">
            <a:off x="7302869" y="-776336"/>
            <a:ext cx="13717" cy="5201823"/>
          </a:xfrm>
          <a:custGeom>
            <a:avLst/>
            <a:gdLst/>
            <a:ahLst/>
            <a:cxnLst/>
            <a:rect l="l" t="t" r="r" b="b"/>
            <a:pathLst>
              <a:path w="13717" h="5201823">
                <a:moveTo>
                  <a:pt x="1" y="5201823"/>
                </a:moveTo>
                <a:lnTo>
                  <a:pt x="13717" y="5188106"/>
                </a:lnTo>
                <a:lnTo>
                  <a:pt x="13717" y="137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Rectangle 378"/>
          <p:cNvSpPr/>
          <p:nvPr/>
        </p:nvSpPr>
        <p:spPr>
          <a:xfrm rot="18900000" flipV="1">
            <a:off x="7742935" y="-582310"/>
            <a:ext cx="13716" cy="4009378"/>
          </a:xfrm>
          <a:custGeom>
            <a:avLst/>
            <a:gdLst/>
            <a:ahLst/>
            <a:cxnLst/>
            <a:rect l="l" t="t" r="r" b="b"/>
            <a:pathLst>
              <a:path w="13716" h="4009378">
                <a:moveTo>
                  <a:pt x="13716" y="3995663"/>
                </a:moveTo>
                <a:lnTo>
                  <a:pt x="13716" y="13717"/>
                </a:lnTo>
                <a:lnTo>
                  <a:pt x="0" y="0"/>
                </a:lnTo>
                <a:lnTo>
                  <a:pt x="0" y="400937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Rectangle 138"/>
          <p:cNvSpPr/>
          <p:nvPr/>
        </p:nvSpPr>
        <p:spPr>
          <a:xfrm rot="18900000" flipV="1">
            <a:off x="8567649" y="-252451"/>
            <a:ext cx="13715" cy="1624488"/>
          </a:xfrm>
          <a:custGeom>
            <a:avLst/>
            <a:gdLst/>
            <a:ahLst/>
            <a:cxnLst/>
            <a:rect l="l" t="t" r="r" b="b"/>
            <a:pathLst>
              <a:path w="13715" h="1624488">
                <a:moveTo>
                  <a:pt x="0" y="1624488"/>
                </a:moveTo>
                <a:lnTo>
                  <a:pt x="13715" y="1610773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8"/>
          <p:cNvSpPr/>
          <p:nvPr/>
        </p:nvSpPr>
        <p:spPr>
          <a:xfrm rot="18900000" flipV="1">
            <a:off x="8989243" y="-77819"/>
            <a:ext cx="13715" cy="432040"/>
          </a:xfrm>
          <a:custGeom>
            <a:avLst/>
            <a:gdLst/>
            <a:ahLst/>
            <a:cxnLst/>
            <a:rect l="l" t="t" r="r" b="b"/>
            <a:pathLst>
              <a:path w="13715" h="432040">
                <a:moveTo>
                  <a:pt x="0" y="432040"/>
                </a:moveTo>
                <a:lnTo>
                  <a:pt x="13715" y="418325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Teardrop 3"/>
          <p:cNvSpPr/>
          <p:nvPr/>
        </p:nvSpPr>
        <p:spPr>
          <a:xfrm rot="5400000" flipH="1" flipV="1">
            <a:off x="8812306" y="329061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8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Oval 463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Oval 465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Oval 466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Oval 467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Oval 468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Oval 469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Oval 470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Oval 471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Oval 472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Oval 473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Oval 485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Oval 486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Oval 487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Oval 488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Oval 489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Oval 490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Oval 491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Oval 492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Oval 493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Oval 494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Oval 495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Oval 883"/>
          <p:cNvSpPr/>
          <p:nvPr/>
        </p:nvSpPr>
        <p:spPr>
          <a:xfrm>
            <a:off x="2031413" y="-10245"/>
            <a:ext cx="6910072" cy="84875"/>
          </a:xfrm>
          <a:custGeom>
            <a:avLst/>
            <a:gdLst/>
            <a:ahLst/>
            <a:cxnLst/>
            <a:rect l="l" t="t" r="r" b="b"/>
            <a:pathLst>
              <a:path w="6910072" h="84875"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Teardrop 3"/>
          <p:cNvSpPr/>
          <p:nvPr/>
        </p:nvSpPr>
        <p:spPr>
          <a:xfrm rot="5400000" flipH="1" flipV="1">
            <a:off x="8812306" y="117455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Oval 522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Oval 523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Oval 524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Oval 525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Oval 526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Oval 527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Oval 528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Oval 529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Oval 530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Oval 531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Oval 543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Oval 544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Oval 545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Oval 546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Oval 547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Oval 548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Oval 549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Oval 550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Oval 551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Oval 552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Oval 553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Teardrop 3"/>
          <p:cNvSpPr/>
          <p:nvPr/>
        </p:nvSpPr>
        <p:spPr>
          <a:xfrm rot="5400000" flipH="1" flipV="1">
            <a:off x="8812306" y="2017156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Oval 566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Oval 567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Oval 568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Oval 569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Oval 570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Oval 571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Oval 572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Oval 573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Oval 574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Oval 575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Oval 587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Oval 588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Oval 589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Oval 590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592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8812306" y="286582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Oval 610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Oval 611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Oval 612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Oval 613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Oval 614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Oval 615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Oval 616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Oval 617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Oval 618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Oval 619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63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Oval 63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Oval 63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Oval 63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Oval 63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Oval 64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Oval 64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Teardrop 3"/>
          <p:cNvSpPr/>
          <p:nvPr/>
        </p:nvSpPr>
        <p:spPr>
          <a:xfrm rot="5400000" flipH="1" flipV="1">
            <a:off x="8812306" y="3710008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Oval 65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Oval 65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Oval 65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Oval 65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Oval 65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Oval 65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Oval 66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Oval 66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Oval 66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Oval 66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Oval 683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Oval 684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Oval 685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8991444" y="4419445"/>
            <a:ext cx="171406" cy="133705"/>
          </a:xfrm>
          <a:custGeom>
            <a:avLst/>
            <a:gdLst/>
            <a:ahLst/>
            <a:cxnLst/>
            <a:rect l="l" t="t" r="r" b="b"/>
            <a:pathLst>
              <a:path w="171406" h="133705">
                <a:moveTo>
                  <a:pt x="171406" y="123429"/>
                </a:moveTo>
                <a:lnTo>
                  <a:pt x="168564" y="133705"/>
                </a:lnTo>
                <a:lnTo>
                  <a:pt x="157460" y="133705"/>
                </a:lnTo>
                <a:cubicBezTo>
                  <a:pt x="159382" y="130353"/>
                  <a:pt x="159597" y="126761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62756" y="133705"/>
                </a:lnTo>
                <a:lnTo>
                  <a:pt x="62665" y="133705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1651"/>
          <p:cNvSpPr/>
          <p:nvPr/>
        </p:nvSpPr>
        <p:spPr>
          <a:xfrm>
            <a:off x="812619" y="4561319"/>
            <a:ext cx="7660836" cy="10682"/>
          </a:xfrm>
          <a:custGeom>
            <a:avLst/>
            <a:gdLst/>
            <a:ahLst/>
            <a:cxnLst/>
            <a:rect l="l" t="t" r="r" b="b"/>
            <a:pathLst>
              <a:path w="7660836" h="10682"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1" name="Oval 70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2" name="Oval 701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3" name="Oval 702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4" name="Oval 703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5" name="Oval 704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6" name="Oval 705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7" name="Oval 706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8" name="Oval 707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9" name="Oval 708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0" name="Oval 709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1" name="Oval 71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2" name="Oval 711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3" name="Oval 712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4" name="Oval 713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5" name="Oval 714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6" name="Oval 715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7" name="Oval 716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8" name="Oval 717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9" name="Oval 718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0" name="Oval 719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1" name="Oval 720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2" name="Oval 721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3" name="Oval 722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4" name="Oval 723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5" name="Oval 724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6" name="Oval 725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7" name="Oval 726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8" name="Oval 727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9" name="Oval 728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0" name="Oval 729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1" name="Oval 730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2" name="Oval 73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3" name="Oval 732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4" name="Oval 733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5" name="Oval 734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6" name="Oval 735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7" name="Oval 736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8" name="Oval 737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9" name="Oval 738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0" name="Oval 739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1" name="Oval 740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2" name="Oval 74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3" name="Oval 742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4" name="Oval 743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5" name="Oval 744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6" name="Oval 74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7" name="Oval 74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8" name="Oval 74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9" name="Oval 74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0" name="Oval 74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1" name="Oval 75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2" name="Oval 75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3" name="Oval 752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4" name="Oval 753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71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1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17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8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420256"/>
            <a:ext cx="9144000" cy="3795497"/>
            <a:chOff x="0" y="420256"/>
            <a:chExt cx="12188952" cy="3795497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379"/>
          <p:cNvSpPr/>
          <p:nvPr/>
        </p:nvSpPr>
        <p:spPr>
          <a:xfrm rot="18900000" flipV="1">
            <a:off x="8146056" y="-427079"/>
            <a:ext cx="13716" cy="2816931"/>
          </a:xfrm>
          <a:custGeom>
            <a:avLst/>
            <a:gdLst/>
            <a:ahLst/>
            <a:cxnLst/>
            <a:rect l="l" t="t" r="r" b="b"/>
            <a:pathLst>
              <a:path w="13716" h="2816931">
                <a:moveTo>
                  <a:pt x="0" y="2816931"/>
                </a:moveTo>
                <a:lnTo>
                  <a:pt x="13716" y="28032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56"/>
          <p:cNvSpPr/>
          <p:nvPr/>
        </p:nvSpPr>
        <p:spPr>
          <a:xfrm>
            <a:off x="1" y="0"/>
            <a:ext cx="8865825" cy="4572004"/>
          </a:xfrm>
          <a:custGeom>
            <a:avLst/>
            <a:gdLst/>
            <a:ahLst/>
            <a:cxnLst/>
            <a:rect l="l" t="t" r="r" b="b"/>
            <a:pathLst>
              <a:path w="8865825" h="4572004"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93"/>
          <p:cNvSpPr/>
          <p:nvPr/>
        </p:nvSpPr>
        <p:spPr>
          <a:xfrm rot="2700000">
            <a:off x="7126799" y="-278554"/>
            <a:ext cx="13716" cy="5699824"/>
          </a:xfrm>
          <a:custGeom>
            <a:avLst/>
            <a:gdLst/>
            <a:ahLst/>
            <a:cxnLst/>
            <a:rect l="l" t="t" r="r" b="b"/>
            <a:pathLst>
              <a:path w="13716" h="5699824">
                <a:moveTo>
                  <a:pt x="0" y="0"/>
                </a:moveTo>
                <a:lnTo>
                  <a:pt x="13716" y="13717"/>
                </a:lnTo>
                <a:lnTo>
                  <a:pt x="13716" y="5686109"/>
                </a:lnTo>
                <a:lnTo>
                  <a:pt x="1" y="56998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95"/>
          <p:cNvSpPr/>
          <p:nvPr/>
        </p:nvSpPr>
        <p:spPr>
          <a:xfrm rot="2700000">
            <a:off x="7969986" y="1747381"/>
            <a:ext cx="13716" cy="3314931"/>
          </a:xfrm>
          <a:custGeom>
            <a:avLst/>
            <a:gdLst/>
            <a:ahLst/>
            <a:cxnLst/>
            <a:rect l="l" t="t" r="r" b="b"/>
            <a:pathLst>
              <a:path w="13716" h="3314931">
                <a:moveTo>
                  <a:pt x="0" y="0"/>
                </a:moveTo>
                <a:lnTo>
                  <a:pt x="13716" y="13716"/>
                </a:lnTo>
                <a:lnTo>
                  <a:pt x="13716" y="3301215"/>
                </a:lnTo>
                <a:lnTo>
                  <a:pt x="0" y="331493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96"/>
          <p:cNvSpPr/>
          <p:nvPr/>
        </p:nvSpPr>
        <p:spPr>
          <a:xfrm rot="2700000">
            <a:off x="8391577" y="2765192"/>
            <a:ext cx="13716" cy="2122490"/>
          </a:xfrm>
          <a:custGeom>
            <a:avLst/>
            <a:gdLst/>
            <a:ahLst/>
            <a:cxnLst/>
            <a:rect l="l" t="t" r="r" b="b"/>
            <a:pathLst>
              <a:path w="13716" h="2122490">
                <a:moveTo>
                  <a:pt x="0" y="0"/>
                </a:moveTo>
                <a:lnTo>
                  <a:pt x="13716" y="13716"/>
                </a:lnTo>
                <a:lnTo>
                  <a:pt x="13716" y="2108774"/>
                </a:lnTo>
                <a:lnTo>
                  <a:pt x="0" y="21224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97"/>
          <p:cNvSpPr/>
          <p:nvPr/>
        </p:nvSpPr>
        <p:spPr>
          <a:xfrm rot="2700000">
            <a:off x="8813172" y="3783010"/>
            <a:ext cx="13717" cy="930041"/>
          </a:xfrm>
          <a:custGeom>
            <a:avLst/>
            <a:gdLst/>
            <a:ahLst/>
            <a:cxnLst/>
            <a:rect l="l" t="t" r="r" b="b"/>
            <a:pathLst>
              <a:path w="13717" h="930041">
                <a:moveTo>
                  <a:pt x="0" y="0"/>
                </a:moveTo>
                <a:lnTo>
                  <a:pt x="13717" y="13717"/>
                </a:lnTo>
                <a:lnTo>
                  <a:pt x="13717" y="916324"/>
                </a:lnTo>
                <a:lnTo>
                  <a:pt x="1" y="93004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376"/>
          <p:cNvSpPr/>
          <p:nvPr/>
        </p:nvSpPr>
        <p:spPr>
          <a:xfrm rot="18900000" flipV="1">
            <a:off x="6881278" y="-950966"/>
            <a:ext cx="13716" cy="6394268"/>
          </a:xfrm>
          <a:custGeom>
            <a:avLst/>
            <a:gdLst/>
            <a:ahLst/>
            <a:cxnLst/>
            <a:rect l="l" t="t" r="r" b="b"/>
            <a:pathLst>
              <a:path w="13716" h="6394268">
                <a:moveTo>
                  <a:pt x="13716" y="6380553"/>
                </a:moveTo>
                <a:lnTo>
                  <a:pt x="13716" y="13716"/>
                </a:lnTo>
                <a:lnTo>
                  <a:pt x="0" y="0"/>
                </a:lnTo>
                <a:lnTo>
                  <a:pt x="0" y="639426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377"/>
          <p:cNvSpPr/>
          <p:nvPr/>
        </p:nvSpPr>
        <p:spPr>
          <a:xfrm rot="18900000" flipV="1">
            <a:off x="7302869" y="-776336"/>
            <a:ext cx="13717" cy="5201823"/>
          </a:xfrm>
          <a:custGeom>
            <a:avLst/>
            <a:gdLst/>
            <a:ahLst/>
            <a:cxnLst/>
            <a:rect l="l" t="t" r="r" b="b"/>
            <a:pathLst>
              <a:path w="13717" h="5201823">
                <a:moveTo>
                  <a:pt x="1" y="5201823"/>
                </a:moveTo>
                <a:lnTo>
                  <a:pt x="13717" y="5188106"/>
                </a:lnTo>
                <a:lnTo>
                  <a:pt x="13717" y="137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378"/>
          <p:cNvSpPr/>
          <p:nvPr/>
        </p:nvSpPr>
        <p:spPr>
          <a:xfrm rot="18900000" flipV="1">
            <a:off x="7742935" y="-582310"/>
            <a:ext cx="13716" cy="4009378"/>
          </a:xfrm>
          <a:custGeom>
            <a:avLst/>
            <a:gdLst/>
            <a:ahLst/>
            <a:cxnLst/>
            <a:rect l="l" t="t" r="r" b="b"/>
            <a:pathLst>
              <a:path w="13716" h="4009378">
                <a:moveTo>
                  <a:pt x="13716" y="3995663"/>
                </a:moveTo>
                <a:lnTo>
                  <a:pt x="13716" y="13717"/>
                </a:lnTo>
                <a:lnTo>
                  <a:pt x="0" y="0"/>
                </a:lnTo>
                <a:lnTo>
                  <a:pt x="0" y="400937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138"/>
          <p:cNvSpPr/>
          <p:nvPr/>
        </p:nvSpPr>
        <p:spPr>
          <a:xfrm rot="18900000" flipV="1">
            <a:off x="8567649" y="-252451"/>
            <a:ext cx="13715" cy="1624488"/>
          </a:xfrm>
          <a:custGeom>
            <a:avLst/>
            <a:gdLst/>
            <a:ahLst/>
            <a:cxnLst/>
            <a:rect l="l" t="t" r="r" b="b"/>
            <a:pathLst>
              <a:path w="13715" h="1624488">
                <a:moveTo>
                  <a:pt x="0" y="1624488"/>
                </a:moveTo>
                <a:lnTo>
                  <a:pt x="13715" y="1610773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Freeform 48"/>
          <p:cNvSpPr/>
          <p:nvPr/>
        </p:nvSpPr>
        <p:spPr>
          <a:xfrm rot="18900000" flipV="1">
            <a:off x="8989243" y="-77819"/>
            <a:ext cx="13715" cy="432040"/>
          </a:xfrm>
          <a:custGeom>
            <a:avLst/>
            <a:gdLst/>
            <a:ahLst/>
            <a:cxnLst/>
            <a:rect l="l" t="t" r="r" b="b"/>
            <a:pathLst>
              <a:path w="13715" h="432040">
                <a:moveTo>
                  <a:pt x="0" y="432040"/>
                </a:moveTo>
                <a:lnTo>
                  <a:pt x="13715" y="418325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Teardrop 3"/>
          <p:cNvSpPr/>
          <p:nvPr/>
        </p:nvSpPr>
        <p:spPr>
          <a:xfrm rot="5400000" flipH="1" flipV="1">
            <a:off x="8812306" y="329061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8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" name="Teardrop 3"/>
          <p:cNvSpPr/>
          <p:nvPr/>
        </p:nvSpPr>
        <p:spPr>
          <a:xfrm rot="5400000" flipH="1" flipV="1">
            <a:off x="8812306" y="117455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" name="Teardrop 3"/>
          <p:cNvSpPr/>
          <p:nvPr/>
        </p:nvSpPr>
        <p:spPr>
          <a:xfrm rot="5400000" flipH="1" flipV="1">
            <a:off x="8812306" y="2017156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Teardrop 3"/>
          <p:cNvSpPr/>
          <p:nvPr/>
        </p:nvSpPr>
        <p:spPr>
          <a:xfrm rot="5400000" flipH="1" flipV="1">
            <a:off x="8812306" y="286582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Teardrop 3"/>
          <p:cNvSpPr/>
          <p:nvPr/>
        </p:nvSpPr>
        <p:spPr>
          <a:xfrm rot="5400000" flipH="1" flipV="1">
            <a:off x="8812306" y="3710008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Teardrop 3"/>
          <p:cNvSpPr/>
          <p:nvPr/>
        </p:nvSpPr>
        <p:spPr>
          <a:xfrm rot="5400000" flipH="1" flipV="1">
            <a:off x="8991444" y="4419445"/>
            <a:ext cx="171406" cy="133705"/>
          </a:xfrm>
          <a:custGeom>
            <a:avLst/>
            <a:gdLst/>
            <a:ahLst/>
            <a:cxnLst/>
            <a:rect l="l" t="t" r="r" b="b"/>
            <a:pathLst>
              <a:path w="171406" h="133705">
                <a:moveTo>
                  <a:pt x="171406" y="123429"/>
                </a:moveTo>
                <a:lnTo>
                  <a:pt x="168564" y="133705"/>
                </a:lnTo>
                <a:lnTo>
                  <a:pt x="157460" y="133705"/>
                </a:lnTo>
                <a:cubicBezTo>
                  <a:pt x="159382" y="130353"/>
                  <a:pt x="159597" y="126761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62756" y="133705"/>
                </a:lnTo>
                <a:lnTo>
                  <a:pt x="62665" y="133705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Oval 189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Oval 191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Oval 192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Oval 193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Oval 194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Oval 195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Oval 196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Oval 197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Oval 198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Oval 199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Oval 200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Oval 201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Oval 202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Oval 203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Oval 204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Oval 205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Oval 206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Oval 207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Oval 208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Oval 209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Oval 210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Oval 883"/>
          <p:cNvSpPr/>
          <p:nvPr/>
        </p:nvSpPr>
        <p:spPr>
          <a:xfrm>
            <a:off x="2031413" y="-10245"/>
            <a:ext cx="6910072" cy="84875"/>
          </a:xfrm>
          <a:custGeom>
            <a:avLst/>
            <a:gdLst/>
            <a:ahLst/>
            <a:cxnLst/>
            <a:rect l="l" t="t" r="r" b="b"/>
            <a:pathLst>
              <a:path w="6910072" h="84875"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Oval 214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Oval 215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Oval 216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Oval 217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Oval 218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Oval 219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Oval 220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Oval 221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Oval 222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Oval 223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Oval 224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Oval 225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Oval 226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Oval 227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Oval 228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Oval 229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Oval 230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Oval 231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Oval 232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Oval 233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Oval 234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Oval 235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Oval 236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Oval 237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Oval 238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Oval 239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Oval 240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Oval 241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Oval 242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Oval 243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Oval 244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Oval 245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Oval 246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Oval 247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Oval 248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Oval 249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Oval 250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Oval 251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Oval 252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Oval 253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Oval 254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Oval 255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Oval 256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Oval 257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Oval 258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Oval 259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Oval 260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Oval 261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Oval 262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Oval 263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Oval 264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Oval 265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Oval 266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Oval 267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Oval 268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Oval 269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Oval 270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Oval 271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Oval 272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Oval 273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Oval 274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Oval 275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Oval 276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Oval 277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Oval 278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Oval 279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Oval 280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Oval 281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Oval 282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Oval 283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Oval 284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Oval 285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Oval 286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Oval 287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Oval 288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Oval 289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Oval 290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Oval 291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Oval 292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Oval 293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Oval 294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Oval 295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Oval 296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Oval 297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Oval 1651"/>
          <p:cNvSpPr/>
          <p:nvPr/>
        </p:nvSpPr>
        <p:spPr>
          <a:xfrm>
            <a:off x="812619" y="4561319"/>
            <a:ext cx="7660836" cy="10682"/>
          </a:xfrm>
          <a:custGeom>
            <a:avLst/>
            <a:gdLst/>
            <a:ahLst/>
            <a:cxnLst/>
            <a:rect l="l" t="t" r="r" b="b"/>
            <a:pathLst>
              <a:path w="7660836" h="10682"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Oval 299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1" name="Oval 30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2" name="Oval 301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3" name="Oval 302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4" name="Oval 303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5" name="Oval 304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6" name="Oval 305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7" name="Oval 306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8" name="Oval 307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9" name="Oval 308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0" name="Oval 309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1" name="Oval 31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2" name="Oval 311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3" name="Oval 312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4" name="Oval 313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5" name="Oval 314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6" name="Oval 315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7" name="Oval 316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8" name="Oval 317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9" name="Oval 318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0" name="Oval 319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1" name="Oval 320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2" name="Oval 321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3" name="Oval 322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4" name="Oval 323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5" name="Oval 324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6" name="Oval 325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7" name="Oval 326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8" name="Oval 327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9" name="Oval 328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0" name="Oval 329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1" name="Oval 330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2" name="Oval 33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3" name="Oval 332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4" name="Oval 333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5" name="Oval 334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6" name="Oval 335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7" name="Oval 336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8" name="Oval 337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9" name="Oval 338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0" name="Oval 339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1" name="Oval 340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2" name="Oval 34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3" name="Oval 342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4" name="Oval 343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5" name="Oval 344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6" name="Oval 34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7" name="Oval 34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8" name="Oval 34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9" name="Oval 34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0" name="Oval 34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1" name="Oval 35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2" name="Oval 35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3" name="Oval 352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4" name="Oval 353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40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3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2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21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30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Strategi Menyusun Kajian Pustaka Penelitian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46564" cy="1463040"/>
          </a:xfrm>
        </p:spPr>
        <p:txBody>
          <a:bodyPr>
            <a:normAutofit/>
          </a:bodyPr>
          <a:lstStyle/>
          <a:p>
            <a:r>
              <a:rPr lang="id-ID" dirty="0" smtClean="0"/>
              <a:t>Tim Hibah Penelitian Muhammadiyah Abad ke-2</a:t>
            </a:r>
          </a:p>
          <a:p>
            <a:r>
              <a:rPr lang="id-ID" dirty="0" smtClean="0"/>
              <a:t>Majelis Dikti-Litbang PP Muhammadiyah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3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461504" cy="1499616"/>
          </a:xfrm>
        </p:spPr>
        <p:txBody>
          <a:bodyPr>
            <a:normAutofit/>
          </a:bodyPr>
          <a:lstStyle/>
          <a:p>
            <a:r>
              <a:rPr lang="id-ID" sz="4000" dirty="0" smtClean="0"/>
              <a:t>2. Cari </a:t>
            </a:r>
            <a:r>
              <a:rPr lang="id-ID" sz="4000" dirty="0"/>
              <a:t>dan kumpulkan </a:t>
            </a:r>
            <a:r>
              <a:rPr lang="id-ID" sz="4000" dirty="0" smtClean="0"/>
              <a:t>pustaka relevan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4" cy="4224528"/>
          </a:xfrm>
        </p:spPr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Pencarian didasarkan pada kata-kata kunci penelitian yang sudah dirumuskan sebelumnya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Pencarian terbatas kepada karya-karya ilmiah yang diakui (buku teks, monograf, artikel jurnal, artikel seminar/konferensi, laporan hasil penelitian dan sejenisnya.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Hindari pencarian pada laman-laman internet terbuka (blog, wikipedia, portal berita dan sebagainya)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Kumpulkan seluruh hasil pustaka dan kelola dengan rapi dan mudah dicari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770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3</a:t>
            </a:r>
            <a:r>
              <a:rPr lang="id-ID" sz="4000" dirty="0"/>
              <a:t>. Identifikasi dan klasifikasi </a:t>
            </a:r>
            <a:r>
              <a:rPr lang="id-ID" sz="4000" dirty="0" smtClean="0"/>
              <a:t>pustaka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Identifikasi persamaan/perbedaan dari pustaka-pustaka yang telah dikumpulkan secara menyeluruh (teori/konsep, metode, topik-topik temuan)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Klasifikasi pustaka tersebut berdasarkan persamaan/ perbedaannya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Berdasarkan hasil identifikasi-klasifikasi: pikirkan kembali manakah yang paling relevan dengan rumusan masalah dan akan ditulis/disusun menjadi kajian pustaka (yang mana yang perlu ditinggalkan)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3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4. Telaah Kritis dan Penyusunan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286000"/>
            <a:ext cx="7565021" cy="4023360"/>
          </a:xfrm>
        </p:spPr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Telaah deskriptis-kritis </a:t>
            </a:r>
            <a:r>
              <a:rPr lang="id-ID" sz="2400" dirty="0" smtClean="0">
                <a:sym typeface="Wingdings" panose="05000000000000000000" pitchFamily="2" charset="2"/>
              </a:rPr>
              <a:t> memperbandingkan antar pustaka; mencari kelebihan dan kekurangannya; dan menyusun kesimpulannya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>
                <a:sym typeface="Wingdings" panose="05000000000000000000" pitchFamily="2" charset="2"/>
              </a:rPr>
              <a:t>Memilih teori/konsep yang tepat/relevan yang diajukan untuk digunakan dalam penelitian dengan mengemukakan alasan dan bukti-bukti akademiknya dari pustaka yang dikaji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>
                <a:sym typeface="Wingdings" panose="05000000000000000000" pitchFamily="2" charset="2"/>
              </a:rPr>
              <a:t>Kajian Pustaka disusun secara runtut dengan alur penjelasan yang mudah diikuti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endParaRPr lang="id-ID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3101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of the art kajian pustaka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084832"/>
            <a:ext cx="7484364" cy="4224528"/>
          </a:xfrm>
        </p:spPr>
        <p:txBody>
          <a:bodyPr>
            <a:normAutofit/>
          </a:bodyPr>
          <a:lstStyle/>
          <a:p>
            <a:pPr marL="182563" indent="-182563">
              <a:buFont typeface="Wingdings" panose="05000000000000000000" pitchFamily="2" charset="2"/>
              <a:buChar char="§"/>
            </a:pPr>
            <a:r>
              <a:rPr lang="id-ID" sz="2400" dirty="0" smtClean="0"/>
              <a:t>Kajian Pustaka memuat hasil kajian teori/konsep, temuan ilmiah dan inovasi metode yang sudah dicapai sebelumnya – baik oleh peneliti sendiri dan yang lain – dalam bidang kajian yang sangat relevan dengan usulan penelitian yang diajukan.</a:t>
            </a:r>
          </a:p>
          <a:p>
            <a:pPr marL="182563" indent="-182563">
              <a:buFont typeface="Wingdings" panose="05000000000000000000" pitchFamily="2" charset="2"/>
              <a:buChar char="§"/>
            </a:pPr>
            <a:r>
              <a:rPr lang="id-ID" sz="2400" dirty="0" smtClean="0"/>
              <a:t>Sintesisasi hasil kajian dalam tulisan yang sistematis dan runtut; saling terkait; yang disusun dalam alur cerita yang mudah diikuti.</a:t>
            </a:r>
          </a:p>
          <a:p>
            <a:pPr marL="182563" indent="-182563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8996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Outline kajian Pustaka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2400" b="1" dirty="0" smtClean="0">
                <a:solidFill>
                  <a:schemeClr val="tx1"/>
                </a:solidFill>
              </a:rPr>
              <a:t>Pelayanan Agama di Rumah Sakit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63525" indent="-263525">
              <a:buFont typeface="+mj-lt"/>
              <a:buAutoNum type="alphaLcParenR"/>
            </a:pPr>
            <a:r>
              <a:rPr lang="id-ID" dirty="0" smtClean="0"/>
              <a:t>Pelayanan</a:t>
            </a:r>
          </a:p>
          <a:p>
            <a:pPr marL="263525" indent="-263525">
              <a:buFont typeface="+mj-lt"/>
              <a:buAutoNum type="alphaLcParenR"/>
            </a:pPr>
            <a:r>
              <a:rPr lang="id-ID" dirty="0" smtClean="0"/>
              <a:t>Agama</a:t>
            </a:r>
          </a:p>
          <a:p>
            <a:pPr marL="263525" indent="-263525">
              <a:buFont typeface="+mj-lt"/>
              <a:buAutoNum type="alphaLcParenR"/>
            </a:pPr>
            <a:r>
              <a:rPr lang="id-ID" dirty="0" smtClean="0"/>
              <a:t>Rumah Sakit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Pelayanan Agama di Rumah </a:t>
            </a:r>
            <a:r>
              <a:rPr lang="id-ID" b="1" dirty="0" smtClean="0">
                <a:solidFill>
                  <a:schemeClr val="tx1"/>
                </a:solidFill>
              </a:rPr>
              <a:t>Sakit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54013" indent="-354013">
              <a:buFont typeface="+mj-lt"/>
              <a:buAutoNum type="alphaLcParenR"/>
            </a:pPr>
            <a:r>
              <a:rPr lang="id-ID" dirty="0" smtClean="0"/>
              <a:t>Agama, Sekularisasi dan Medis: Tinjauan Singkat</a:t>
            </a:r>
          </a:p>
          <a:p>
            <a:pPr marL="354013" indent="-354013">
              <a:buFont typeface="+mj-lt"/>
              <a:buAutoNum type="alphaLcParenR"/>
            </a:pPr>
            <a:r>
              <a:rPr lang="id-ID" dirty="0" smtClean="0"/>
              <a:t>Agama dan Pelayanan Medis Rumah Sakit: Kebijakan, Bentuk dan Kontribusinya</a:t>
            </a:r>
          </a:p>
          <a:p>
            <a:pPr marL="354013" indent="-354013">
              <a:buFont typeface="+mj-lt"/>
              <a:buAutoNum type="alphaLcParenR"/>
            </a:pPr>
            <a:r>
              <a:rPr lang="id-ID" dirty="0" smtClean="0"/>
              <a:t>Agama dan Pelayanan Medis Rumah Sakit di Indonesia: Peran dan Tantangannya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977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Outline kajian Pustaka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2400" b="1" dirty="0" smtClean="0">
                <a:solidFill>
                  <a:schemeClr val="tx1"/>
                </a:solidFill>
              </a:rPr>
              <a:t>Politik Islam pada Muhammadiyah Lokal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63525" indent="-263525">
              <a:buFont typeface="+mj-lt"/>
              <a:buAutoNum type="alphaLcParenR"/>
            </a:pPr>
            <a:r>
              <a:rPr lang="id-ID" dirty="0" smtClean="0"/>
              <a:t>Politik</a:t>
            </a:r>
            <a:endParaRPr lang="id-ID" dirty="0" smtClean="0"/>
          </a:p>
          <a:p>
            <a:pPr marL="263525" indent="-263525">
              <a:buFont typeface="+mj-lt"/>
              <a:buAutoNum type="alphaLcParenR"/>
            </a:pPr>
            <a:r>
              <a:rPr lang="id-ID" dirty="0" smtClean="0"/>
              <a:t>Islam</a:t>
            </a:r>
            <a:endParaRPr lang="id-ID" dirty="0" smtClean="0"/>
          </a:p>
          <a:p>
            <a:pPr marL="263525" indent="-263525">
              <a:buFont typeface="+mj-lt"/>
              <a:buAutoNum type="alphaLcParenR"/>
            </a:pPr>
            <a:r>
              <a:rPr lang="id-ID" dirty="0" smtClean="0"/>
              <a:t>Muhammadiyah</a:t>
            </a:r>
          </a:p>
          <a:p>
            <a:pPr marL="263525" indent="-263525">
              <a:buFont typeface="+mj-lt"/>
              <a:buAutoNum type="alphaLcParenR"/>
            </a:pPr>
            <a:r>
              <a:rPr lang="id-ID" dirty="0" smtClean="0"/>
              <a:t>Lokal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d-ID" sz="2400" b="1" dirty="0">
                <a:solidFill>
                  <a:schemeClr val="tx1"/>
                </a:solidFill>
              </a:rPr>
              <a:t>Politik Islam pada Muhammadiyah Lokal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54013" indent="-354013">
              <a:buFont typeface="+mj-lt"/>
              <a:buAutoNum type="alphaLcParenR"/>
            </a:pPr>
            <a:r>
              <a:rPr lang="id-ID" dirty="0" smtClean="0"/>
              <a:t>Politik Islam: Sejarah Singkat</a:t>
            </a:r>
            <a:endParaRPr lang="id-ID" dirty="0" smtClean="0"/>
          </a:p>
          <a:p>
            <a:pPr marL="354013" indent="-354013">
              <a:buFont typeface="+mj-lt"/>
              <a:buAutoNum type="alphaLcParenR"/>
            </a:pPr>
            <a:r>
              <a:rPr lang="id-ID" dirty="0" smtClean="0"/>
              <a:t>Politik Islam dan Perkembangannya di Indonesia</a:t>
            </a:r>
            <a:endParaRPr lang="id-ID" dirty="0" smtClean="0"/>
          </a:p>
          <a:p>
            <a:pPr marL="354013" indent="-354013">
              <a:buFont typeface="+mj-lt"/>
              <a:buAutoNum type="alphaLcParenR"/>
            </a:pPr>
            <a:r>
              <a:rPr lang="id-ID" dirty="0" smtClean="0"/>
              <a:t>Perilaku Politik Islam Muhammadiyah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545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Roadmap/Peta Jalan 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-182563">
              <a:buFont typeface="Wingdings" panose="05000000000000000000" pitchFamily="2" charset="2"/>
              <a:buChar char="§"/>
            </a:pPr>
            <a:r>
              <a:rPr lang="id-ID" sz="2400" dirty="0" smtClean="0"/>
              <a:t>Roadmap Penelitian </a:t>
            </a:r>
            <a:r>
              <a:rPr lang="id-ID" sz="2400" dirty="0" smtClean="0">
                <a:sym typeface="Wingdings" panose="05000000000000000000" pitchFamily="2" charset="2"/>
              </a:rPr>
              <a:t> penggambaran tentang tahapan pengembangan keilmuan yang direncanakan (termasuk didalamnya usulan penelitian yang diajukan); yang memuat:</a:t>
            </a:r>
          </a:p>
          <a:p>
            <a:pPr marL="356299" lvl="1" indent="-182563">
              <a:buFont typeface="Wingdings" panose="05000000000000000000" pitchFamily="2" charset="2"/>
              <a:buChar char="§"/>
            </a:pPr>
            <a:r>
              <a:rPr lang="id-ID" sz="2000" dirty="0" smtClean="0">
                <a:sym typeface="Wingdings" panose="05000000000000000000" pitchFamily="2" charset="2"/>
              </a:rPr>
              <a:t>Hasil capaian kajian yang sudah ada (oleh peneliti dan peneliti lainnya);</a:t>
            </a:r>
          </a:p>
          <a:p>
            <a:pPr marL="356299" lvl="1" indent="-182563">
              <a:buFont typeface="Wingdings" panose="05000000000000000000" pitchFamily="2" charset="2"/>
              <a:buChar char="§"/>
            </a:pPr>
            <a:r>
              <a:rPr lang="id-ID" sz="2000" dirty="0" smtClean="0">
                <a:sym typeface="Wingdings" panose="05000000000000000000" pitchFamily="2" charset="2"/>
              </a:rPr>
              <a:t>Perincian tahapan pengembangan kajian (termasuk yang sedang diajukan);</a:t>
            </a:r>
          </a:p>
          <a:p>
            <a:pPr marL="356299" lvl="1" indent="-182563">
              <a:buFont typeface="Wingdings" panose="05000000000000000000" pitchFamily="2" charset="2"/>
              <a:buChar char="§"/>
            </a:pPr>
            <a:r>
              <a:rPr lang="id-ID" sz="2000" dirty="0" smtClean="0"/>
              <a:t>Tujuan atau hasil akhir yang diharapkan dicapai dalam kurun waktu tertentu.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1266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Peta Jalan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65960"/>
            <a:ext cx="7290054" cy="4343400"/>
          </a:xfrm>
        </p:spPr>
        <p:txBody>
          <a:bodyPr/>
          <a:lstStyle/>
          <a:p>
            <a:pPr marL="182563" indent="-182563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" y="1965960"/>
            <a:ext cx="7568946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84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Peta jalan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" y="2084832"/>
            <a:ext cx="7332187" cy="422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40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Strategi pencarian pustaka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703044" cy="4023360"/>
          </a:xfrm>
        </p:spPr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Secara manual; temukan pustaka (buku, artikel jurnal/konferensi) relevan dengan tema penelitian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Kunjungi perpustakaan; lihat katalog koleksi dan temukan pustaka relevan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Apabila sudah mendapatkan beberapa pustaka relevan; periksa referensi atau daftar pustaka yang menjadi acuanya; telusuri dan temukan yang relevan dengan penelitian anda.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3284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65960"/>
            <a:ext cx="7290054" cy="4343400"/>
          </a:xfrm>
        </p:spPr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Apa itu Kajian Pustaka?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Tujuan Kajian Pustaka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Tahapan Penyusunan Kajian Pustaka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State </a:t>
            </a:r>
            <a:r>
              <a:rPr lang="id-ID" sz="2400" dirty="0"/>
              <a:t>of the Art dalam kajian Pustaka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Roadmap Penelitian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/>
              <a:t>Strategi Pencarian Pustaka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Manajemen Pustaka Rujuan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Menghindari Plagiasi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7385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Strategi pencarian pustaka </a:t>
            </a:r>
            <a:r>
              <a:rPr lang="id-ID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703044" cy="4023360"/>
          </a:xfrm>
        </p:spPr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Cari dan Temukan Pustaka melalui media Online: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Google Scholar atau Google Cendikia</a:t>
            </a:r>
          </a:p>
          <a:p>
            <a:pPr marL="445199" lvl="1" indent="-271463">
              <a:buFont typeface="Wingdings" panose="05000000000000000000" pitchFamily="2" charset="2"/>
              <a:buChar char="§"/>
            </a:pPr>
            <a:r>
              <a:rPr lang="id-ID" sz="2400" dirty="0">
                <a:solidFill>
                  <a:srgbClr val="FF0000"/>
                </a:solidFill>
              </a:rPr>
              <a:t>https://scholar.google.co.id/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Google Books atau Google Buku</a:t>
            </a:r>
          </a:p>
          <a:p>
            <a:pPr marL="445199" lvl="1" indent="-271463">
              <a:buFont typeface="Wingdings" panose="05000000000000000000" pitchFamily="2" charset="2"/>
              <a:buChar char="§"/>
            </a:pPr>
            <a:r>
              <a:rPr lang="id-ID" sz="2400" dirty="0">
                <a:solidFill>
                  <a:srgbClr val="FF0000"/>
                </a:solidFill>
              </a:rPr>
              <a:t>https://books.google.com/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Portal Garuda atau Indonesian Publication Index</a:t>
            </a:r>
          </a:p>
          <a:p>
            <a:pPr marL="445199" lvl="1" indent="-271463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FF0000"/>
                </a:solidFill>
              </a:rPr>
              <a:t>http://id.portalgaruda.org/</a:t>
            </a:r>
          </a:p>
        </p:txBody>
      </p:sp>
    </p:spTree>
    <p:extLst>
      <p:ext uri="{BB962C8B-B14F-4D97-AF65-F5344CB8AC3E}">
        <p14:creationId xmlns:p14="http://schemas.microsoft.com/office/powerpoint/2010/main" val="394656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Manajemen Pustaka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703044" cy="4023360"/>
          </a:xfrm>
        </p:spPr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Mencatat informasi bibliografi pustaka</a:t>
            </a:r>
          </a:p>
          <a:p>
            <a:pPr marL="445199" lvl="1" indent="-271463">
              <a:buFont typeface="Wingdings" panose="05000000000000000000" pitchFamily="2" charset="2"/>
              <a:buChar char="§"/>
            </a:pPr>
            <a:r>
              <a:rPr lang="id-ID" sz="2000" dirty="0" smtClean="0"/>
              <a:t>Meliputi: (1) Nama penulis; (2) Tahun publiksi; (3) Judul karya tulis lengkap; (4) penerbit dan kotanya; (5) nama jurnal, volume, edisi dan halamannya untuk artikel jurnal; (6) nama penyunting, judul buku dan halaman bab bukunya.</a:t>
            </a:r>
            <a:endParaRPr lang="id-ID" sz="2000" dirty="0"/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Dalam mencatat informasi penting dari pustaka; jangan lupa untuk mencatat halamannya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Menngunakan Software manajemen Pustaka (Endnote, Mandeley, Zotero)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183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Menghindari Plagiasi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703044" cy="4023360"/>
          </a:xfrm>
        </p:spPr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Apa itu Plagiasi?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Plagiasi</a:t>
            </a:r>
            <a:r>
              <a:rPr lang="id-ID" sz="2400" dirty="0" smtClean="0">
                <a:sym typeface="Wingdings" panose="05000000000000000000" pitchFamily="2" charset="2"/>
              </a:rPr>
              <a:t> Menggunakan atau mengutip karya ilmiah orang lain tanpa memberikan informasi/pengakuan dengan baik sehingga seolah-olah tidak bisa dibedakan antara pendapat penulis dan pendapat orang lain yang dikutip/ dirujuk.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endParaRPr lang="id-ID" dirty="0"/>
          </a:p>
          <a:p>
            <a:pPr marL="271463" indent="-271463"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390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Dimana Plagiasi terjadi?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703044" cy="4023360"/>
          </a:xfrm>
        </p:spPr>
        <p:txBody>
          <a:bodyPr>
            <a:normAutofit lnSpcReduction="10000"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Peneliti kurang memahami tentang Plagiasi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Manajemen waktu yang buruk; sehingga terburu-buru menyelesaikan proposal/tulisan publikasi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Tidak rapi dalam mengelola pustaka (catatan, informasi bibliografi) sehingga salah dalam memberikan referensi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Kurang luas-mendalam dalam kajian pustaka; sehingga tidak menguasai topik-topik dan bahasan dalam penelitian terdahulu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Tidak hati-hati dan/atau tidak perduli dalam mengutip/referensi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8370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Menghindari Plagiasi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6225" indent="-276225"/>
            <a:r>
              <a:rPr lang="id-ID" sz="2400" dirty="0" smtClean="0"/>
              <a:t>Mencatat dan mengelola pustaka rujukan dengan sistematis</a:t>
            </a:r>
          </a:p>
          <a:p>
            <a:pPr marL="276225" indent="-276225"/>
            <a:r>
              <a:rPr lang="id-ID" sz="2400" dirty="0" smtClean="0"/>
              <a:t>Memahami tatacara mengutip/referensi dengan benar</a:t>
            </a:r>
          </a:p>
          <a:p>
            <a:pPr marL="276225" indent="-276225"/>
            <a:r>
              <a:rPr lang="id-ID" sz="2400" dirty="0" smtClean="0"/>
              <a:t>Melakukan kajian pustaka dengan baik; sehingga menguasai benar bidang kajian yang ditulis</a:t>
            </a:r>
          </a:p>
          <a:p>
            <a:pPr marL="276225" indent="-276225"/>
            <a:r>
              <a:rPr lang="id-ID" sz="2400" dirty="0" smtClean="0"/>
              <a:t>Mengelola waktu dengan baik sehingga tidak terburu-buru dan lebih hati-hati dalam menulis proposal/karya tulis ilmiah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5323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740" y="2286000"/>
            <a:ext cx="7301754" cy="4023360"/>
          </a:xfrm>
        </p:spPr>
        <p:txBody>
          <a:bodyPr>
            <a:normAutofit/>
          </a:bodyPr>
          <a:lstStyle/>
          <a:p>
            <a:r>
              <a:rPr lang="en-US" sz="2400" dirty="0"/>
              <a:t>1. </a:t>
            </a:r>
            <a:r>
              <a:rPr lang="en-US" sz="2400" dirty="0" err="1"/>
              <a:t>Daftar</a:t>
            </a:r>
            <a:r>
              <a:rPr lang="en-US" sz="2400" dirty="0"/>
              <a:t> yang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gagasan</a:t>
            </a:r>
            <a:r>
              <a:rPr lang="en-US" sz="2400" dirty="0"/>
              <a:t>, ide,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pustaka-pustaka</a:t>
            </a:r>
            <a:r>
              <a:rPr lang="en-US" sz="2400" dirty="0"/>
              <a:t> </a:t>
            </a:r>
            <a:r>
              <a:rPr lang="en-US" sz="2400" dirty="0" err="1" smtClean="0"/>
              <a:t>terkait</a:t>
            </a:r>
            <a:r>
              <a:rPr lang="id-ID" sz="2400" dirty="0" smtClean="0"/>
              <a:t>; disusun secara berurutan dan dijelaskan dengan baik.</a:t>
            </a:r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yang </a:t>
            </a:r>
            <a:r>
              <a:rPr lang="en-US" sz="2400" dirty="0" err="1"/>
              <a:t>relevan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yang </a:t>
            </a:r>
            <a:r>
              <a:rPr lang="en-US" sz="2400" dirty="0" err="1"/>
              <a:t>diakui</a:t>
            </a:r>
            <a:r>
              <a:rPr lang="en-US" sz="2400" dirty="0"/>
              <a:t> (</a:t>
            </a:r>
            <a:r>
              <a:rPr lang="en-US" sz="2400" dirty="0" err="1"/>
              <a:t>buku</a:t>
            </a:r>
            <a:r>
              <a:rPr lang="en-US" sz="2400" dirty="0"/>
              <a:t>, </a:t>
            </a:r>
            <a:r>
              <a:rPr lang="en-US" sz="2400" dirty="0" err="1"/>
              <a:t>artikel</a:t>
            </a:r>
            <a:r>
              <a:rPr lang="en-US" sz="2400" dirty="0"/>
              <a:t> </a:t>
            </a:r>
            <a:r>
              <a:rPr lang="en-US" sz="2400" dirty="0" err="1"/>
              <a:t>jurnal</a:t>
            </a:r>
            <a:r>
              <a:rPr lang="en-US" sz="2400" dirty="0"/>
              <a:t>, </a:t>
            </a:r>
            <a:r>
              <a:rPr lang="en-US" sz="2400" dirty="0" err="1"/>
              <a:t>prosiding</a:t>
            </a:r>
            <a:r>
              <a:rPr lang="en-US" sz="2400" dirty="0"/>
              <a:t> seminar/</a:t>
            </a:r>
            <a:r>
              <a:rPr lang="en-US" sz="2400" dirty="0" err="1"/>
              <a:t>konferensi</a:t>
            </a:r>
            <a:r>
              <a:rPr lang="en-US" sz="2400" dirty="0"/>
              <a:t>,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, database,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 smtClean="0"/>
              <a:t>)</a:t>
            </a:r>
            <a:r>
              <a:rPr lang="id-ID" sz="2400" dirty="0" smtClean="0"/>
              <a:t>; untuk disusun berurutan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816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pustaka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3. </a:t>
            </a:r>
            <a:r>
              <a:rPr lang="en-US" sz="2400" dirty="0" err="1"/>
              <a:t>Survai</a:t>
            </a:r>
            <a:r>
              <a:rPr lang="en-US" sz="2400" dirty="0"/>
              <a:t> </a:t>
            </a:r>
            <a:r>
              <a:rPr lang="id-ID" sz="2400" dirty="0" smtClean="0"/>
              <a:t>pustaka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deskriptif-kritis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temuan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terdahulu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terkini</a:t>
            </a:r>
            <a:r>
              <a:rPr lang="en-US" sz="2400" dirty="0"/>
              <a:t> (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gap: </a:t>
            </a:r>
            <a:r>
              <a:rPr lang="en-US" sz="2400" dirty="0" err="1"/>
              <a:t>kekurangan</a:t>
            </a:r>
            <a:r>
              <a:rPr lang="en-US" sz="2400" dirty="0"/>
              <a:t>, </a:t>
            </a:r>
            <a:r>
              <a:rPr lang="en-US" sz="2400" dirty="0" err="1"/>
              <a:t>kelemahan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yang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diteliti</a:t>
            </a:r>
            <a:r>
              <a:rPr lang="en-US" sz="2400" dirty="0" smtClean="0"/>
              <a:t>)</a:t>
            </a:r>
            <a:r>
              <a:rPr lang="id-ID" sz="2400" dirty="0" smtClean="0"/>
              <a:t>. </a:t>
            </a:r>
          </a:p>
          <a:p>
            <a:endParaRPr lang="id-ID" sz="2400" dirty="0"/>
          </a:p>
          <a:p>
            <a:r>
              <a:rPr lang="id-ID" sz="2400" dirty="0" smtClean="0"/>
              <a:t>4. </a:t>
            </a:r>
            <a:r>
              <a:rPr lang="en-US" sz="2400" dirty="0" err="1" smtClean="0"/>
              <a:t>Kendaraan</a:t>
            </a:r>
            <a:r>
              <a:rPr lang="en-US" sz="2400" dirty="0" smtClean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mendalami</a:t>
            </a:r>
            <a:r>
              <a:rPr lang="en-US" sz="2400" dirty="0"/>
              <a:t> </a:t>
            </a:r>
            <a:r>
              <a:rPr lang="en-US" sz="2400" dirty="0" err="1"/>
              <a:t>tema-tema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area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diteliti</a:t>
            </a:r>
            <a:r>
              <a:rPr lang="en-US" sz="2400" dirty="0"/>
              <a:t>; </a:t>
            </a:r>
            <a:r>
              <a:rPr lang="en-US" sz="2400" dirty="0" err="1"/>
              <a:t>menambah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pemahamannya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menguji</a:t>
            </a:r>
            <a:r>
              <a:rPr lang="en-US" sz="2400" dirty="0"/>
              <a:t> </a:t>
            </a:r>
            <a:r>
              <a:rPr lang="en-US" sz="2400" dirty="0" err="1"/>
              <a:t>pemahaman</a:t>
            </a:r>
            <a:r>
              <a:rPr lang="en-US" sz="2400" dirty="0"/>
              <a:t>/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dimilikinya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endParaRPr lang="en-US" sz="2400" dirty="0"/>
          </a:p>
          <a:p>
            <a:endParaRPr lang="en-US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5587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 arti kajian pustaka (lanjutan)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68988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5</a:t>
            </a:r>
            <a:r>
              <a:rPr lang="en-US" sz="2400" dirty="0"/>
              <a:t>. </a:t>
            </a:r>
            <a:r>
              <a:rPr lang="en-US" sz="2400" dirty="0" err="1"/>
              <a:t>Menfasiitasi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tema-tema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; </a:t>
            </a:r>
            <a:r>
              <a:rPr lang="en-US" sz="2400" dirty="0" err="1"/>
              <a:t>menilai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metode-teknik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;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gambaran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konteks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(</a:t>
            </a:r>
            <a:r>
              <a:rPr lang="en-US" sz="2400" dirty="0" err="1"/>
              <a:t>merevisi</a:t>
            </a:r>
            <a:r>
              <a:rPr lang="en-US" sz="2400" dirty="0"/>
              <a:t>/</a:t>
            </a:r>
            <a:r>
              <a:rPr lang="en-US" sz="2400" dirty="0" err="1"/>
              <a:t>merubah</a:t>
            </a:r>
            <a:r>
              <a:rPr lang="en-US" sz="2400" dirty="0"/>
              <a:t>)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direncanakan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6. </a:t>
            </a:r>
            <a:r>
              <a:rPr lang="en-US" sz="2400" dirty="0" err="1"/>
              <a:t>Paparan</a:t>
            </a:r>
            <a:r>
              <a:rPr lang="en-US" sz="2400" dirty="0"/>
              <a:t> yang </a:t>
            </a:r>
            <a:r>
              <a:rPr lang="en-US" sz="2400" dirty="0" err="1"/>
              <a:t>mendiskusikan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/</a:t>
            </a:r>
            <a:r>
              <a:rPr lang="en-US" sz="2400" dirty="0" err="1"/>
              <a:t>temuan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; </a:t>
            </a:r>
            <a:r>
              <a:rPr lang="en-US" sz="2400" dirty="0" err="1"/>
              <a:t>mengeksplorasi</a:t>
            </a:r>
            <a:r>
              <a:rPr lang="en-US" sz="2400" dirty="0"/>
              <a:t> </a:t>
            </a:r>
            <a:r>
              <a:rPr lang="en-US" sz="2400" dirty="0" err="1"/>
              <a:t>kekurangan-kelemahannya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mengelaborasi</a:t>
            </a:r>
            <a:r>
              <a:rPr lang="en-US" sz="2400" dirty="0"/>
              <a:t> </a:t>
            </a:r>
            <a:r>
              <a:rPr lang="en-US" sz="2400" dirty="0" err="1"/>
              <a:t>gagasan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(</a:t>
            </a:r>
            <a:r>
              <a:rPr lang="en-US" sz="2400" dirty="0" err="1"/>
              <a:t>hipotesis</a:t>
            </a:r>
            <a:r>
              <a:rPr lang="en-US" sz="2400" dirty="0"/>
              <a:t>)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dibuktikan-dikembangkan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(</a:t>
            </a:r>
            <a:r>
              <a:rPr lang="en-US" sz="2400" dirty="0" err="1"/>
              <a:t>lapangan</a:t>
            </a:r>
            <a:r>
              <a:rPr lang="en-US" sz="2400" dirty="0"/>
              <a:t>/</a:t>
            </a:r>
            <a:r>
              <a:rPr lang="en-US" sz="2400" dirty="0" err="1"/>
              <a:t>eksperimen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7808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Tujuan: Apa yang didapatkan?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703044" cy="4023360"/>
          </a:xfrm>
        </p:spPr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Memahami dan mengenal topik-topik atau materi-materi yang sudah banyak dikaji, diteliti dan dibahas dalam bidang kajian tertentu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Mengetahui berbagai teori atau konsep yang relevan digunakan untuk menjelaskan topik-topik kajian tertentu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Mengetahui berbagai metode/strategi penelitian (dalam pengumpulan data, penentuan responden dan analisis) yang digunakan dalam bidang kajian tertentu; termasuk kelebihan dan kekurangannya</a:t>
            </a:r>
          </a:p>
        </p:txBody>
      </p:sp>
    </p:spTree>
    <p:extLst>
      <p:ext uri="{BB962C8B-B14F-4D97-AF65-F5344CB8AC3E}">
        <p14:creationId xmlns:p14="http://schemas.microsoft.com/office/powerpoint/2010/main" val="164440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yang didapatkan?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6225" indent="-276225">
              <a:buFont typeface="Wingdings" panose="05000000000000000000" pitchFamily="2" charset="2"/>
              <a:buChar char="§"/>
            </a:pPr>
            <a:r>
              <a:rPr lang="id-ID" sz="2400" dirty="0"/>
              <a:t>Mengetahui berbagai kontroversi, perbedaan pandangan akademik dan juga kelemahan/kekurangan dalam temuan-pembahasan pada bidang kajian yang </a:t>
            </a:r>
            <a:r>
              <a:rPr lang="id-ID" sz="2400" dirty="0" smtClean="0"/>
              <a:t>diminati</a:t>
            </a:r>
          </a:p>
          <a:p>
            <a:pPr marL="276225" indent="-276225">
              <a:buFont typeface="Wingdings" panose="05000000000000000000" pitchFamily="2" charset="2"/>
              <a:buChar char="§"/>
            </a:pPr>
            <a:r>
              <a:rPr lang="id-ID" sz="2400" dirty="0" smtClean="0"/>
              <a:t>Mendapatkan bahan-bahan penting yang digunakan dalam perumusan masalah penelitian; yang tepat dan relevan sehingga hasil penelitiannya memiliki nilai kebaruan (novelty) dan kontribusi dalam pengembangan akademik pada bidang tertentu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4508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Tahapan Penyusunan Kajian </a:t>
            </a:r>
            <a:r>
              <a:rPr lang="id-ID" dirty="0" smtClean="0"/>
              <a:t>Pustaka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1. Rumuskan tujuan dan ruang lingkup dari kajian pustaka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2. Cari dan kumpulkan berbagai pustaka yang relevan dengan tujuan dan ruang lingkup kajian pustaka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3. Identifikasi dan klasifikasi berbagai pustaka tersebut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4. Telaah secara deskriptif-kritis dan susunlah hasil kajian pustaka yang sistematif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260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7927331" cy="1499616"/>
          </a:xfrm>
        </p:spPr>
        <p:txBody>
          <a:bodyPr>
            <a:normAutofit/>
          </a:bodyPr>
          <a:lstStyle/>
          <a:p>
            <a:r>
              <a:rPr lang="id-ID" sz="4000" dirty="0" smtClean="0"/>
              <a:t>1.Tujuan dan Ruang Lingkup Kajian Pustaka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Tujuan kajian pustaka merujuk kepada pertanyaan penelitian atau rumusan masalah yang diajukan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Yang diperinci dalam, beberapa aspek yaitu:</a:t>
            </a:r>
          </a:p>
          <a:p>
            <a:pPr marL="445199" lvl="1" indent="-271463">
              <a:buFont typeface="Wingdings" panose="05000000000000000000" pitchFamily="2" charset="2"/>
              <a:buChar char="§"/>
            </a:pPr>
            <a:r>
              <a:rPr lang="id-ID" sz="2000" dirty="0" smtClean="0"/>
              <a:t>Teori/konsep relevan;</a:t>
            </a:r>
          </a:p>
          <a:p>
            <a:pPr marL="445199" lvl="1" indent="-271463">
              <a:buFont typeface="Wingdings" panose="05000000000000000000" pitchFamily="2" charset="2"/>
              <a:buChar char="§"/>
            </a:pPr>
            <a:r>
              <a:rPr lang="id-ID" sz="2000" dirty="0" smtClean="0"/>
              <a:t>Topik-topik penelitian tertentu</a:t>
            </a:r>
          </a:p>
          <a:p>
            <a:pPr marL="445199" lvl="1" indent="-271463">
              <a:buFont typeface="Wingdings" panose="05000000000000000000" pitchFamily="2" charset="2"/>
              <a:buChar char="§"/>
            </a:pPr>
            <a:r>
              <a:rPr lang="id-ID" sz="2000" dirty="0" smtClean="0"/>
              <a:t>Metode penelitian</a:t>
            </a:r>
            <a:r>
              <a:rPr lang="id-ID" sz="2000" dirty="0"/>
              <a:t> </a:t>
            </a:r>
            <a:r>
              <a:rPr lang="id-ID" sz="2000" dirty="0" smtClean="0"/>
              <a:t>(teknik pengumpulan data, sampel, metode analisis dan sebagainya)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sz="2400" dirty="0" smtClean="0"/>
              <a:t>Merumuskan kata-kata kunci yang menggambarkan tujuan dan ruang linkup kajian pustaka</a:t>
            </a:r>
          </a:p>
        </p:txBody>
      </p:sp>
    </p:spTree>
    <p:extLst>
      <p:ext uri="{BB962C8B-B14F-4D97-AF65-F5344CB8AC3E}">
        <p14:creationId xmlns:p14="http://schemas.microsoft.com/office/powerpoint/2010/main" val="315524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691</TotalTime>
  <Words>1379</Words>
  <Application>Microsoft Office PowerPoint</Application>
  <PresentationFormat>On-screen Show (4:3)</PresentationFormat>
  <Paragraphs>126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Tw Cen MT</vt:lpstr>
      <vt:lpstr>Tw Cen MT Condensed</vt:lpstr>
      <vt:lpstr>Wingdings</vt:lpstr>
      <vt:lpstr>Wingdings 3</vt:lpstr>
      <vt:lpstr>Integral</vt:lpstr>
      <vt:lpstr>Strategi Menyusun Kajian Pustaka Penelitian</vt:lpstr>
      <vt:lpstr>Materi</vt:lpstr>
      <vt:lpstr>6 arti kajian pustaka</vt:lpstr>
      <vt:lpstr>6 arti kajian pustaka</vt:lpstr>
      <vt:lpstr>6 arti kajian pustaka (lanjutan)</vt:lpstr>
      <vt:lpstr>Tujuan: Apa yang didapatkan?</vt:lpstr>
      <vt:lpstr>Apa yang didapatkan?</vt:lpstr>
      <vt:lpstr>Tahapan Penyusunan Kajian Pustaka</vt:lpstr>
      <vt:lpstr>1.Tujuan dan Ruang Lingkup Kajian Pustaka</vt:lpstr>
      <vt:lpstr>2. Cari dan kumpulkan pustaka relevan</vt:lpstr>
      <vt:lpstr>3. Identifikasi dan klasifikasi pustaka </vt:lpstr>
      <vt:lpstr>4. Telaah Kritis dan Penyusunan</vt:lpstr>
      <vt:lpstr>State of the art kajian pustaka</vt:lpstr>
      <vt:lpstr>Contoh Outline kajian Pustaka</vt:lpstr>
      <vt:lpstr>Contoh Outline kajian Pustaka</vt:lpstr>
      <vt:lpstr>Roadmap/Peta Jalan Penelitian</vt:lpstr>
      <vt:lpstr>Contoh Peta Jalan</vt:lpstr>
      <vt:lpstr>Contoh Peta jalan</vt:lpstr>
      <vt:lpstr>Strategi pencarian pustaka (1)</vt:lpstr>
      <vt:lpstr>Strategi pencarian pustaka (2)</vt:lpstr>
      <vt:lpstr>Manajemen Pustaka</vt:lpstr>
      <vt:lpstr>Menghindari Plagiasi</vt:lpstr>
      <vt:lpstr>Dimana Plagiasi terjadi?</vt:lpstr>
      <vt:lpstr>Menghindari Plagiasi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Menyusun Kajian Pustaka Penelitian</dc:title>
  <dc:creator>Micko Wardana</dc:creator>
  <cp:lastModifiedBy>Micko Wardana</cp:lastModifiedBy>
  <cp:revision>40</cp:revision>
  <dcterms:created xsi:type="dcterms:W3CDTF">2017-05-06T05:42:26Z</dcterms:created>
  <dcterms:modified xsi:type="dcterms:W3CDTF">2017-05-24T17:05:55Z</dcterms:modified>
</cp:coreProperties>
</file>