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09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9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9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118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0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3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4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8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3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8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50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Penelitian</a:t>
            </a:r>
            <a:r>
              <a:rPr lang="en-GB" dirty="0"/>
              <a:t>: </a:t>
            </a:r>
            <a:r>
              <a:rPr lang="en-GB" dirty="0" err="1"/>
              <a:t>Strategi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Penemuan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Inovasi</a:t>
            </a:r>
            <a:r>
              <a:rPr lang="en-GB" dirty="0"/>
              <a:t> </a:t>
            </a:r>
            <a:r>
              <a:rPr lang="en-GB" dirty="0" err="1"/>
              <a:t>Baru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49" y="4960137"/>
            <a:ext cx="2479221" cy="1463040"/>
          </a:xfrm>
        </p:spPr>
        <p:txBody>
          <a:bodyPr/>
          <a:lstStyle/>
          <a:p>
            <a:r>
              <a:rPr lang="id-ID" dirty="0"/>
              <a:t>Tim Hibah Penelitian Muhammadiyah Abad ke-2</a:t>
            </a:r>
          </a:p>
          <a:p>
            <a:r>
              <a:rPr lang="id-ID" dirty="0"/>
              <a:t>Majelis Dikti Litbang</a:t>
            </a:r>
          </a:p>
          <a:p>
            <a:r>
              <a:rPr lang="id-ID" dirty="0"/>
              <a:t>PP Muhammadiyah 2017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56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Dari segi tujuan: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Akademis</a:t>
            </a:r>
            <a:endParaRPr lang="en-US" sz="2400" dirty="0"/>
          </a:p>
          <a:p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Aksi</a:t>
            </a:r>
            <a:endParaRPr lang="en-US" sz="2400" dirty="0"/>
          </a:p>
        </p:txBody>
      </p:sp>
      <p:pic>
        <p:nvPicPr>
          <p:cNvPr id="13316" name="Picture 4" descr="j02407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25844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menang terbany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3657600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564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90725" y="1306512"/>
            <a:ext cx="3505200" cy="5032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RISET AKADEMIS</a:t>
            </a:r>
            <a:endParaRPr lang="en-US" sz="2400" b="1" noProof="1">
              <a:effectLst>
                <a:outerShdw blurRad="38100" dist="38100" dir="2700000" algn="tl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651500" y="1323294"/>
            <a:ext cx="3168650" cy="5032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RISET AKSI</a:t>
            </a:r>
            <a:endParaRPr lang="en-US" sz="2400" b="1" noProof="1">
              <a:effectLst>
                <a:outerShdw blurRad="38100" dist="38100" dir="2700000" algn="tl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1844675"/>
            <a:ext cx="1584325" cy="576263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TUJUAN</a:t>
            </a:r>
            <a:endParaRPr lang="en-US" sz="2400" b="1" noProof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990725" y="1988457"/>
            <a:ext cx="3505200" cy="172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id-ID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Pembuktian teori/hipotes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is</a:t>
            </a:r>
            <a:endParaRPr lang="id-ID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id-ID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‘Kebenaran ilmiah’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651500" y="1988457"/>
            <a:ext cx="3168650" cy="172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id-ID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Pembuktian kasus,</a:t>
            </a:r>
          </a:p>
          <a:p>
            <a:pPr eaLnBrk="1" hangingPunct="1"/>
            <a:r>
              <a:rPr lang="id-ID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kejadian</a:t>
            </a:r>
          </a:p>
          <a:p>
            <a:pPr eaLnBrk="1" hangingPunct="1">
              <a:buFontTx/>
              <a:buChar char="•"/>
            </a:pPr>
            <a:r>
              <a:rPr lang="id-ID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Kebenaran issu yang</a:t>
            </a:r>
          </a:p>
          <a:p>
            <a:pPr eaLnBrk="1" hangingPunct="1"/>
            <a:r>
              <a:rPr lang="id-ID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diadvokasikan</a:t>
            </a:r>
          </a:p>
          <a:p>
            <a:pPr eaLnBrk="1" hangingPunct="1"/>
            <a:endParaRPr lang="id-ID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0825" y="3860800"/>
            <a:ext cx="1584325" cy="7921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MANFAAT</a:t>
            </a:r>
            <a:endParaRPr lang="en-US" sz="2400" b="1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990725" y="3860800"/>
            <a:ext cx="3505200" cy="23764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id-ID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Pengakuan akademis</a:t>
            </a:r>
          </a:p>
          <a:p>
            <a:pPr eaLnBrk="1" hangingPunct="1"/>
            <a:r>
              <a:rPr lang="id-ID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(gelar, ijasah, dsb) untuk</a:t>
            </a:r>
          </a:p>
          <a:p>
            <a:pPr eaLnBrk="1" hangingPunct="1"/>
            <a:r>
              <a:rPr lang="id-ID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pribadi/kelompok peneliti</a:t>
            </a:r>
          </a:p>
          <a:p>
            <a:pPr eaLnBrk="1" hangingPunct="1">
              <a:buFontTx/>
              <a:buChar char="•"/>
            </a:pPr>
            <a:r>
              <a:rPr lang="id-ID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Pengembangan teori</a:t>
            </a:r>
          </a:p>
          <a:p>
            <a:pPr eaLnBrk="1" hangingPunct="1"/>
            <a:r>
              <a:rPr lang="id-ID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itu sendiri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651500" y="3860800"/>
            <a:ext cx="3168650" cy="23764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id-ID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Pengakuan hak atau</a:t>
            </a:r>
          </a:p>
          <a:p>
            <a:pPr eaLnBrk="1" hangingPunct="1"/>
            <a:r>
              <a:rPr lang="id-ID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 pelayanan publik lebih </a:t>
            </a:r>
          </a:p>
          <a:p>
            <a:pPr eaLnBrk="1" hangingPunct="1"/>
            <a:r>
              <a:rPr lang="id-ID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 baik bagi masyarakat</a:t>
            </a:r>
          </a:p>
          <a:p>
            <a:pPr eaLnBrk="1" hangingPunct="1">
              <a:buFontTx/>
              <a:buChar char="•"/>
            </a:pPr>
            <a:r>
              <a:rPr lang="id-ID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id-ID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Feedback </a:t>
            </a:r>
            <a:r>
              <a:rPr lang="id-ID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perubahan/</a:t>
            </a:r>
          </a:p>
          <a:p>
            <a:pPr eaLnBrk="1" hangingPunct="1"/>
            <a:r>
              <a:rPr lang="id-ID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id-ID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perbaikan kebijakan </a:t>
            </a:r>
          </a:p>
          <a:p>
            <a:pPr eaLnBrk="1" hangingPunct="1"/>
            <a:r>
              <a:rPr lang="id-ID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 publik</a:t>
            </a:r>
          </a:p>
        </p:txBody>
      </p:sp>
    </p:spTree>
    <p:extLst>
      <p:ext uri="{BB962C8B-B14F-4D97-AF65-F5344CB8AC3E}">
        <p14:creationId xmlns:p14="http://schemas.microsoft.com/office/powerpoint/2010/main" val="388451360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8" grpId="0" autoUpdateAnimBg="0"/>
      <p:bldP spid="6149" grpId="0" autoUpdateAnimBg="0"/>
      <p:bldP spid="6150" grpId="0" autoUpdateAnimBg="0"/>
      <p:bldP spid="6151" grpId="0" autoUpdateAnimBg="0"/>
      <p:bldP spid="6152" grpId="0" autoUpdateAnimBg="0"/>
      <p:bldP spid="615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051050" y="549275"/>
            <a:ext cx="3384550" cy="5032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RISET AKADEMIS</a:t>
            </a:r>
            <a:endParaRPr lang="en-US" sz="2400" b="1" noProof="1">
              <a:effectLst>
                <a:outerShdw blurRad="38100" dist="38100" dir="2700000" algn="tl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80063" y="549275"/>
            <a:ext cx="3168650" cy="5032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RISET AKSI</a:t>
            </a:r>
            <a:endParaRPr lang="en-US" sz="2400" b="1" noProof="1">
              <a:effectLst>
                <a:outerShdw blurRad="38100" dist="38100" dir="2700000" algn="tl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1844675"/>
            <a:ext cx="1584325" cy="5762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ISI &amp; OBJEK</a:t>
            </a:r>
            <a:endParaRPr lang="en-US" sz="2400" b="1" noProof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051050" y="1270000"/>
            <a:ext cx="3384550" cy="172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id-ID" sz="2400" b="1">
                <a:solidFill>
                  <a:schemeClr val="bg1"/>
                </a:solidFill>
                <a:latin typeface="Arial Narrow" panose="020B0606020202030204" pitchFamily="34" charset="0"/>
              </a:rPr>
              <a:t>Teori/hipotes</a:t>
            </a:r>
            <a:r>
              <a:rPr 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is</a:t>
            </a:r>
            <a:r>
              <a:rPr lang="id-ID" sz="2400" b="1">
                <a:solidFill>
                  <a:schemeClr val="bg1"/>
                </a:solidFill>
                <a:latin typeface="Arial Narrow" panose="020B0606020202030204" pitchFamily="34" charset="0"/>
              </a:rPr>
              <a:t> ‘ilmiah’</a:t>
            </a:r>
          </a:p>
          <a:p>
            <a:pPr eaLnBrk="1" hangingPunct="1">
              <a:buFontTx/>
              <a:buChar char="•"/>
            </a:pPr>
            <a:r>
              <a:rPr lang="id-ID" sz="2400" b="1">
                <a:solidFill>
                  <a:schemeClr val="bg1"/>
                </a:solidFill>
                <a:latin typeface="Arial Narrow" panose="020B0606020202030204" pitchFamily="34" charset="0"/>
              </a:rPr>
              <a:t> Fakta/data berkaitan dg</a:t>
            </a:r>
          </a:p>
          <a:p>
            <a:pPr eaLnBrk="1" hangingPunct="1"/>
            <a:r>
              <a:rPr lang="id-ID" sz="2400" b="1">
                <a:solidFill>
                  <a:schemeClr val="bg1"/>
                </a:solidFill>
                <a:latin typeface="Arial Narrow" panose="020B0606020202030204" pitchFamily="34" charset="0"/>
              </a:rPr>
              <a:t>   teori/hipotes</a:t>
            </a:r>
            <a:r>
              <a:rPr 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is</a:t>
            </a:r>
            <a:r>
              <a:rPr lang="id-ID" sz="2400" b="1">
                <a:solidFill>
                  <a:schemeClr val="bg1"/>
                </a:solidFill>
                <a:latin typeface="Arial Narrow" panose="020B0606020202030204" pitchFamily="34" charset="0"/>
              </a:rPr>
              <a:t> tersebut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580063" y="1270000"/>
            <a:ext cx="3168650" cy="172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id-ID" sz="2400" b="1">
                <a:solidFill>
                  <a:srgbClr val="FF0000"/>
                </a:solidFill>
                <a:latin typeface="Arial Narrow" panose="020B0606020202030204" pitchFamily="34" charset="0"/>
              </a:rPr>
              <a:t>Kebijakan publik</a:t>
            </a:r>
          </a:p>
          <a:p>
            <a:pPr eaLnBrk="1" hangingPunct="1">
              <a:buFontTx/>
              <a:buChar char="•"/>
            </a:pPr>
            <a:r>
              <a:rPr lang="id-ID" sz="2400" b="1">
                <a:solidFill>
                  <a:srgbClr val="FF0000"/>
                </a:solidFill>
                <a:latin typeface="Arial Narrow" panose="020B0606020202030204" pitchFamily="34" charset="0"/>
              </a:rPr>
              <a:t> Fakta/data tentang</a:t>
            </a:r>
          </a:p>
          <a:p>
            <a:pPr eaLnBrk="1" hangingPunct="1"/>
            <a:r>
              <a:rPr lang="id-ID" sz="2400" b="1">
                <a:solidFill>
                  <a:srgbClr val="FF0000"/>
                </a:solidFill>
                <a:latin typeface="Arial Narrow" panose="020B0606020202030204" pitchFamily="34" charset="0"/>
              </a:rPr>
              <a:t>  pelaksanaan dan </a:t>
            </a:r>
          </a:p>
          <a:p>
            <a:pPr eaLnBrk="1" hangingPunct="1"/>
            <a:r>
              <a:rPr lang="id-ID" sz="2400" b="1">
                <a:solidFill>
                  <a:srgbClr val="FF0000"/>
                </a:solidFill>
                <a:latin typeface="Arial Narrow" panose="020B0606020202030204" pitchFamily="34" charset="0"/>
              </a:rPr>
              <a:t>  dampak kebijakan publik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79388" y="3860800"/>
            <a:ext cx="1657350" cy="79216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METODOLOGI</a:t>
            </a:r>
            <a:endParaRPr lang="en-US" sz="2000" b="1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051050" y="3140075"/>
            <a:ext cx="3384550" cy="23764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id-ID" sz="2400" b="1">
                <a:solidFill>
                  <a:srgbClr val="FF0000"/>
                </a:solidFill>
                <a:latin typeface="Arial Narrow" panose="020B0606020202030204" pitchFamily="34" charset="0"/>
              </a:rPr>
              <a:t> NOMOTETIK (hrs ‘objektif,</a:t>
            </a:r>
          </a:p>
          <a:p>
            <a:pPr eaLnBrk="1" hangingPunct="1"/>
            <a:r>
              <a:rPr lang="id-ID" sz="2400" b="1">
                <a:solidFill>
                  <a:srgbClr val="FF0000"/>
                </a:solidFill>
                <a:latin typeface="Arial Narrow" panose="020B0606020202030204" pitchFamily="34" charset="0"/>
              </a:rPr>
              <a:t>  netral/tdk memihak, ikut</a:t>
            </a:r>
          </a:p>
          <a:p>
            <a:pPr eaLnBrk="1" hangingPunct="1"/>
            <a:r>
              <a:rPr lang="id-ID" sz="2400" b="1">
                <a:solidFill>
                  <a:srgbClr val="FF0000"/>
                </a:solidFill>
                <a:latin typeface="Arial Narrow" panose="020B0606020202030204" pitchFamily="34" charset="0"/>
              </a:rPr>
              <a:t>  sistematika baku,</a:t>
            </a:r>
          </a:p>
          <a:p>
            <a:pPr eaLnBrk="1" hangingPunct="1"/>
            <a:r>
              <a:rPr lang="id-ID" sz="2400" b="1">
                <a:solidFill>
                  <a:srgbClr val="FF0000"/>
                </a:solidFill>
                <a:latin typeface="Arial Narrow" panose="020B0606020202030204" pitchFamily="34" charset="0"/>
              </a:rPr>
              <a:t>  umumnya kuantitatif)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580063" y="3141663"/>
            <a:ext cx="3168650" cy="23764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id-ID" sz="2400" b="1">
                <a:solidFill>
                  <a:schemeClr val="bg1"/>
                </a:solidFill>
                <a:latin typeface="Arial Narrow" panose="020B0606020202030204" pitchFamily="34" charset="0"/>
              </a:rPr>
              <a:t> IDEOGRAFIS (justru</a:t>
            </a:r>
          </a:p>
          <a:p>
            <a:pPr eaLnBrk="1" hangingPunct="1"/>
            <a:r>
              <a:rPr lang="id-ID" sz="2400" b="1">
                <a:solidFill>
                  <a:schemeClr val="bg1"/>
                </a:solidFill>
                <a:latin typeface="Arial Narrow" panose="020B0606020202030204" pitchFamily="34" charset="0"/>
              </a:rPr>
              <a:t>  subjektif, hrs memihak/</a:t>
            </a:r>
          </a:p>
          <a:p>
            <a:pPr eaLnBrk="1" hangingPunct="1"/>
            <a:r>
              <a:rPr lang="id-ID" sz="2400" b="1">
                <a:solidFill>
                  <a:schemeClr val="bg1"/>
                </a:solidFill>
                <a:latin typeface="Arial Narrow" panose="020B0606020202030204" pitchFamily="34" charset="0"/>
              </a:rPr>
              <a:t>  tdk netral, tdk ada</a:t>
            </a:r>
          </a:p>
          <a:p>
            <a:pPr eaLnBrk="1" hangingPunct="1"/>
            <a:r>
              <a:rPr lang="id-ID" sz="2400" b="1">
                <a:solidFill>
                  <a:schemeClr val="bg1"/>
                </a:solidFill>
                <a:latin typeface="Arial Narrow" panose="020B0606020202030204" pitchFamily="34" charset="0"/>
              </a:rPr>
              <a:t>  kaidah baku, umumnya</a:t>
            </a:r>
          </a:p>
          <a:p>
            <a:pPr eaLnBrk="1" hangingPunct="1"/>
            <a:r>
              <a:rPr lang="id-ID" sz="2400" b="1">
                <a:solidFill>
                  <a:schemeClr val="bg1"/>
                </a:solidFill>
                <a:latin typeface="Arial Narrow" panose="020B0606020202030204" pitchFamily="34" charset="0"/>
              </a:rPr>
              <a:t>  kualitatif)</a:t>
            </a:r>
          </a:p>
        </p:txBody>
      </p:sp>
    </p:spTree>
    <p:extLst>
      <p:ext uri="{BB962C8B-B14F-4D97-AF65-F5344CB8AC3E}">
        <p14:creationId xmlns:p14="http://schemas.microsoft.com/office/powerpoint/2010/main" val="2048416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1" grpId="0" animBg="1" autoUpdateAnimBg="0"/>
      <p:bldP spid="7172" grpId="0" animBg="1" autoUpdateAnimBg="0"/>
      <p:bldP spid="7173" grpId="0" animBg="1" autoUpdateAnimBg="0"/>
      <p:bldP spid="7174" grpId="0" animBg="1" autoUpdateAnimBg="0"/>
      <p:bldP spid="7175" grpId="0" animBg="1" autoUpdateAnimBg="0"/>
      <p:bldP spid="7176" grpId="0" animBg="1" autoUpdateAnimBg="0"/>
      <p:bldP spid="717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08175" y="622300"/>
            <a:ext cx="3384550" cy="5032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RISET AKADEMIS</a:t>
            </a:r>
            <a:endParaRPr lang="en-US" sz="2400" b="1" noProof="1">
              <a:effectLst>
                <a:outerShdw blurRad="38100" dist="38100" dir="2700000" algn="tl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64163" y="620713"/>
            <a:ext cx="3455987" cy="503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RISET AKSI</a:t>
            </a:r>
            <a:endParaRPr lang="en-US" sz="2400" b="1" noProof="1">
              <a:effectLst>
                <a:outerShdw blurRad="38100" dist="38100" dir="2700000" algn="tl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7950" y="1700213"/>
            <a:ext cx="1655763" cy="57626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PELAKSANA</a:t>
            </a:r>
            <a:endParaRPr lang="en-US" sz="2400" b="1" noProof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908175" y="1341438"/>
            <a:ext cx="3384550" cy="10795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FontTx/>
              <a:buChar char="•"/>
            </a:pPr>
            <a:r>
              <a:rPr 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 Pakar</a:t>
            </a:r>
            <a:endParaRPr lang="id-ID" sz="24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id-ID" sz="24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Profesional</a:t>
            </a:r>
          </a:p>
          <a:p>
            <a:pPr algn="ctr" eaLnBrk="1" hangingPunct="1"/>
            <a:endParaRPr lang="id-ID" sz="2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435600" y="1268413"/>
            <a:ext cx="3384550" cy="11509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id-ID" sz="2400">
                <a:solidFill>
                  <a:srgbClr val="FF0000"/>
                </a:solidFill>
                <a:latin typeface="Arial Narrow" panose="020B0606020202030204" pitchFamily="34" charset="0"/>
              </a:rPr>
              <a:t>Campuran, mutlak harus</a:t>
            </a:r>
          </a:p>
          <a:p>
            <a:pPr eaLnBrk="1" hangingPunct="1"/>
            <a:r>
              <a:rPr lang="id-ID" sz="2400">
                <a:solidFill>
                  <a:srgbClr val="FF0000"/>
                </a:solidFill>
                <a:latin typeface="Arial Narrow" panose="020B0606020202030204" pitchFamily="34" charset="0"/>
              </a:rPr>
              <a:t>melibatkan aktivis dan</a:t>
            </a:r>
          </a:p>
          <a:p>
            <a:pPr eaLnBrk="1" hangingPunct="1"/>
            <a:r>
              <a:rPr lang="id-ID" sz="2400">
                <a:solidFill>
                  <a:srgbClr val="FF0000"/>
                </a:solidFill>
                <a:latin typeface="Arial Narrow" panose="020B0606020202030204" pitchFamily="34" charset="0"/>
              </a:rPr>
              <a:t>masyarakat sendiri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 rot="16200000">
            <a:off x="-165099" y="4164012"/>
            <a:ext cx="2633662" cy="7921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FF0000"/>
                </a:solidFill>
                <a:latin typeface="Arial Narrow" panose="020B0606020202030204" pitchFamily="34" charset="0"/>
              </a:rPr>
              <a:t>PENYAJIAN  HASIL</a:t>
            </a:r>
            <a:endParaRPr lang="en-US" sz="2000" b="1" noProof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908175" y="2636838"/>
            <a:ext cx="3384550" cy="42211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id-ID" sz="200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Sangat rinci, dingin,   penuh data 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  (biasanya   angka statistik) pakai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  istilah teknis baku</a:t>
            </a:r>
          </a:p>
          <a:p>
            <a:pPr eaLnBrk="1" hangingPunct="1"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 Sistematika baku: hipotesa, data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   pembuktian, baru kesimpulan</a:t>
            </a:r>
          </a:p>
          <a:p>
            <a:pPr eaLnBrk="1" hangingPunct="1"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 Bentuk resmi/formal, terlalu 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   banyak ilustrasi dianggap ‘tidak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   ilmiah’</a:t>
            </a:r>
          </a:p>
          <a:p>
            <a:pPr eaLnBrk="1" hangingPunct="1"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  Harus disajikan sendiri oleh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   penelitinya, menggunakan orang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   lain (meskipun figur terkenal)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   sama sekali tidak relevan </a:t>
            </a:r>
            <a:endParaRPr lang="id-ID" sz="20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437188" y="2663825"/>
            <a:ext cx="3455987" cy="41497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Singkat, padat, jelas, tegas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Gaya bahasa tidak resmi, populer,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  mudah dicerna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 Angka-angka hanya seperlunya 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  saja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 Sedikit mungkin istilah teknis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 Sistematika terbalik:  kesimpulan, 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   pernyataan sikap/tuntutan, baru 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  data dan  ilustrasinya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 Boleh oleh orang lain, bahkan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  lbh baik oleh tokoh terkenal yg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  cakap bicara, tangkas menjawab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  pertanyaan, tegas bersikap, bahasa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  populer, selera humor tinggi</a:t>
            </a:r>
            <a:endParaRPr lang="id-ID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11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5" grpId="0" animBg="1" autoUpdateAnimBg="0"/>
      <p:bldP spid="8196" grpId="0" animBg="1" autoUpdateAnimBg="0"/>
      <p:bldP spid="8197" grpId="0" animBg="1" autoUpdateAnimBg="0"/>
      <p:bldP spid="8198" grpId="0" animBg="1" autoUpdateAnimBg="0"/>
      <p:bldP spid="8199" grpId="0" animBg="1" autoUpdateAnimBg="0"/>
      <p:bldP spid="8200" grpId="0" animBg="1" autoUpdateAnimBg="0"/>
      <p:bldP spid="820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Tahap-tahap penelitian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Identifikasi Permasalahan</a:t>
            </a:r>
          </a:p>
          <a:p>
            <a:pPr>
              <a:lnSpc>
                <a:spcPct val="90000"/>
              </a:lnSpc>
            </a:pPr>
            <a:r>
              <a:rPr lang="en-US" sz="2100"/>
              <a:t>Menyusun Landasan Teori dan merumuskan Hipotesis (kalao ada)</a:t>
            </a:r>
          </a:p>
          <a:p>
            <a:pPr>
              <a:lnSpc>
                <a:spcPct val="90000"/>
              </a:lnSpc>
            </a:pPr>
            <a:r>
              <a:rPr lang="en-US" sz="2100"/>
              <a:t>Menentukan variable penelitian</a:t>
            </a:r>
          </a:p>
          <a:p>
            <a:pPr>
              <a:lnSpc>
                <a:spcPct val="90000"/>
              </a:lnSpc>
            </a:pPr>
            <a:r>
              <a:rPr lang="en-US" sz="2100"/>
              <a:t>Memilih instrumen penelitian (alat pengumpul data, dsb.)</a:t>
            </a:r>
          </a:p>
          <a:p>
            <a:pPr>
              <a:lnSpc>
                <a:spcPct val="90000"/>
              </a:lnSpc>
            </a:pPr>
            <a:r>
              <a:rPr lang="en-US" sz="2100"/>
              <a:t>Menentukan subyek penelitian. (Populasi &amp; sample, responden, informan, dll.)</a:t>
            </a:r>
          </a:p>
          <a:p>
            <a:pPr>
              <a:lnSpc>
                <a:spcPct val="90000"/>
              </a:lnSpc>
            </a:pPr>
            <a:r>
              <a:rPr lang="en-US" sz="2100"/>
              <a:t>Mengumpulkan data</a:t>
            </a:r>
          </a:p>
          <a:p>
            <a:pPr>
              <a:lnSpc>
                <a:spcPct val="90000"/>
              </a:lnSpc>
            </a:pPr>
            <a:r>
              <a:rPr lang="en-US" sz="2100"/>
              <a:t>Mengolah data (klasifikasi, coding, analisis)</a:t>
            </a:r>
          </a:p>
          <a:p>
            <a:pPr>
              <a:lnSpc>
                <a:spcPct val="90000"/>
              </a:lnSpc>
            </a:pPr>
            <a:r>
              <a:rPr lang="en-US" sz="2100"/>
              <a:t>Menulis laporan penelitian</a:t>
            </a:r>
          </a:p>
          <a:p>
            <a:pPr>
              <a:lnSpc>
                <a:spcPct val="90000"/>
              </a:lnSpc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01911559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460375"/>
          </a:xfrm>
        </p:spPr>
        <p:txBody>
          <a:bodyPr/>
          <a:lstStyle/>
          <a:p>
            <a:r>
              <a:rPr lang="en-US" sz="2000" b="1"/>
              <a:t>Bagan Alur Penelitian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828800" y="1143000"/>
            <a:ext cx="12573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100" b="1">
                <a:latin typeface="Arial" panose="020B0604020202020204" pitchFamily="34" charset="0"/>
              </a:rPr>
              <a:t>Teori &amp; Konsep</a:t>
            </a:r>
          </a:p>
          <a:p>
            <a:endParaRPr 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16002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>
                <a:latin typeface="Arial" panose="020B0604020202020204" pitchFamily="34" charset="0"/>
              </a:rPr>
              <a:t>Reseach Problem</a:t>
            </a:r>
          </a:p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828800" y="2933700"/>
            <a:ext cx="12573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>
                <a:latin typeface="Arial" panose="020B0604020202020204" pitchFamily="34" charset="0"/>
              </a:rPr>
              <a:t>Fakta awal</a:t>
            </a:r>
          </a:p>
          <a:p>
            <a:endParaRPr lang="en-US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657600" y="1943100"/>
            <a:ext cx="1028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>
                <a:latin typeface="Arial" panose="020B0604020202020204" pitchFamily="34" charset="0"/>
              </a:rPr>
              <a:t>Hipoteis</a:t>
            </a:r>
          </a:p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372100" y="1943100"/>
            <a:ext cx="12573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>
                <a:latin typeface="Arial" panose="020B0604020202020204" pitchFamily="34" charset="0"/>
              </a:rPr>
              <a:t>Variable</a:t>
            </a:r>
          </a:p>
          <a:p>
            <a:endParaRPr 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914900" y="3314700"/>
            <a:ext cx="9144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>
                <a:latin typeface="Arial" panose="020B0604020202020204" pitchFamily="34" charset="0"/>
              </a:rPr>
              <a:t>Instrumen</a:t>
            </a:r>
          </a:p>
          <a:p>
            <a:endParaRPr lang="en-US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286500" y="3314700"/>
            <a:ext cx="1028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>
                <a:latin typeface="Arial" panose="020B0604020202020204" pitchFamily="34" charset="0"/>
              </a:rPr>
              <a:t>Riset desain</a:t>
            </a:r>
          </a:p>
          <a:p>
            <a:endParaRPr lang="en-US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486400" y="4572000"/>
            <a:ext cx="12573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en-US" sz="1200" b="1">
                <a:latin typeface="Arial" panose="020B0604020202020204" pitchFamily="34" charset="0"/>
              </a:rPr>
              <a:t>Sampling</a:t>
            </a:r>
          </a:p>
          <a:p>
            <a:endParaRPr 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5657850" y="6086475"/>
            <a:ext cx="85725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en-US" sz="1200" b="1">
                <a:latin typeface="Arial" panose="020B0604020202020204" pitchFamily="34" charset="0"/>
              </a:rPr>
              <a:t>DATA</a:t>
            </a:r>
          </a:p>
          <a:p>
            <a:endParaRPr lang="en-US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3848100" y="6076950"/>
            <a:ext cx="8001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>
                <a:latin typeface="Arial" panose="020B0604020202020204" pitchFamily="34" charset="0"/>
              </a:rPr>
              <a:t>Analisis</a:t>
            </a:r>
          </a:p>
          <a:p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1828800" y="6057900"/>
            <a:ext cx="11430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en-US" sz="1200" b="1">
                <a:latin typeface="Arial" panose="020B0604020202020204" pitchFamily="34" charset="0"/>
              </a:rPr>
              <a:t>Keseimpulan</a:t>
            </a:r>
          </a:p>
          <a:p>
            <a:endParaRPr lang="en-US"/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828800" y="4800600"/>
            <a:ext cx="11430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en-US" sz="1200" b="1">
                <a:latin typeface="Arial" panose="020B0604020202020204" pitchFamily="34" charset="0"/>
              </a:rPr>
              <a:t>LAPORAN</a:t>
            </a:r>
          </a:p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V="1">
            <a:off x="1143000" y="1428750"/>
            <a:ext cx="5715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1143000" y="2514600"/>
            <a:ext cx="5715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3200400" y="1257300"/>
            <a:ext cx="5715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V="1">
            <a:off x="3200400" y="2514600"/>
            <a:ext cx="5715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4752975" y="2124075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 flipH="1">
            <a:off x="5486400" y="2400300"/>
            <a:ext cx="342900" cy="800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6286500" y="2400300"/>
            <a:ext cx="342900" cy="800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5514975" y="3714750"/>
            <a:ext cx="342900" cy="800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 flipH="1">
            <a:off x="6257925" y="3752850"/>
            <a:ext cx="352425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6096000" y="506730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 flipH="1">
            <a:off x="4848225" y="6257925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 flipH="1">
            <a:off x="3086100" y="6286500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 flipV="1">
            <a:off x="2400300" y="52578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 flipV="1">
            <a:off x="2400300" y="3429000"/>
            <a:ext cx="0" cy="1028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 flipV="1">
            <a:off x="4257675" y="2514600"/>
            <a:ext cx="0" cy="3429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 flipV="1">
            <a:off x="800100" y="2743200"/>
            <a:ext cx="0" cy="35433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>
            <a:off x="800100" y="6286500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0250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bujur sangkar beranta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867150"/>
            <a:ext cx="464820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Research Problems: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4116387" cy="4114800"/>
          </a:xfrm>
        </p:spPr>
        <p:txBody>
          <a:bodyPr/>
          <a:lstStyle/>
          <a:p>
            <a:r>
              <a:rPr lang="en-US" sz="2500"/>
              <a:t>Fenomena baru yang perlu dijelaskan.</a:t>
            </a:r>
          </a:p>
          <a:p>
            <a:r>
              <a:rPr lang="en-US" sz="2500"/>
              <a:t>Gap antara </a:t>
            </a:r>
            <a:r>
              <a:rPr lang="en-US" sz="2500" i="1"/>
              <a:t>Dassine</a:t>
            </a:r>
            <a:r>
              <a:rPr lang="en-US" sz="2500"/>
              <a:t> &amp; </a:t>
            </a:r>
            <a:r>
              <a:rPr lang="en-US" sz="2500" i="1"/>
              <a:t>dassollen.</a:t>
            </a:r>
          </a:p>
          <a:p>
            <a:r>
              <a:rPr lang="en-US" sz="2500"/>
              <a:t>Hubungan kausalitas antara dua fakta atau lebih.</a:t>
            </a:r>
          </a:p>
          <a:p>
            <a:endParaRPr lang="en-US" sz="2500"/>
          </a:p>
          <a:p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43063020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Research problem yang “baik”: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urgen</a:t>
            </a:r>
            <a:r>
              <a:rPr lang="en-US" sz="2400" dirty="0"/>
              <a:t>/</a:t>
            </a:r>
            <a:r>
              <a:rPr lang="en-US" sz="2400" dirty="0" err="1"/>
              <a:t>mendesak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diteliti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kontribusi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iptek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Bermanfaat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Aktual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Pertimbangan menentukan masalah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Minat</a:t>
            </a:r>
            <a:r>
              <a:rPr lang="en-US" sz="2400" dirty="0"/>
              <a:t> </a:t>
            </a:r>
            <a:r>
              <a:rPr lang="en-US" sz="2400" dirty="0" err="1"/>
              <a:t>peneliti</a:t>
            </a:r>
            <a:endParaRPr lang="en-US" sz="2400" dirty="0"/>
          </a:p>
          <a:p>
            <a:r>
              <a:rPr lang="en-US" sz="2400" dirty="0" err="1"/>
              <a:t>Ketersedian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referensi</a:t>
            </a:r>
            <a:r>
              <a:rPr lang="en-US" sz="2400" dirty="0"/>
              <a:t>, data, </a:t>
            </a:r>
            <a:r>
              <a:rPr lang="en-US" sz="2400" dirty="0" err="1"/>
              <a:t>dll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Ketersediaan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(</a:t>
            </a:r>
            <a:r>
              <a:rPr lang="en-US" sz="2400" dirty="0" err="1"/>
              <a:t>finansial</a:t>
            </a:r>
            <a:r>
              <a:rPr lang="en-US" sz="2400" dirty="0"/>
              <a:t>, </a:t>
            </a:r>
            <a:r>
              <a:rPr lang="en-US" sz="2400" dirty="0" err="1"/>
              <a:t>tenaga</a:t>
            </a:r>
            <a:r>
              <a:rPr lang="en-US" sz="2400" dirty="0"/>
              <a:t>, </a:t>
            </a:r>
            <a:r>
              <a:rPr lang="en-US" sz="2400" dirty="0" err="1"/>
              <a:t>waktu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Kemampuan</a:t>
            </a:r>
            <a:r>
              <a:rPr lang="en-US" sz="2400" dirty="0"/>
              <a:t> (</a:t>
            </a:r>
            <a:r>
              <a:rPr lang="en-US" sz="2400" i="1" dirty="0"/>
              <a:t>capability</a:t>
            </a:r>
            <a:r>
              <a:rPr lang="en-US" sz="2400" dirty="0"/>
              <a:t>) </a:t>
            </a:r>
            <a:r>
              <a:rPr lang="en-US" sz="2400" dirty="0" err="1"/>
              <a:t>peneliti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7081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/>
              <a:t>Di mana research problem diperoleh?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Perpustaan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pustaka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Pengamatan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/ </a:t>
            </a:r>
            <a:r>
              <a:rPr lang="en-US" sz="2400" dirty="0" err="1"/>
              <a:t>fenomena</a:t>
            </a:r>
            <a:r>
              <a:rPr lang="en-US" sz="2400" dirty="0"/>
              <a:t> di </a:t>
            </a:r>
            <a:r>
              <a:rPr lang="en-US" sz="2400" dirty="0" err="1"/>
              <a:t>masyarakat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endParaRPr lang="en-US" sz="2400" dirty="0"/>
          </a:p>
          <a:p>
            <a:r>
              <a:rPr lang="en-US" sz="2400" dirty="0" err="1"/>
              <a:t>Imajinasi</a:t>
            </a:r>
            <a:r>
              <a:rPr lang="en-US" sz="2400" dirty="0"/>
              <a:t> </a:t>
            </a:r>
            <a:r>
              <a:rPr lang="en-US" sz="2400" dirty="0" err="1"/>
              <a:t>kreatif</a:t>
            </a:r>
            <a:r>
              <a:rPr lang="en-US" sz="2400" dirty="0"/>
              <a:t> &amp; </a:t>
            </a:r>
            <a:r>
              <a:rPr lang="en-US" sz="2400" dirty="0" err="1"/>
              <a:t>permenungan</a:t>
            </a:r>
            <a:r>
              <a:rPr lang="en-US" sz="2400" dirty="0"/>
              <a:t> </a:t>
            </a:r>
            <a:r>
              <a:rPr lang="en-US" sz="2400" dirty="0" err="1"/>
              <a:t>peneliti</a:t>
            </a:r>
            <a:r>
              <a:rPr lang="en-US" sz="2400" dirty="0"/>
              <a:t>.</a:t>
            </a:r>
          </a:p>
          <a:p>
            <a:r>
              <a:rPr lang="en-US" sz="2400" dirty="0"/>
              <a:t>Media </a:t>
            </a:r>
            <a:r>
              <a:rPr lang="en-US" sz="2400" dirty="0" err="1"/>
              <a:t>massa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738475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72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Proposal Penelitian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52450" indent="-552450">
              <a:lnSpc>
                <a:spcPct val="80000"/>
              </a:lnSpc>
              <a:buFont typeface="Wingdings" panose="05000000000000000000" pitchFamily="2" charset="2"/>
              <a:buAutoNum type="alphaUcPeriod"/>
            </a:pPr>
            <a:r>
              <a:rPr lang="en-US" sz="2500"/>
              <a:t>Latar Belakang Masalah</a:t>
            </a:r>
          </a:p>
          <a:p>
            <a:pPr marL="552450" indent="-552450">
              <a:lnSpc>
                <a:spcPct val="80000"/>
              </a:lnSpc>
              <a:buFont typeface="Wingdings" panose="05000000000000000000" pitchFamily="2" charset="2"/>
              <a:buAutoNum type="alphaUcPeriod"/>
            </a:pPr>
            <a:r>
              <a:rPr lang="en-US" sz="2500"/>
              <a:t>Rumusan Masalah</a:t>
            </a:r>
          </a:p>
          <a:p>
            <a:pPr marL="552450" indent="-552450">
              <a:lnSpc>
                <a:spcPct val="80000"/>
              </a:lnSpc>
              <a:buFont typeface="Wingdings" panose="05000000000000000000" pitchFamily="2" charset="2"/>
              <a:buAutoNum type="alphaUcPeriod"/>
            </a:pPr>
            <a:r>
              <a:rPr lang="en-US" sz="2500"/>
              <a:t>Tujuan &amp; Kegunaan Penelitian</a:t>
            </a:r>
          </a:p>
          <a:p>
            <a:pPr marL="552450" indent="-552450">
              <a:lnSpc>
                <a:spcPct val="80000"/>
              </a:lnSpc>
              <a:buFont typeface="Wingdings" panose="05000000000000000000" pitchFamily="2" charset="2"/>
              <a:buAutoNum type="alphaUcPeriod"/>
            </a:pPr>
            <a:r>
              <a:rPr lang="en-US" sz="2500"/>
              <a:t>Tinjauan Pustaka</a:t>
            </a:r>
          </a:p>
          <a:p>
            <a:pPr marL="552450" indent="-552450">
              <a:lnSpc>
                <a:spcPct val="80000"/>
              </a:lnSpc>
              <a:buFont typeface="Wingdings" panose="05000000000000000000" pitchFamily="2" charset="2"/>
              <a:buAutoNum type="alphaUcPeriod"/>
            </a:pPr>
            <a:r>
              <a:rPr lang="en-US" sz="2500"/>
              <a:t>Kerangka Teori</a:t>
            </a:r>
          </a:p>
          <a:p>
            <a:pPr marL="552450" indent="-552450">
              <a:lnSpc>
                <a:spcPct val="80000"/>
              </a:lnSpc>
              <a:buFont typeface="Wingdings" panose="05000000000000000000" pitchFamily="2" charset="2"/>
              <a:buAutoNum type="alphaUcPeriod"/>
            </a:pPr>
            <a:r>
              <a:rPr lang="en-US" sz="2500"/>
              <a:t>Hipotesis (kalau ada)</a:t>
            </a:r>
          </a:p>
          <a:p>
            <a:pPr marL="552450" indent="-552450">
              <a:lnSpc>
                <a:spcPct val="80000"/>
              </a:lnSpc>
              <a:buFont typeface="Wingdings" panose="05000000000000000000" pitchFamily="2" charset="2"/>
              <a:buAutoNum type="alphaUcPeriod"/>
            </a:pPr>
            <a:r>
              <a:rPr lang="en-US" sz="2500"/>
              <a:t>Sistematika Pembahasan</a:t>
            </a:r>
          </a:p>
          <a:p>
            <a:pPr marL="552450" indent="-552450">
              <a:lnSpc>
                <a:spcPct val="80000"/>
              </a:lnSpc>
              <a:buFont typeface="Wingdings" panose="05000000000000000000" pitchFamily="2" charset="2"/>
              <a:buAutoNum type="alphaUcPeriod"/>
            </a:pPr>
            <a:r>
              <a:rPr lang="en-US" sz="2500"/>
              <a:t>Daftar Pustaka</a:t>
            </a:r>
          </a:p>
          <a:p>
            <a:pPr marL="552450" indent="-552450">
              <a:lnSpc>
                <a:spcPct val="80000"/>
              </a:lnSpc>
              <a:buFont typeface="Wingdings" panose="05000000000000000000" pitchFamily="2" charset="2"/>
              <a:buAutoNum type="alphaUcPeriod"/>
            </a:pPr>
            <a:r>
              <a:rPr lang="en-US" sz="2500"/>
              <a:t>Biaya</a:t>
            </a:r>
          </a:p>
          <a:p>
            <a:pPr marL="552450" indent="-552450">
              <a:lnSpc>
                <a:spcPct val="80000"/>
              </a:lnSpc>
              <a:buFont typeface="Wingdings" panose="05000000000000000000" pitchFamily="2" charset="2"/>
              <a:buAutoNum type="alphaUcPeriod"/>
            </a:pPr>
            <a:r>
              <a:rPr lang="en-US" sz="2500"/>
              <a:t>Schedule</a:t>
            </a:r>
          </a:p>
          <a:p>
            <a:pPr marL="552450" indent="-552450">
              <a:lnSpc>
                <a:spcPct val="80000"/>
              </a:lnSpc>
              <a:buFont typeface="Wingdings" panose="05000000000000000000" pitchFamily="2" charset="2"/>
              <a:buAutoNum type="alphaUcPeriod"/>
            </a:pPr>
            <a:endParaRPr lang="en-US" sz="2500"/>
          </a:p>
          <a:p>
            <a:pPr marL="552450" indent="-552450">
              <a:lnSpc>
                <a:spcPct val="80000"/>
              </a:lnSpc>
            </a:pPr>
            <a:endParaRPr lang="en-US" sz="2500"/>
          </a:p>
          <a:p>
            <a:pPr marL="552450" indent="-552450">
              <a:lnSpc>
                <a:spcPct val="80000"/>
              </a:lnSpc>
            </a:pP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6322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Laporan Penelitian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BAB I. Pendahuluan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i="1">
                <a:sym typeface="Wingdings" panose="05000000000000000000" pitchFamily="2" charset="2"/>
              </a:rPr>
              <a:t>Hampir sama dengan proposal penelitian minus butir H. I. &amp; J, di atas.</a:t>
            </a:r>
            <a:endParaRPr lang="en-US" i="1"/>
          </a:p>
          <a:p>
            <a:pPr>
              <a:lnSpc>
                <a:spcPct val="90000"/>
              </a:lnSpc>
            </a:pPr>
            <a:r>
              <a:rPr lang="en-US" b="1"/>
              <a:t>BAB II. Tinjauan Umum</a:t>
            </a:r>
            <a:r>
              <a:rPr lang="en-US"/>
              <a:t> Lokasi/Obyek Penelitian</a:t>
            </a:r>
          </a:p>
          <a:p>
            <a:pPr>
              <a:lnSpc>
                <a:spcPct val="90000"/>
              </a:lnSpc>
            </a:pPr>
            <a:r>
              <a:rPr lang="en-US" b="1"/>
              <a:t>BAB III. Penyajian Data</a:t>
            </a:r>
          </a:p>
          <a:p>
            <a:pPr>
              <a:lnSpc>
                <a:spcPct val="90000"/>
              </a:lnSpc>
            </a:pPr>
            <a:r>
              <a:rPr lang="en-US" b="1"/>
              <a:t>BAB IV. Analisis Data</a:t>
            </a:r>
          </a:p>
          <a:p>
            <a:pPr>
              <a:lnSpc>
                <a:spcPct val="90000"/>
              </a:lnSpc>
            </a:pPr>
            <a:r>
              <a:rPr lang="en-US" b="1"/>
              <a:t>BAB V. Penutup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/>
              <a:t> </a:t>
            </a:r>
            <a:r>
              <a:rPr lang="en-US" i="1"/>
              <a:t>Kesimpulan &amp; saran.</a:t>
            </a:r>
          </a:p>
        </p:txBody>
      </p:sp>
    </p:spTree>
    <p:extLst>
      <p:ext uri="{BB962C8B-B14F-4D97-AF65-F5344CB8AC3E}">
        <p14:creationId xmlns:p14="http://schemas.microsoft.com/office/powerpoint/2010/main" val="113321561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Research / Riset / Penelitian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Rangkaian kegiatan ilmiah dalam rangka pemecahan suatu masalah.</a:t>
            </a:r>
          </a:p>
          <a:p>
            <a:r>
              <a:rPr lang="en-US"/>
              <a:t>Fungsi penelitian: mencarikan penjelasan dan jawaban terhadap permasalahan serta memberikan alternatif bagi kemungkinan yang dapat digunakan untuk pemecahan masalah.</a:t>
            </a:r>
          </a:p>
        </p:txBody>
      </p:sp>
    </p:spTree>
    <p:extLst>
      <p:ext uri="{BB962C8B-B14F-4D97-AF65-F5344CB8AC3E}">
        <p14:creationId xmlns:p14="http://schemas.microsoft.com/office/powerpoint/2010/main" val="14786434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Penelitian = Kerja Ilmiah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096" y="2286000"/>
            <a:ext cx="7290054" cy="3722914"/>
          </a:xfrm>
        </p:spPr>
        <p:txBody>
          <a:bodyPr>
            <a:normAutofit/>
          </a:bodyPr>
          <a:lstStyle/>
          <a:p>
            <a:r>
              <a:rPr lang="en-US" sz="2400" dirty="0" err="1"/>
              <a:t>Bertujuan</a:t>
            </a:r>
            <a:endParaRPr lang="en-US" sz="2400" dirty="0"/>
          </a:p>
          <a:p>
            <a:r>
              <a:rPr lang="en-US" sz="2400" dirty="0" err="1"/>
              <a:t>Sistematik</a:t>
            </a:r>
            <a:endParaRPr lang="en-US" sz="2400" dirty="0"/>
          </a:p>
          <a:p>
            <a:r>
              <a:rPr lang="en-US" sz="2400" dirty="0" err="1"/>
              <a:t>Terkendali</a:t>
            </a:r>
            <a:endParaRPr lang="en-US" sz="2400" dirty="0"/>
          </a:p>
          <a:p>
            <a:r>
              <a:rPr lang="en-US" sz="2400" dirty="0" err="1"/>
              <a:t>Objektif</a:t>
            </a:r>
            <a:endParaRPr lang="en-US" sz="2400" dirty="0"/>
          </a:p>
          <a:p>
            <a:r>
              <a:rPr lang="en-US" sz="2400" i="1" dirty="0"/>
              <a:t>Verifiable</a:t>
            </a:r>
          </a:p>
        </p:txBody>
      </p:sp>
    </p:spTree>
    <p:extLst>
      <p:ext uri="{BB962C8B-B14F-4D97-AF65-F5344CB8AC3E}">
        <p14:creationId xmlns:p14="http://schemas.microsoft.com/office/powerpoint/2010/main" val="168346321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3200"/>
            <a:ext cx="7543800" cy="1143000"/>
          </a:xfrm>
        </p:spPr>
        <p:txBody>
          <a:bodyPr/>
          <a:lstStyle/>
          <a:p>
            <a:r>
              <a:rPr lang="en-US" sz="4000" b="1">
                <a:latin typeface="Arial Black" panose="020B0A04020102020204" pitchFamily="34" charset="0"/>
              </a:rPr>
              <a:t>Macam-macam Penelitian</a:t>
            </a:r>
          </a:p>
        </p:txBody>
      </p:sp>
    </p:spTree>
    <p:extLst>
      <p:ext uri="{BB962C8B-B14F-4D97-AF65-F5344CB8AC3E}">
        <p14:creationId xmlns:p14="http://schemas.microsoft.com/office/powerpoint/2010/main" val="4143692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Dari segi jenis data yang digunakan:</a:t>
            </a:r>
            <a:r>
              <a:rPr lang="en-US" sz="280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Penelitian kualitatif </a:t>
            </a:r>
          </a:p>
          <a:p>
            <a:r>
              <a:rPr lang="en-US"/>
              <a:t>Penelitian kuantitatif</a:t>
            </a:r>
          </a:p>
        </p:txBody>
      </p:sp>
      <p:pic>
        <p:nvPicPr>
          <p:cNvPr id="9221" name="Picture 5" descr="j0285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30448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j0287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2971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7575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Dari segi karakteristik masalah berdasarkan kategori fungsionalnya</a:t>
            </a:r>
            <a:r>
              <a:rPr lang="en-US" sz="2000"/>
              <a:t>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deskriptif</a:t>
            </a:r>
            <a:endParaRPr lang="en-US" sz="2400" dirty="0"/>
          </a:p>
          <a:p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endParaRPr lang="en-US" sz="2400" dirty="0"/>
          </a:p>
          <a:p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endParaRPr lang="en-US" sz="2400" dirty="0"/>
          </a:p>
          <a:p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korelasional</a:t>
            </a:r>
            <a:endParaRPr lang="en-US" sz="2400" dirty="0"/>
          </a:p>
          <a:p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kausal-komparative</a:t>
            </a:r>
            <a:endParaRPr lang="en-US" sz="2400" dirty="0"/>
          </a:p>
          <a:p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Eksperimental</a:t>
            </a:r>
            <a:r>
              <a:rPr lang="en-US" sz="2400" dirty="0"/>
              <a:t> </a:t>
            </a:r>
            <a:r>
              <a:rPr lang="en-US" sz="2400" dirty="0" err="1"/>
              <a:t>murni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Penelitian</a:t>
            </a:r>
            <a:r>
              <a:rPr lang="en-US" sz="2400" dirty="0"/>
              <a:t> Semi </a:t>
            </a:r>
            <a:r>
              <a:rPr lang="en-US" sz="2400" dirty="0" err="1"/>
              <a:t>eksperimental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8604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Dari segi tempat memperoleh data: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Field Research (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lapangan</a:t>
            </a:r>
            <a:r>
              <a:rPr lang="en-US" sz="2400" dirty="0"/>
              <a:t>)</a:t>
            </a:r>
          </a:p>
          <a:p>
            <a:r>
              <a:rPr lang="en-US" sz="2400" dirty="0"/>
              <a:t>Library Research (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kepustakaan</a:t>
            </a:r>
            <a:r>
              <a:rPr lang="en-US" sz="2400" dirty="0"/>
              <a:t>)</a:t>
            </a:r>
          </a:p>
          <a:p>
            <a:r>
              <a:rPr lang="en-US" sz="2400" dirty="0">
                <a:sym typeface="Wingdings" panose="05000000000000000000" pitchFamily="2" charset="2"/>
              </a:rPr>
              <a:t>Experimental Research </a:t>
            </a:r>
            <a:r>
              <a:rPr lang="en-US" sz="2400" dirty="0"/>
              <a:t>(Laboratory Research)</a:t>
            </a:r>
          </a:p>
        </p:txBody>
      </p:sp>
      <p:pic>
        <p:nvPicPr>
          <p:cNvPr id="10245" name="Picture 5" descr="j0217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3400"/>
            <a:ext cx="236220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j0233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800"/>
            <a:ext cx="21018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j03052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14700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16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Dari segi kedalaman analysis: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/>
              <a:t>penelitian</a:t>
            </a:r>
            <a:r>
              <a:rPr lang="en-US" sz="2400" dirty="0"/>
              <a:t> descriptive; </a:t>
            </a:r>
          </a:p>
          <a:p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inferensial</a:t>
            </a:r>
            <a:r>
              <a:rPr lang="en-US" sz="24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268" name="Picture 4" descr="Men_c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 contrast="-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47244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27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</TotalTime>
  <Words>724</Words>
  <Application>Microsoft Office PowerPoint</Application>
  <PresentationFormat>On-screen Show (4:3)</PresentationFormat>
  <Paragraphs>172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Arial Narrow</vt:lpstr>
      <vt:lpstr>Tw Cen MT</vt:lpstr>
      <vt:lpstr>Tw Cen MT Condensed</vt:lpstr>
      <vt:lpstr>Wingdings</vt:lpstr>
      <vt:lpstr>Wingdings 3</vt:lpstr>
      <vt:lpstr>Integral</vt:lpstr>
      <vt:lpstr>Penelitian: Strategi untuk Penemuan dan Inovasi Baru</vt:lpstr>
      <vt:lpstr>Materi</vt:lpstr>
      <vt:lpstr>Research / Riset / Penelitian</vt:lpstr>
      <vt:lpstr>Penelitian = Kerja Ilmiah</vt:lpstr>
      <vt:lpstr>Macam-macam Penelitian</vt:lpstr>
      <vt:lpstr>Dari segi jenis data yang digunakan: </vt:lpstr>
      <vt:lpstr>Dari segi karakteristik masalah berdasarkan kategori fungsionalnya:</vt:lpstr>
      <vt:lpstr>Dari segi tempat memperoleh data:</vt:lpstr>
      <vt:lpstr>Dari segi kedalaman analysis:</vt:lpstr>
      <vt:lpstr>Dari segi tujuan:</vt:lpstr>
      <vt:lpstr>PowerPoint Presentation</vt:lpstr>
      <vt:lpstr>PowerPoint Presentation</vt:lpstr>
      <vt:lpstr>PowerPoint Presentation</vt:lpstr>
      <vt:lpstr>Tahap-tahap penelitian</vt:lpstr>
      <vt:lpstr>Bagan Alur Penelitian</vt:lpstr>
      <vt:lpstr>Research Problems:</vt:lpstr>
      <vt:lpstr>Research problem yang “baik”:</vt:lpstr>
      <vt:lpstr>Pertimbangan menentukan masalah</vt:lpstr>
      <vt:lpstr>Di mana research problem diperoleh?</vt:lpstr>
      <vt:lpstr>Proposal Penelitian</vt:lpstr>
      <vt:lpstr>Laporan Penelitian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Penelitian: Strategi untuk Penemuan dan Inovasi Baru</dc:title>
  <dc:creator>Micko Wardana</dc:creator>
  <cp:lastModifiedBy>Micko Wardana</cp:lastModifiedBy>
  <cp:revision>3</cp:revision>
  <dcterms:created xsi:type="dcterms:W3CDTF">2017-05-15T04:31:10Z</dcterms:created>
  <dcterms:modified xsi:type="dcterms:W3CDTF">2017-05-21T04:51:21Z</dcterms:modified>
</cp:coreProperties>
</file>