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74" r:id="rId3"/>
    <p:sldId id="275" r:id="rId4"/>
    <p:sldId id="279" r:id="rId5"/>
    <p:sldId id="276" r:id="rId6"/>
    <p:sldId id="277" r:id="rId7"/>
    <p:sldId id="282" r:id="rId8"/>
    <p:sldId id="280" r:id="rId9"/>
    <p:sldId id="278" r:id="rId10"/>
    <p:sldId id="283" r:id="rId11"/>
    <p:sldId id="284" r:id="rId12"/>
    <p:sldId id="285" r:id="rId13"/>
    <p:sldId id="286" r:id="rId14"/>
    <p:sldId id="287" r:id="rId15"/>
    <p:sldId id="281" r:id="rId16"/>
    <p:sldId id="288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15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3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40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6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56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5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0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5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4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6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1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14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Hibab Penelitian Muhammadiyah Abad ke-2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49" y="4960137"/>
            <a:ext cx="2490107" cy="1463040"/>
          </a:xfrm>
        </p:spPr>
        <p:txBody>
          <a:bodyPr/>
          <a:lstStyle/>
          <a:p>
            <a:r>
              <a:rPr lang="id-ID" dirty="0" smtClean="0"/>
              <a:t>Tim Hibah Penelitian Muhammadiyah Abad ke-2</a:t>
            </a:r>
          </a:p>
          <a:p>
            <a:r>
              <a:rPr lang="id-ID" dirty="0" smtClean="0"/>
              <a:t>Majelis Dikti Litbang</a:t>
            </a:r>
          </a:p>
          <a:p>
            <a:r>
              <a:rPr lang="id-ID" dirty="0" smtClean="0"/>
              <a:t>PP Muhammadiyah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59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Pendidikan Muhammadiyah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Filosofi-Kurikulum Pendidikan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Pembelajaran Agama Islam dan Kemuhammadiyahan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Manajemen Sistem Pendidikan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Inovasi-inovasi dalam Pendidikan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Kualitas SDM Pendidikan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Pendidikan </a:t>
            </a:r>
            <a:r>
              <a:rPr lang="id-ID" sz="2400" dirty="0"/>
              <a:t>dan Kaderisasi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4496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588504" cy="1499616"/>
          </a:xfrm>
        </p:spPr>
        <p:txBody>
          <a:bodyPr/>
          <a:lstStyle/>
          <a:p>
            <a:r>
              <a:rPr lang="id-ID" dirty="0" smtClean="0"/>
              <a:t>Pelayanan Kesehatan </a:t>
            </a:r>
            <a:r>
              <a:rPr lang="id-ID" dirty="0"/>
              <a:t>Muhammadiyah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286000"/>
            <a:ext cx="7711875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Filosofi dan Kebijakan Pelayanan Kesehatan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Manajemen/Sistem Klinik/Rumah Sakit Islami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Pelayahan Ruhani-Spiritual Rumah Sakit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Asuhan Keperawatan Islami Rumah Sakit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Kultur Tenaga Medis-Kesehatan AUMKes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Pelayanan Kesehatan untuk Pasien Tidak Mampu di AUMKes Muhammadiyah</a:t>
            </a:r>
          </a:p>
        </p:txBody>
      </p:sp>
    </p:spTree>
    <p:extLst>
      <p:ext uri="{BB962C8B-B14F-4D97-AF65-F5344CB8AC3E}">
        <p14:creationId xmlns:p14="http://schemas.microsoft.com/office/powerpoint/2010/main" val="4264597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Dakwah Islam Muhammadiyah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Dakwah Islam Muhammadiyah dalam berbagai bidang kehidupan (Sosial, Budaya, Politik)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Manajemen dan Kualitas SDM dalam Dakwah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Tolak Ukur Keberhasilan Dakwah Islam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Dakwah Muhammadiyah untuk kaum Mustadzafin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Inovasi-inovasi dalam Dakwah Islam Muhammadiyah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083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Fatwa tarjih muhammadiyah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Fatwa Tarjih Muhammadiyah dalam berbagai bidang kehidupan terkini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Pemikiran Islam Muhammadiyah dalam berbagai bidang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Pro-Kontra tanggapan terhadap Fatwa Tarjih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Penerimaan Warga Muhammadiyah terhadap Fatwa Tarjih Muhammadiyah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8857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Ilmu Pengetahuan dan Teknologi dalam Muhammadiyah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IPTEK dan Pengembangan Kelembagaan/Organisasi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IPTEK dan Dakwah Islam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IPTEK dan Pelayanan Sosial dan Kesehatan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IPTEK dan Program-Program Muhammadiyah lainnya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3469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Kriteria</a:t>
            </a:r>
            <a:r>
              <a:rPr lang="en-GB" dirty="0" smtClean="0"/>
              <a:t> proposal </a:t>
            </a:r>
            <a:r>
              <a:rPr lang="en-GB" dirty="0" err="1" smtClean="0"/>
              <a:t>hibah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070897"/>
              </p:ext>
            </p:extLst>
          </p:nvPr>
        </p:nvGraphicFramePr>
        <p:xfrm>
          <a:off x="768350" y="2286000"/>
          <a:ext cx="758825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205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Kriteria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Bobot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1. </a:t>
                      </a:r>
                      <a:r>
                        <a:rPr lang="fi-FI" sz="2400" dirty="0" smtClean="0"/>
                        <a:t>Kejelasan Peta Jalan/Kerangka Penelitian dan Kesesuain Tema</a:t>
                      </a:r>
                      <a:r>
                        <a:rPr lang="id-ID" sz="2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30%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2. </a:t>
                      </a:r>
                      <a:r>
                        <a:rPr lang="fi-FI" sz="2400" dirty="0" smtClean="0"/>
                        <a:t>Mutu Usulan Penelitian (Kemutakhiran, kebaruan, inovasi, metode dan rujukan pustaka)</a:t>
                      </a:r>
                      <a:endParaRPr lang="id-ID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30%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3. Kelayakan Usulan Penelitian (Biaya, Dukungan Fasilitas, Sumber Daya Peneliti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20%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4. </a:t>
                      </a:r>
                      <a:r>
                        <a:rPr lang="en-GB" sz="2400" dirty="0" err="1" smtClean="0"/>
                        <a:t>Luaran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hasil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Penelitian</a:t>
                      </a:r>
                      <a:r>
                        <a:rPr lang="en-GB" sz="2400" dirty="0" smtClean="0"/>
                        <a:t> </a:t>
                      </a:r>
                      <a:endParaRPr lang="id-ID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10%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5. </a:t>
                      </a:r>
                      <a:r>
                        <a:rPr lang="en-GB" sz="2400" dirty="0" err="1" smtClean="0"/>
                        <a:t>Kelengkatan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Administrasi</a:t>
                      </a:r>
                      <a:r>
                        <a:rPr lang="en-GB" sz="2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10%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123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7962247" cy="14996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4000" dirty="0" smtClean="0"/>
              <a:t>Kerangka </a:t>
            </a:r>
            <a:r>
              <a:rPr lang="fi-FI" sz="4000" dirty="0"/>
              <a:t>Penelitian dan Kesesuain Tema</a:t>
            </a:r>
            <a:r>
              <a:rPr lang="id-ID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800" dirty="0" err="1"/>
              <a:t>Memiliki</a:t>
            </a:r>
            <a:r>
              <a:rPr lang="en-GB" sz="2800" dirty="0"/>
              <a:t> </a:t>
            </a:r>
            <a:r>
              <a:rPr lang="en-GB" sz="2800" dirty="0" err="1"/>
              <a:t>Peta</a:t>
            </a:r>
            <a:r>
              <a:rPr lang="en-GB" sz="2800" dirty="0"/>
              <a:t> </a:t>
            </a:r>
            <a:r>
              <a:rPr lang="en-GB" sz="2800" dirty="0" err="1" smtClean="0"/>
              <a:t>Jalan</a:t>
            </a:r>
            <a:r>
              <a:rPr lang="id-ID" sz="2800" dirty="0" smtClean="0"/>
              <a:t> yang runtut;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800" dirty="0"/>
              <a:t>K</a:t>
            </a:r>
            <a:r>
              <a:rPr lang="en-GB" sz="2800" dirty="0" err="1" smtClean="0"/>
              <a:t>erangka</a:t>
            </a:r>
            <a:r>
              <a:rPr lang="en-GB" sz="2800" dirty="0" smtClean="0"/>
              <a:t> </a:t>
            </a:r>
            <a:r>
              <a:rPr lang="en-GB" sz="2800" dirty="0" err="1"/>
              <a:t>penelitian</a:t>
            </a:r>
            <a:r>
              <a:rPr lang="en-GB" sz="2800" dirty="0"/>
              <a:t> yang </a:t>
            </a:r>
            <a:r>
              <a:rPr lang="en-GB" sz="2800" dirty="0" err="1"/>
              <a:t>jelas</a:t>
            </a:r>
            <a:r>
              <a:rPr lang="en-GB" sz="2800" dirty="0"/>
              <a:t>;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endParaRPr lang="id-ID" sz="28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800" dirty="0"/>
              <a:t>T</a:t>
            </a:r>
            <a:r>
              <a:rPr lang="en-GB" sz="2800" dirty="0" err="1" smtClean="0"/>
              <a:t>ema</a:t>
            </a:r>
            <a:r>
              <a:rPr lang="en-GB" sz="2800" dirty="0" smtClean="0"/>
              <a:t> </a:t>
            </a:r>
            <a:r>
              <a:rPr lang="en-GB" sz="2800" dirty="0" err="1"/>
              <a:t>penelitian</a:t>
            </a:r>
            <a:r>
              <a:rPr lang="en-GB" sz="2800" dirty="0"/>
              <a:t> </a:t>
            </a:r>
            <a:r>
              <a:rPr lang="en-GB" sz="2800" dirty="0" err="1"/>
              <a:t>berkaitan</a:t>
            </a:r>
            <a:r>
              <a:rPr lang="en-GB" sz="2800" dirty="0"/>
              <a:t>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berkontribusi</a:t>
            </a:r>
            <a:r>
              <a:rPr lang="en-GB" sz="2800" dirty="0"/>
              <a:t> </a:t>
            </a:r>
            <a:r>
              <a:rPr lang="en-GB" sz="2800" dirty="0" err="1"/>
              <a:t>dalam</a:t>
            </a:r>
            <a:r>
              <a:rPr lang="en-GB" sz="2800" dirty="0"/>
              <a:t> </a:t>
            </a:r>
            <a:r>
              <a:rPr lang="en-GB" sz="2800" dirty="0" err="1" smtClean="0"/>
              <a:t>kajian</a:t>
            </a:r>
            <a:r>
              <a:rPr lang="id-ID" sz="2800" dirty="0" smtClean="0"/>
              <a:t> kebijakan-program-kegiatan</a:t>
            </a:r>
            <a:r>
              <a:rPr lang="en-GB" sz="2800" dirty="0" smtClean="0"/>
              <a:t> </a:t>
            </a:r>
            <a:r>
              <a:rPr lang="en-GB" sz="2800" dirty="0" err="1"/>
              <a:t>Persyarikatan</a:t>
            </a:r>
            <a:r>
              <a:rPr lang="en-GB" sz="2800" dirty="0"/>
              <a:t> </a:t>
            </a:r>
            <a:r>
              <a:rPr lang="en-GB" sz="2800" dirty="0" err="1"/>
              <a:t>Muhammadiyah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70776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7962247" cy="14996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4000" dirty="0"/>
              <a:t>Mutu Usulan Penelitian 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/>
              <a:t>Memiliki</a:t>
            </a:r>
            <a:r>
              <a:rPr lang="en-GB" sz="2400" dirty="0"/>
              <a:t> </a:t>
            </a:r>
            <a:r>
              <a:rPr lang="en-GB" sz="2400" dirty="0" err="1"/>
              <a:t>rumusan</a:t>
            </a:r>
            <a:r>
              <a:rPr lang="en-GB" sz="2400" dirty="0"/>
              <a:t> </a:t>
            </a:r>
            <a:r>
              <a:rPr lang="en-GB" sz="2400" dirty="0" err="1"/>
              <a:t>pertanyaan</a:t>
            </a:r>
            <a:r>
              <a:rPr lang="en-GB" sz="2400" dirty="0"/>
              <a:t> </a:t>
            </a:r>
            <a:r>
              <a:rPr lang="en-GB" sz="2400" dirty="0" err="1"/>
              <a:t>penelitian</a:t>
            </a:r>
            <a:r>
              <a:rPr lang="en-GB" sz="2400" dirty="0"/>
              <a:t> yang </a:t>
            </a:r>
            <a:r>
              <a:rPr lang="en-GB" sz="2400" dirty="0" err="1" smtClean="0"/>
              <a:t>jelas</a:t>
            </a:r>
            <a:r>
              <a:rPr lang="id-ID" sz="2400" dirty="0" smtClean="0"/>
              <a:t>;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/>
              <a:t>D</a:t>
            </a:r>
            <a:r>
              <a:rPr lang="en-GB" sz="2400" dirty="0" err="1" smtClean="0"/>
              <a:t>idukung</a:t>
            </a:r>
            <a:r>
              <a:rPr lang="en-GB" sz="2400" dirty="0" smtClean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kajian</a:t>
            </a:r>
            <a:r>
              <a:rPr lang="en-GB" sz="2400" dirty="0"/>
              <a:t> </a:t>
            </a:r>
            <a:r>
              <a:rPr lang="en-GB" sz="2400" dirty="0" err="1"/>
              <a:t>pustaka</a:t>
            </a:r>
            <a:r>
              <a:rPr lang="en-GB" sz="2400" dirty="0"/>
              <a:t> yang </a:t>
            </a:r>
            <a:r>
              <a:rPr lang="en-GB" sz="2400" dirty="0" err="1"/>
              <a:t>relevan</a:t>
            </a:r>
            <a:r>
              <a:rPr lang="en-GB" sz="2400" dirty="0"/>
              <a:t> (</a:t>
            </a:r>
            <a:r>
              <a:rPr lang="en-GB" sz="2400" dirty="0" err="1"/>
              <a:t>buku</a:t>
            </a:r>
            <a:r>
              <a:rPr lang="en-GB" sz="2400" dirty="0"/>
              <a:t>, </a:t>
            </a:r>
            <a:r>
              <a:rPr lang="en-GB" sz="2400" dirty="0" err="1"/>
              <a:t>monograf</a:t>
            </a:r>
            <a:r>
              <a:rPr lang="en-GB" sz="2400" dirty="0"/>
              <a:t>, </a:t>
            </a:r>
            <a:r>
              <a:rPr lang="en-GB" sz="2400" dirty="0" err="1"/>
              <a:t>artikel</a:t>
            </a:r>
            <a:r>
              <a:rPr lang="en-GB" sz="2400" dirty="0"/>
              <a:t> </a:t>
            </a:r>
            <a:r>
              <a:rPr lang="en-GB" sz="2400" dirty="0" err="1"/>
              <a:t>jurnal</a:t>
            </a:r>
            <a:r>
              <a:rPr lang="en-GB" sz="2400" dirty="0"/>
              <a:t>, </a:t>
            </a:r>
            <a:r>
              <a:rPr lang="en-GB" sz="2400" dirty="0" err="1"/>
              <a:t>hasil</a:t>
            </a:r>
            <a:r>
              <a:rPr lang="en-GB" sz="2400" dirty="0"/>
              <a:t> </a:t>
            </a:r>
            <a:r>
              <a:rPr lang="en-GB" sz="2400" dirty="0" err="1"/>
              <a:t>penelitian</a:t>
            </a:r>
            <a:r>
              <a:rPr lang="en-GB" sz="2400" dirty="0"/>
              <a:t>) yang </a:t>
            </a:r>
            <a:r>
              <a:rPr lang="en-GB" sz="2400" dirty="0" err="1"/>
              <a:t>mutakhir</a:t>
            </a:r>
            <a:r>
              <a:rPr lang="en-GB" sz="2400" dirty="0"/>
              <a:t> (40% </a:t>
            </a:r>
            <a:r>
              <a:rPr lang="en-GB" sz="2400" dirty="0" err="1"/>
              <a:t>dalam</a:t>
            </a:r>
            <a:r>
              <a:rPr lang="en-GB" sz="2400" dirty="0"/>
              <a:t> 5 </a:t>
            </a:r>
            <a:r>
              <a:rPr lang="en-GB" sz="2400" dirty="0" err="1"/>
              <a:t>tahun</a:t>
            </a:r>
            <a:r>
              <a:rPr lang="en-GB" sz="2400" dirty="0"/>
              <a:t>); </a:t>
            </a:r>
            <a:r>
              <a:rPr lang="id-ID" sz="2400" dirty="0" smtClean="0"/>
              <a:t>dan 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/>
              <a:t>M</a:t>
            </a:r>
            <a:r>
              <a:rPr lang="en-GB" sz="2400" dirty="0" err="1" smtClean="0"/>
              <a:t>etode</a:t>
            </a:r>
            <a:r>
              <a:rPr lang="en-GB" sz="2400" dirty="0" smtClean="0"/>
              <a:t> </a:t>
            </a:r>
            <a:r>
              <a:rPr lang="en-GB" sz="2400" dirty="0" err="1"/>
              <a:t>penelitian</a:t>
            </a:r>
            <a:r>
              <a:rPr lang="en-GB" sz="2400" dirty="0"/>
              <a:t> yang </a:t>
            </a:r>
            <a:r>
              <a:rPr lang="en-GB" sz="2400" dirty="0" err="1"/>
              <a:t>tepat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2566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7962247" cy="14996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id-ID" sz="4000" dirty="0"/>
              <a:t>Kelayakan Usulan Penelitian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/>
              <a:t>Usulan</a:t>
            </a:r>
            <a:r>
              <a:rPr lang="en-GB" sz="2400" dirty="0"/>
              <a:t> </a:t>
            </a:r>
            <a:r>
              <a:rPr lang="en-GB" sz="2400" dirty="0" err="1"/>
              <a:t>Biaya</a:t>
            </a:r>
            <a:r>
              <a:rPr lang="en-GB" sz="2400" dirty="0"/>
              <a:t> </a:t>
            </a:r>
            <a:r>
              <a:rPr lang="en-GB" sz="2400" dirty="0" err="1"/>
              <a:t>Penelitian</a:t>
            </a:r>
            <a:r>
              <a:rPr lang="en-GB" sz="2400" dirty="0"/>
              <a:t> </a:t>
            </a:r>
            <a:r>
              <a:rPr lang="en-GB" sz="2400" dirty="0" err="1"/>
              <a:t>Jelas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Realistis</a:t>
            </a:r>
            <a:r>
              <a:rPr lang="en-GB" sz="2400" dirty="0"/>
              <a:t>; </a:t>
            </a:r>
            <a:endParaRPr lang="id-ID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smtClean="0"/>
              <a:t>Ada </a:t>
            </a:r>
            <a:r>
              <a:rPr lang="en-GB" sz="2400" dirty="0" err="1"/>
              <a:t>dukungan</a:t>
            </a:r>
            <a:r>
              <a:rPr lang="en-GB" sz="2400" dirty="0"/>
              <a:t> </a:t>
            </a:r>
            <a:r>
              <a:rPr lang="en-GB" sz="2400" dirty="0" err="1"/>
              <a:t>fasilitas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Lembaga</a:t>
            </a:r>
            <a:r>
              <a:rPr lang="en-GB" sz="2400" dirty="0"/>
              <a:t>; </a:t>
            </a:r>
            <a:r>
              <a:rPr lang="id-ID" sz="2400" dirty="0" smtClean="0"/>
              <a:t>dan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Pengalaman</a:t>
            </a:r>
            <a:r>
              <a:rPr lang="en-GB" sz="2400" dirty="0" smtClean="0"/>
              <a:t> </a:t>
            </a:r>
            <a:r>
              <a:rPr lang="en-GB" sz="2400" dirty="0" err="1"/>
              <a:t>Penelitian</a:t>
            </a:r>
            <a:r>
              <a:rPr lang="en-GB" sz="2400" dirty="0"/>
              <a:t> </a:t>
            </a:r>
            <a:r>
              <a:rPr lang="en-GB" sz="2400" dirty="0" err="1"/>
              <a:t>Peneliti</a:t>
            </a:r>
            <a:r>
              <a:rPr lang="en-GB" sz="2400" dirty="0"/>
              <a:t> </a:t>
            </a:r>
            <a:r>
              <a:rPr lang="en-GB" sz="2400" dirty="0" err="1"/>
              <a:t>Utama</a:t>
            </a:r>
            <a:r>
              <a:rPr lang="en-GB" sz="2400" dirty="0"/>
              <a:t> (</a:t>
            </a:r>
            <a:r>
              <a:rPr lang="en-GB" sz="2400" dirty="0" err="1"/>
              <a:t>melakukan</a:t>
            </a:r>
            <a:r>
              <a:rPr lang="en-GB" sz="2400" dirty="0"/>
              <a:t> 2 </a:t>
            </a:r>
            <a:r>
              <a:rPr lang="en-GB" sz="2400" dirty="0" err="1"/>
              <a:t>penelitian</a:t>
            </a:r>
            <a:r>
              <a:rPr lang="en-GB" sz="2400" dirty="0"/>
              <a:t>; </a:t>
            </a:r>
            <a:r>
              <a:rPr lang="en-GB" sz="2400" dirty="0" err="1"/>
              <a:t>dan</a:t>
            </a:r>
            <a:r>
              <a:rPr lang="en-GB" sz="2400" dirty="0"/>
              <a:t> 2 </a:t>
            </a:r>
            <a:r>
              <a:rPr lang="en-GB" sz="2400" dirty="0" err="1"/>
              <a:t>publikasi</a:t>
            </a:r>
            <a:r>
              <a:rPr lang="en-GB" sz="2400" dirty="0"/>
              <a:t> </a:t>
            </a:r>
            <a:r>
              <a:rPr lang="en-GB" sz="2400" dirty="0" err="1"/>
              <a:t>ilmiah</a:t>
            </a:r>
            <a:r>
              <a:rPr lang="en-GB" sz="2400" dirty="0"/>
              <a:t> (seminar, </a:t>
            </a:r>
            <a:r>
              <a:rPr lang="en-GB" sz="2400" dirty="0" err="1"/>
              <a:t>konferensi</a:t>
            </a:r>
            <a:r>
              <a:rPr lang="en-GB" sz="2400" dirty="0"/>
              <a:t>, </a:t>
            </a:r>
            <a:r>
              <a:rPr lang="en-GB" sz="2400" dirty="0" err="1"/>
              <a:t>jurnal</a:t>
            </a:r>
            <a:r>
              <a:rPr lang="en-GB" sz="2400" dirty="0"/>
              <a:t>) </a:t>
            </a:r>
            <a:r>
              <a:rPr lang="en-GB" sz="2400" dirty="0" err="1"/>
              <a:t>dalam</a:t>
            </a:r>
            <a:r>
              <a:rPr lang="en-GB" sz="2400" dirty="0"/>
              <a:t> 3 </a:t>
            </a:r>
            <a:r>
              <a:rPr lang="en-GB" sz="2400" dirty="0" err="1"/>
              <a:t>tahun</a:t>
            </a:r>
            <a:r>
              <a:rPr lang="en-GB" sz="2400" dirty="0"/>
              <a:t> </a:t>
            </a:r>
            <a:r>
              <a:rPr lang="en-GB" sz="2400" dirty="0" err="1"/>
              <a:t>terakhir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7482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7962247" cy="14996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4000" dirty="0" smtClean="0"/>
              <a:t>Kerangka </a:t>
            </a:r>
            <a:r>
              <a:rPr lang="fi-FI" sz="4000" dirty="0"/>
              <a:t>Penelitian dan Kesesuain Tema</a:t>
            </a:r>
            <a:r>
              <a:rPr lang="id-ID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/>
              <a:t>Memiliki</a:t>
            </a:r>
            <a:r>
              <a:rPr lang="en-GB" sz="2400" dirty="0"/>
              <a:t> </a:t>
            </a:r>
            <a:r>
              <a:rPr lang="en-GB" sz="2400" dirty="0" err="1"/>
              <a:t>Peta</a:t>
            </a:r>
            <a:r>
              <a:rPr lang="en-GB" sz="2400" dirty="0"/>
              <a:t> </a:t>
            </a:r>
            <a:r>
              <a:rPr lang="en-GB" sz="2400" dirty="0" err="1" smtClean="0"/>
              <a:t>Jalan</a:t>
            </a:r>
            <a:r>
              <a:rPr lang="id-ID" sz="2400" dirty="0" smtClean="0"/>
              <a:t> yang runtut;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/>
              <a:t>K</a:t>
            </a:r>
            <a:r>
              <a:rPr lang="en-GB" sz="2400" dirty="0" err="1" smtClean="0"/>
              <a:t>erangka</a:t>
            </a:r>
            <a:r>
              <a:rPr lang="en-GB" sz="2400" dirty="0" smtClean="0"/>
              <a:t> </a:t>
            </a:r>
            <a:r>
              <a:rPr lang="en-GB" sz="2400" dirty="0" err="1"/>
              <a:t>penelitian</a:t>
            </a:r>
            <a:r>
              <a:rPr lang="en-GB" sz="2400" dirty="0"/>
              <a:t> yang </a:t>
            </a:r>
            <a:r>
              <a:rPr lang="en-GB" sz="2400" dirty="0" err="1"/>
              <a:t>jelas</a:t>
            </a:r>
            <a:r>
              <a:rPr lang="en-GB" sz="2400" dirty="0"/>
              <a:t>;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endParaRPr lang="id-ID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/>
              <a:t>T</a:t>
            </a:r>
            <a:r>
              <a:rPr lang="en-GB" sz="2400" dirty="0" err="1" smtClean="0"/>
              <a:t>ema</a:t>
            </a:r>
            <a:r>
              <a:rPr lang="en-GB" sz="2400" dirty="0" smtClean="0"/>
              <a:t> </a:t>
            </a:r>
            <a:r>
              <a:rPr lang="en-GB" sz="2400" dirty="0" err="1"/>
              <a:t>penelitian</a:t>
            </a:r>
            <a:r>
              <a:rPr lang="en-GB" sz="2400" dirty="0"/>
              <a:t> </a:t>
            </a:r>
            <a:r>
              <a:rPr lang="en-GB" sz="2400" dirty="0" err="1"/>
              <a:t>berkaitan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berkontribusi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kajian-pengembangan</a:t>
            </a:r>
            <a:r>
              <a:rPr lang="en-GB" sz="2400" dirty="0"/>
              <a:t> </a:t>
            </a:r>
            <a:r>
              <a:rPr lang="en-GB" sz="2400" dirty="0" err="1"/>
              <a:t>Persyarikatan</a:t>
            </a:r>
            <a:r>
              <a:rPr lang="en-GB" sz="2400" dirty="0"/>
              <a:t> </a:t>
            </a:r>
            <a:r>
              <a:rPr lang="en-GB" sz="2400" dirty="0" err="1"/>
              <a:t>Muhammadiyah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2612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Materi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/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Dasar</a:t>
            </a:r>
            <a:r>
              <a:rPr lang="en-GB" sz="2400" dirty="0" smtClean="0"/>
              <a:t> </a:t>
            </a:r>
            <a:r>
              <a:rPr lang="en-GB" sz="2400" dirty="0" err="1" smtClean="0"/>
              <a:t>Pemikiran</a:t>
            </a:r>
            <a:endParaRPr lang="en-GB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Tujuan</a:t>
            </a:r>
            <a:r>
              <a:rPr lang="en-GB" sz="2400" dirty="0" smtClean="0"/>
              <a:t> </a:t>
            </a:r>
            <a:r>
              <a:rPr lang="en-GB" sz="2400" dirty="0" err="1" smtClean="0"/>
              <a:t>Pelaksanaan</a:t>
            </a:r>
            <a:r>
              <a:rPr lang="en-GB" sz="2400" dirty="0" smtClean="0"/>
              <a:t> </a:t>
            </a:r>
            <a:r>
              <a:rPr lang="en-GB" sz="2400" dirty="0" err="1" smtClean="0"/>
              <a:t>Hibah</a:t>
            </a:r>
            <a:endParaRPr lang="en-GB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smtClean="0"/>
              <a:t>Target </a:t>
            </a:r>
            <a:r>
              <a:rPr lang="en-GB" sz="2400" dirty="0" err="1" smtClean="0"/>
              <a:t>Hasil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Diharapkan</a:t>
            </a:r>
            <a:endParaRPr lang="en-GB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Tema-Tema</a:t>
            </a:r>
            <a:r>
              <a:rPr lang="en-GB" sz="2400" dirty="0" smtClean="0"/>
              <a:t> </a:t>
            </a:r>
            <a:r>
              <a:rPr lang="en-GB" sz="2400" dirty="0" err="1" smtClean="0"/>
              <a:t>Hibah</a:t>
            </a:r>
            <a:endParaRPr lang="en-GB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Kriteria</a:t>
            </a:r>
            <a:r>
              <a:rPr lang="en-GB" sz="2400" dirty="0" smtClean="0"/>
              <a:t> </a:t>
            </a:r>
            <a:r>
              <a:rPr lang="en-GB" sz="2400" dirty="0" err="1" smtClean="0"/>
              <a:t>Penilaian</a:t>
            </a:r>
            <a:r>
              <a:rPr lang="en-GB" sz="2400" dirty="0" smtClean="0"/>
              <a:t> Proposal </a:t>
            </a:r>
            <a:r>
              <a:rPr lang="en-GB" sz="2400" dirty="0" err="1" smtClean="0"/>
              <a:t>Hibah</a:t>
            </a:r>
            <a:endParaRPr lang="en-GB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720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7962247" cy="14996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4000" dirty="0" smtClean="0"/>
              <a:t>L</a:t>
            </a:r>
            <a:r>
              <a:rPr lang="id-ID" sz="4000" dirty="0" smtClean="0"/>
              <a:t>uaran dan Administrasi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Target Luaran</a:t>
            </a:r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sv-SE" sz="2400" dirty="0" smtClean="0"/>
              <a:t>Target </a:t>
            </a:r>
            <a:r>
              <a:rPr lang="sv-SE" sz="2400" dirty="0"/>
              <a:t>luaran jelas dengan menyebutkan target publikasi pada jurnal ilmiah </a:t>
            </a:r>
            <a:r>
              <a:rPr lang="sv-SE" sz="2400" dirty="0" smtClean="0"/>
              <a:t>tertentu</a:t>
            </a:r>
            <a:endParaRPr lang="id-ID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endParaRPr lang="id-ID" sz="2800" dirty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Kelengkapan Administrasi</a:t>
            </a:r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id-ID" sz="2000" dirty="0"/>
              <a:t>Informasi Peneliti </a:t>
            </a:r>
            <a:r>
              <a:rPr lang="id-ID" sz="2000"/>
              <a:t>Jelas </a:t>
            </a:r>
            <a:r>
              <a:rPr lang="id-ID" sz="2000" smtClean="0"/>
              <a:t>dan NIDN</a:t>
            </a:r>
            <a:r>
              <a:rPr lang="id-ID" sz="2000" dirty="0"/>
              <a:t>, </a:t>
            </a:r>
            <a:endParaRPr lang="id-ID" sz="20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id-ID" sz="2000" dirty="0" smtClean="0"/>
              <a:t>Bidang </a:t>
            </a:r>
            <a:r>
              <a:rPr lang="id-ID" sz="2000" dirty="0"/>
              <a:t>Keahlian, </a:t>
            </a:r>
            <a:endParaRPr lang="id-ID" sz="20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id-ID" sz="2000" dirty="0" smtClean="0"/>
              <a:t>CV</a:t>
            </a:r>
            <a:r>
              <a:rPr lang="id-ID" sz="2000" dirty="0"/>
              <a:t>, dan asal PTM/PTA); </a:t>
            </a:r>
            <a:endParaRPr lang="id-ID" sz="20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id-ID" sz="2000" dirty="0" smtClean="0"/>
              <a:t>Rekomendasi </a:t>
            </a:r>
            <a:r>
              <a:rPr lang="id-ID" sz="2000" dirty="0"/>
              <a:t>Ketua LPM</a:t>
            </a:r>
          </a:p>
        </p:txBody>
      </p:sp>
    </p:spTree>
    <p:extLst>
      <p:ext uri="{BB962C8B-B14F-4D97-AF65-F5344CB8AC3E}">
        <p14:creationId xmlns:p14="http://schemas.microsoft.com/office/powerpoint/2010/main" val="223751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Muhammadiyah</a:t>
            </a:r>
            <a:r>
              <a:rPr lang="en-GB" dirty="0" smtClean="0"/>
              <a:t> </a:t>
            </a:r>
            <a:r>
              <a:rPr lang="en-GB" dirty="0" err="1" smtClean="0"/>
              <a:t>abad</a:t>
            </a:r>
            <a:r>
              <a:rPr lang="en-GB" dirty="0" smtClean="0"/>
              <a:t> ke-2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26771"/>
            <a:ext cx="7588504" cy="4245429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Seratus</a:t>
            </a:r>
            <a:r>
              <a:rPr lang="en-GB" sz="2400" dirty="0" smtClean="0"/>
              <a:t> </a:t>
            </a:r>
            <a:r>
              <a:rPr lang="en-GB" sz="2400" dirty="0" err="1" smtClean="0"/>
              <a:t>tahun</a:t>
            </a:r>
            <a:r>
              <a:rPr lang="en-GB" sz="2400" dirty="0" smtClean="0"/>
              <a:t> </a:t>
            </a:r>
            <a:r>
              <a:rPr lang="en-GB" sz="2400" dirty="0" err="1" smtClean="0"/>
              <a:t>Muhammadiyah</a:t>
            </a:r>
            <a:r>
              <a:rPr lang="en-GB" sz="2400" dirty="0" smtClean="0"/>
              <a:t> </a:t>
            </a:r>
            <a:r>
              <a:rPr lang="en-GB" sz="2400" dirty="0" err="1" smtClean="0"/>
              <a:t>melayani</a:t>
            </a:r>
            <a:r>
              <a:rPr lang="en-GB" sz="2400" dirty="0" smtClean="0"/>
              <a:t> </a:t>
            </a:r>
            <a:r>
              <a:rPr lang="en-GB" sz="2400" dirty="0" err="1" smtClean="0"/>
              <a:t>ummat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berbagai</a:t>
            </a:r>
            <a:r>
              <a:rPr lang="en-GB" sz="2400" dirty="0" smtClean="0"/>
              <a:t> </a:t>
            </a:r>
            <a:r>
              <a:rPr lang="en-GB" sz="2400" dirty="0" err="1" smtClean="0"/>
              <a:t>bidang</a:t>
            </a:r>
            <a:r>
              <a:rPr lang="en-GB" sz="2400" dirty="0" smtClean="0"/>
              <a:t> (</a:t>
            </a:r>
            <a:r>
              <a:rPr lang="en-GB" sz="2400" dirty="0" err="1" smtClean="0"/>
              <a:t>Dakwah</a:t>
            </a:r>
            <a:r>
              <a:rPr lang="en-GB" sz="2400" dirty="0" smtClean="0"/>
              <a:t> Islam, </a:t>
            </a:r>
            <a:r>
              <a:rPr lang="en-GB" sz="2400" dirty="0" err="1" smtClean="0"/>
              <a:t>Pendidikan</a:t>
            </a:r>
            <a:r>
              <a:rPr lang="en-GB" sz="2400" dirty="0" smtClean="0"/>
              <a:t>, </a:t>
            </a:r>
            <a:r>
              <a:rPr lang="en-GB" sz="2400" dirty="0" err="1" smtClean="0"/>
              <a:t>Kesehatan</a:t>
            </a:r>
            <a:r>
              <a:rPr lang="en-GB" sz="2400" dirty="0" smtClean="0"/>
              <a:t>, </a:t>
            </a:r>
            <a:r>
              <a:rPr lang="en-GB" sz="2400" dirty="0" err="1" smtClean="0"/>
              <a:t>Sosial</a:t>
            </a:r>
            <a:r>
              <a:rPr lang="en-GB" sz="2400" dirty="0" smtClean="0"/>
              <a:t>, </a:t>
            </a:r>
            <a:r>
              <a:rPr lang="en-GB" sz="2400" dirty="0" err="1" smtClean="0"/>
              <a:t>Ekonomi</a:t>
            </a:r>
            <a:r>
              <a:rPr lang="en-GB" sz="2400" dirty="0" smtClean="0"/>
              <a:t> </a:t>
            </a:r>
            <a:r>
              <a:rPr lang="en-GB" sz="2400" dirty="0" err="1" smtClean="0"/>
              <a:t>dsb</a:t>
            </a:r>
            <a:r>
              <a:rPr lang="en-GB" sz="2400" dirty="0" smtClean="0"/>
              <a:t>.)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Kritik</a:t>
            </a:r>
            <a:r>
              <a:rPr lang="en-GB" sz="2400" dirty="0" smtClean="0"/>
              <a:t>: </a:t>
            </a:r>
            <a:r>
              <a:rPr lang="en-GB" sz="2400" dirty="0" err="1" smtClean="0"/>
              <a:t>Muhammadiyah</a:t>
            </a:r>
            <a:r>
              <a:rPr lang="en-GB" sz="2400" dirty="0" smtClean="0"/>
              <a:t> </a:t>
            </a:r>
            <a:r>
              <a:rPr lang="en-GB" sz="2400" dirty="0" err="1" smtClean="0"/>
              <a:t>terlalu</a:t>
            </a:r>
            <a:r>
              <a:rPr lang="en-GB" sz="2400" dirty="0" smtClean="0"/>
              <a:t> </a:t>
            </a:r>
            <a:r>
              <a:rPr lang="en-GB" sz="2400" dirty="0" err="1" smtClean="0"/>
              <a:t>besar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terlalu</a:t>
            </a:r>
            <a:r>
              <a:rPr lang="en-GB" sz="2400" dirty="0" smtClean="0"/>
              <a:t> </a:t>
            </a:r>
            <a:r>
              <a:rPr lang="en-GB" sz="2400" dirty="0" err="1" smtClean="0"/>
              <a:t>birokratis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 </a:t>
            </a:r>
            <a:r>
              <a:rPr lang="en-GB" sz="2400" dirty="0" err="1" smtClean="0">
                <a:sym typeface="Wingdings" panose="05000000000000000000" pitchFamily="2" charset="2"/>
              </a:rPr>
              <a:t>kurang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responsif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terhadap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isu-isu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kontemporer</a:t>
            </a:r>
            <a:endParaRPr lang="en-GB" sz="2400" dirty="0" smtClean="0">
              <a:sym typeface="Wingdings" panose="05000000000000000000" pitchFamily="2" charset="2"/>
            </a:endParaRP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Kritik: </a:t>
            </a:r>
            <a:r>
              <a:rPr lang="en-GB" sz="2400" dirty="0" err="1" smtClean="0"/>
              <a:t>Dokumentasi</a:t>
            </a:r>
            <a:r>
              <a:rPr lang="en-GB" sz="2400" dirty="0" smtClean="0"/>
              <a:t>/</a:t>
            </a:r>
            <a:r>
              <a:rPr lang="en-GB" sz="2400" dirty="0" err="1" smtClean="0"/>
              <a:t>Publikasi</a:t>
            </a:r>
            <a:r>
              <a:rPr lang="en-GB" sz="2400" dirty="0" smtClean="0"/>
              <a:t> </a:t>
            </a:r>
            <a:r>
              <a:rPr lang="en-GB" sz="2400" dirty="0" err="1" smtClean="0"/>
              <a:t>akademik</a:t>
            </a:r>
            <a:r>
              <a:rPr lang="en-GB" sz="2400" dirty="0" smtClean="0"/>
              <a:t> </a:t>
            </a:r>
            <a:r>
              <a:rPr lang="en-GB" sz="2400" dirty="0" err="1" smtClean="0"/>
              <a:t>tentang</a:t>
            </a:r>
            <a:r>
              <a:rPr lang="en-GB" sz="2400" dirty="0" smtClean="0"/>
              <a:t> </a:t>
            </a:r>
            <a:r>
              <a:rPr lang="en-GB" sz="2400" dirty="0" err="1" smtClean="0"/>
              <a:t>Pergerakan</a:t>
            </a:r>
            <a:r>
              <a:rPr lang="en-GB" sz="2400" dirty="0" smtClean="0"/>
              <a:t> </a:t>
            </a:r>
            <a:r>
              <a:rPr lang="en-GB" sz="2400" dirty="0" err="1" smtClean="0"/>
              <a:t>Muhammadiyah</a:t>
            </a:r>
            <a:r>
              <a:rPr lang="en-GB" sz="2400" dirty="0" smtClean="0"/>
              <a:t> </a:t>
            </a:r>
            <a:r>
              <a:rPr lang="en-GB" sz="2400" dirty="0" err="1" smtClean="0"/>
              <a:t>relatif</a:t>
            </a:r>
            <a:r>
              <a:rPr lang="en-GB" sz="2400" dirty="0" smtClean="0"/>
              <a:t> </a:t>
            </a:r>
            <a:r>
              <a:rPr lang="en-GB" sz="2400" dirty="0" err="1" smtClean="0"/>
              <a:t>masih</a:t>
            </a:r>
            <a:r>
              <a:rPr lang="en-GB" sz="2400" dirty="0" smtClean="0"/>
              <a:t> </a:t>
            </a:r>
            <a:r>
              <a:rPr lang="en-GB" sz="2400" dirty="0" err="1" smtClean="0"/>
              <a:t>sedikit</a:t>
            </a:r>
            <a:endParaRPr lang="en-GB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Tantangan</a:t>
            </a:r>
            <a:r>
              <a:rPr lang="en-GB" sz="2400" dirty="0" smtClean="0"/>
              <a:t> </a:t>
            </a:r>
            <a:r>
              <a:rPr lang="en-GB" sz="2400" dirty="0" err="1" smtClean="0"/>
              <a:t>Muhammadiyah</a:t>
            </a:r>
            <a:r>
              <a:rPr lang="en-GB" sz="2400" dirty="0" smtClean="0"/>
              <a:t> Abad ke-2: </a:t>
            </a:r>
            <a:r>
              <a:rPr lang="en-GB" sz="2400" dirty="0" err="1" smtClean="0"/>
              <a:t>Isu-Isu</a:t>
            </a:r>
            <a:r>
              <a:rPr lang="en-GB" sz="2400" dirty="0" smtClean="0"/>
              <a:t> </a:t>
            </a:r>
            <a:r>
              <a:rPr lang="en-GB" sz="2400" dirty="0" err="1" smtClean="0"/>
              <a:t>Strategis</a:t>
            </a:r>
            <a:r>
              <a:rPr lang="en-GB" sz="2400" dirty="0" smtClean="0"/>
              <a:t> </a:t>
            </a:r>
            <a:r>
              <a:rPr lang="en-GB" sz="2400" dirty="0" err="1" smtClean="0"/>
              <a:t>Keummatan</a:t>
            </a:r>
            <a:r>
              <a:rPr lang="en-GB" sz="2400" dirty="0" smtClean="0"/>
              <a:t>, </a:t>
            </a:r>
            <a:r>
              <a:rPr lang="en-GB" sz="2400" dirty="0" err="1" smtClean="0"/>
              <a:t>Kebangsaan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Kemanusiaan</a:t>
            </a:r>
            <a:r>
              <a:rPr lang="en-GB" sz="2400" dirty="0" smtClean="0"/>
              <a:t> Universal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8868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Keummatan</a:t>
            </a:r>
            <a:r>
              <a:rPr lang="en-GB" dirty="0" smtClean="0"/>
              <a:t>, </a:t>
            </a:r>
            <a:r>
              <a:rPr lang="en-GB" dirty="0" err="1" smtClean="0"/>
              <a:t>Kebangsaan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Kemanusiaan</a:t>
            </a:r>
            <a:r>
              <a:rPr lang="en-GB" dirty="0" smtClean="0"/>
              <a:t> Universal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Keummatan</a:t>
            </a:r>
            <a:endParaRPr lang="en-GB" sz="24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Keberagaman</a:t>
            </a:r>
            <a:r>
              <a:rPr lang="en-GB" sz="1800" dirty="0" smtClean="0"/>
              <a:t> </a:t>
            </a:r>
            <a:r>
              <a:rPr lang="en-GB" sz="1800" dirty="0" err="1" smtClean="0"/>
              <a:t>Moderat</a:t>
            </a:r>
            <a:endParaRPr lang="en-GB" sz="18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smtClean="0"/>
              <a:t>Dialog Sunni-</a:t>
            </a:r>
            <a:r>
              <a:rPr lang="en-GB" sz="1800" dirty="0" err="1" smtClean="0"/>
              <a:t>Syiah</a:t>
            </a:r>
            <a:endParaRPr lang="en-GB" sz="18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Substansialisasi</a:t>
            </a:r>
            <a:r>
              <a:rPr lang="en-GB" sz="1800" dirty="0" smtClean="0"/>
              <a:t> Agama</a:t>
            </a:r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Budaya</a:t>
            </a:r>
            <a:r>
              <a:rPr lang="en-GB" sz="1800" dirty="0" smtClean="0"/>
              <a:t> </a:t>
            </a:r>
            <a:r>
              <a:rPr lang="en-GB" sz="1800" dirty="0" err="1" smtClean="0"/>
              <a:t>Hidup</a:t>
            </a:r>
            <a:r>
              <a:rPr lang="en-GB" sz="1800" dirty="0" smtClean="0"/>
              <a:t> </a:t>
            </a:r>
            <a:r>
              <a:rPr lang="en-GB" sz="1800" dirty="0" err="1" smtClean="0"/>
              <a:t>Bersih</a:t>
            </a:r>
            <a:endParaRPr lang="en-GB" sz="18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Kebangsaan</a:t>
            </a:r>
            <a:endParaRPr lang="en-GB" sz="24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Toleransi</a:t>
            </a:r>
            <a:endParaRPr lang="en-GB" sz="18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Pemberdayaan</a:t>
            </a:r>
            <a:r>
              <a:rPr lang="en-GB" sz="1800" dirty="0" smtClean="0"/>
              <a:t> </a:t>
            </a:r>
            <a:r>
              <a:rPr lang="en-GB" sz="1800" dirty="0" err="1" smtClean="0"/>
              <a:t>Difabel</a:t>
            </a:r>
            <a:endParaRPr lang="en-GB" sz="18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Tanggap</a:t>
            </a:r>
            <a:r>
              <a:rPr lang="en-GB" sz="1800" dirty="0" smtClean="0"/>
              <a:t> </a:t>
            </a:r>
            <a:r>
              <a:rPr lang="en-GB" sz="1800" dirty="0" err="1" smtClean="0"/>
              <a:t>Bencana</a:t>
            </a:r>
            <a:endParaRPr lang="en-GB" sz="18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Budaya</a:t>
            </a:r>
            <a:r>
              <a:rPr lang="en-GB" sz="1800" dirty="0" smtClean="0"/>
              <a:t> Egalitarian </a:t>
            </a:r>
            <a:r>
              <a:rPr lang="en-GB" sz="1800" dirty="0" err="1" smtClean="0"/>
              <a:t>dan</a:t>
            </a:r>
            <a:r>
              <a:rPr lang="en-GB" sz="1800" dirty="0" smtClean="0"/>
              <a:t> </a:t>
            </a:r>
            <a:r>
              <a:rPr lang="en-GB" sz="1800" dirty="0" err="1" smtClean="0"/>
              <a:t>Meritokrasi</a:t>
            </a:r>
            <a:endParaRPr lang="en-GB" sz="1800" dirty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err="1" smtClean="0"/>
              <a:t>Krisis</a:t>
            </a:r>
            <a:r>
              <a:rPr lang="en-GB" sz="1800" dirty="0" smtClean="0"/>
              <a:t> Air </a:t>
            </a:r>
            <a:r>
              <a:rPr lang="en-GB" sz="1800" dirty="0" err="1" smtClean="0"/>
              <a:t>dan</a:t>
            </a:r>
            <a:r>
              <a:rPr lang="en-GB" sz="1800" dirty="0" smtClean="0"/>
              <a:t> </a:t>
            </a:r>
            <a:r>
              <a:rPr lang="en-GB" sz="1800" dirty="0" err="1" smtClean="0"/>
              <a:t>Energi</a:t>
            </a:r>
            <a:endParaRPr lang="en-GB" sz="18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1800" dirty="0" smtClean="0"/>
              <a:t>Bonus </a:t>
            </a:r>
            <a:r>
              <a:rPr lang="en-GB" sz="1800" dirty="0" err="1" smtClean="0"/>
              <a:t>Demografi</a:t>
            </a:r>
            <a:endParaRPr lang="en-GB" sz="1800" dirty="0" smtClean="0"/>
          </a:p>
          <a:p>
            <a:pPr marL="173736" lvl="1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dirty="0" err="1" smtClean="0"/>
              <a:t>Kebangsaan</a:t>
            </a:r>
            <a:r>
              <a:rPr lang="en-GB" dirty="0" smtClean="0"/>
              <a:t> (</a:t>
            </a:r>
            <a:r>
              <a:rPr lang="en-GB" dirty="0" err="1" smtClean="0"/>
              <a:t>lanjutan</a:t>
            </a:r>
            <a:r>
              <a:rPr lang="en-GB" dirty="0" smtClean="0"/>
              <a:t>)</a:t>
            </a:r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2000" dirty="0" err="1" smtClean="0"/>
              <a:t>Masyarakat</a:t>
            </a:r>
            <a:r>
              <a:rPr lang="en-GB" sz="2000" dirty="0" smtClean="0"/>
              <a:t> </a:t>
            </a:r>
            <a:r>
              <a:rPr lang="en-GB" sz="2000" dirty="0" err="1" smtClean="0"/>
              <a:t>Ilmu</a:t>
            </a:r>
            <a:endParaRPr lang="en-GB" sz="20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2000" dirty="0" smtClean="0"/>
              <a:t>Jihad </a:t>
            </a:r>
            <a:r>
              <a:rPr lang="en-GB" sz="2000" dirty="0" err="1" smtClean="0"/>
              <a:t>Konstitusi</a:t>
            </a:r>
            <a:endParaRPr lang="en-GB" sz="20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dirty="0" err="1" smtClean="0"/>
              <a:t>Kemanusiaan</a:t>
            </a:r>
            <a:r>
              <a:rPr lang="en-GB" dirty="0" smtClean="0"/>
              <a:t> Universal</a:t>
            </a:r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2000" dirty="0" err="1" smtClean="0"/>
              <a:t>Perubahan</a:t>
            </a:r>
            <a:r>
              <a:rPr lang="en-GB" sz="2000" dirty="0" smtClean="0"/>
              <a:t> </a:t>
            </a:r>
            <a:r>
              <a:rPr lang="en-GB" sz="2000" dirty="0" err="1" smtClean="0"/>
              <a:t>Iklim</a:t>
            </a:r>
            <a:endParaRPr lang="en-GB" sz="20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2000" dirty="0" err="1" smtClean="0"/>
              <a:t>Kelompok</a:t>
            </a:r>
            <a:r>
              <a:rPr lang="en-GB" sz="2000" dirty="0" smtClean="0"/>
              <a:t> </a:t>
            </a:r>
            <a:r>
              <a:rPr lang="en-GB" sz="2000" dirty="0" err="1" smtClean="0"/>
              <a:t>Minoritas</a:t>
            </a:r>
            <a:endParaRPr lang="en-GB" sz="20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2000" dirty="0" err="1" smtClean="0"/>
              <a:t>Eksistensi</a:t>
            </a:r>
            <a:r>
              <a:rPr lang="en-GB" sz="2000" dirty="0" smtClean="0"/>
              <a:t> </a:t>
            </a:r>
            <a:r>
              <a:rPr lang="en-GB" sz="2000" dirty="0" err="1" smtClean="0"/>
              <a:t>Manusia</a:t>
            </a:r>
            <a:endParaRPr lang="en-GB" sz="20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2000" dirty="0" err="1" smtClean="0"/>
              <a:t>Teknologi</a:t>
            </a:r>
            <a:r>
              <a:rPr lang="en-GB" sz="2000" dirty="0" smtClean="0"/>
              <a:t> </a:t>
            </a:r>
            <a:r>
              <a:rPr lang="en-GB" sz="2000" dirty="0" err="1" smtClean="0"/>
              <a:t>Komunikasi</a:t>
            </a:r>
            <a:endParaRPr lang="en-GB" sz="2000" dirty="0" smtClean="0"/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en-GB" sz="2000" dirty="0" err="1" smtClean="0"/>
              <a:t>Pengungsi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513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Revitalisasi</a:t>
            </a:r>
            <a:r>
              <a:rPr lang="en-GB" dirty="0" smtClean="0"/>
              <a:t> </a:t>
            </a:r>
            <a:r>
              <a:rPr lang="en-GB" dirty="0" err="1" smtClean="0"/>
              <a:t>peran</a:t>
            </a:r>
            <a:r>
              <a:rPr lang="en-GB" dirty="0" smtClean="0"/>
              <a:t> </a:t>
            </a:r>
            <a:r>
              <a:rPr lang="en-GB" dirty="0" err="1" smtClean="0"/>
              <a:t>ptm</a:t>
            </a:r>
            <a:r>
              <a:rPr lang="en-GB" dirty="0" smtClean="0"/>
              <a:t>/A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48543"/>
            <a:ext cx="7588504" cy="4360817"/>
          </a:xfrm>
        </p:spPr>
        <p:txBody>
          <a:bodyPr/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sz="2400" dirty="0" err="1" smtClean="0"/>
              <a:t>Perguruan</a:t>
            </a:r>
            <a:r>
              <a:rPr lang="en-GB" sz="2400" dirty="0" smtClean="0"/>
              <a:t> Tinggi </a:t>
            </a:r>
            <a:r>
              <a:rPr lang="en-GB" sz="2400" dirty="0" err="1" smtClean="0"/>
              <a:t>Muhammadihyah</a:t>
            </a:r>
            <a:r>
              <a:rPr lang="en-GB" sz="2400" dirty="0" smtClean="0"/>
              <a:t>/</a:t>
            </a:r>
            <a:r>
              <a:rPr lang="en-GB" sz="2400" dirty="0" err="1" smtClean="0"/>
              <a:t>Aisyiyah</a:t>
            </a:r>
            <a:r>
              <a:rPr lang="en-GB" sz="2400" dirty="0" smtClean="0"/>
              <a:t> </a:t>
            </a:r>
            <a:r>
              <a:rPr lang="en-GB" sz="2400" dirty="0" err="1" smtClean="0"/>
              <a:t>sebagai</a:t>
            </a:r>
            <a:r>
              <a:rPr lang="en-GB" sz="2400" dirty="0" smtClean="0"/>
              <a:t> </a:t>
            </a:r>
            <a:r>
              <a:rPr lang="en-GB" sz="2400" dirty="0" err="1" smtClean="0"/>
              <a:t>lembaga</a:t>
            </a:r>
            <a:r>
              <a:rPr lang="en-GB" sz="2400" dirty="0" smtClean="0"/>
              <a:t> </a:t>
            </a:r>
            <a:r>
              <a:rPr lang="en-GB" sz="2400" b="1" i="1" dirty="0" smtClean="0">
                <a:solidFill>
                  <a:srgbClr val="FF0000"/>
                </a:solidFill>
              </a:rPr>
              <a:t>Think-Tank</a:t>
            </a:r>
            <a:r>
              <a:rPr lang="en-GB" sz="2400" dirty="0" smtClean="0"/>
              <a:t> (</a:t>
            </a:r>
            <a:r>
              <a:rPr lang="en-GB" sz="2400" dirty="0" err="1" smtClean="0"/>
              <a:t>Penelitian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Pengembangan</a:t>
            </a:r>
            <a:r>
              <a:rPr lang="en-GB" sz="2400" dirty="0" smtClean="0"/>
              <a:t>)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peningkatan</a:t>
            </a:r>
            <a:r>
              <a:rPr lang="en-GB" sz="2400" dirty="0" smtClean="0"/>
              <a:t> </a:t>
            </a:r>
            <a:r>
              <a:rPr lang="en-GB" sz="2400" dirty="0" err="1" smtClean="0"/>
              <a:t>pergerakan</a:t>
            </a:r>
            <a:r>
              <a:rPr lang="en-GB" sz="2400" dirty="0" smtClean="0"/>
              <a:t> </a:t>
            </a:r>
            <a:r>
              <a:rPr lang="en-GB" sz="2400" dirty="0" err="1" smtClean="0"/>
              <a:t>Muhammadiyah</a:t>
            </a:r>
            <a:endParaRPr lang="en-GB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Adanya Simbiosis Mutualisme antara Pengembangan Keilmuan di PTM/A dan Keberlanjutan program-kegiatan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Dokumentasi dan Evaluasi </a:t>
            </a:r>
            <a:r>
              <a:rPr lang="id-ID" sz="2400" dirty="0" smtClean="0"/>
              <a:t>kebijakan-program </a:t>
            </a:r>
            <a:r>
              <a:rPr lang="id-ID" sz="2400" dirty="0" smtClean="0"/>
              <a:t>Muhammadiyah secara akademik-ilmiah di PTM/A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Inovasi, perencanaan dan pengembangan program-program Muhammadiyah dari PTM/A</a:t>
            </a:r>
            <a:endParaRPr lang="en-GB" sz="2400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39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hibah</a:t>
            </a:r>
            <a:r>
              <a:rPr lang="en-GB" dirty="0" smtClean="0"/>
              <a:t> </a:t>
            </a:r>
            <a:r>
              <a:rPr lang="en-GB" dirty="0" err="1" smtClean="0"/>
              <a:t>muhammadiyah</a:t>
            </a:r>
            <a:r>
              <a:rPr lang="en-GB" dirty="0" smtClean="0"/>
              <a:t> </a:t>
            </a:r>
            <a:r>
              <a:rPr lang="en-GB" dirty="0" err="1" smtClean="0"/>
              <a:t>abad</a:t>
            </a:r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81200"/>
            <a:ext cx="7588504" cy="43281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Mendorong dan mendukung Dosen-Dosen di PTM/A untuk mendokumentasikan, mengkaji dan </a:t>
            </a:r>
            <a:r>
              <a:rPr lang="id-ID" sz="2400" dirty="0"/>
              <a:t>mengevaluasi  program-program </a:t>
            </a:r>
            <a:r>
              <a:rPr lang="id-ID" sz="2400" dirty="0" smtClean="0"/>
              <a:t>Muhammadiyah dan berbagai isu-isu strategis terkait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Meningkatkan kualitas dan kuantitas penelitian tentang Muhammadiyah oleh dosen-dosen di PTM/A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Mengembangan model pendanaan bersama antar PTM/A untuk pelaksanaan penelitian tentang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Menempatkan peran PTM/A sebagai tempat pengkajian kebijakan-program-kegiatan di lingkungan Persyarikatan Muhammadiyah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5765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Penelitian muhammadiyah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1763486"/>
            <a:ext cx="7581247" cy="4545874"/>
          </a:xfrm>
        </p:spPr>
        <p:txBody>
          <a:bodyPr>
            <a:noAutofit/>
          </a:bodyPr>
          <a:lstStyle/>
          <a:p>
            <a:pPr marL="174625" indent="-174625">
              <a:buFont typeface="Wingdings" panose="05000000000000000000" pitchFamily="2" charset="2"/>
              <a:buChar char="§"/>
            </a:pPr>
            <a:r>
              <a:rPr lang="id-ID" sz="2400" dirty="0" smtClean="0"/>
              <a:t>Penelitian yang mengkaji pemikiran, kebijakan, program dan kegiatan Muhammadiyah sebagai </a:t>
            </a:r>
            <a:r>
              <a:rPr lang="id-ID" sz="2400" dirty="0" smtClean="0"/>
              <a:t>organisasi </a:t>
            </a:r>
            <a:r>
              <a:rPr lang="id-ID" sz="2400" dirty="0" smtClean="0"/>
              <a:t>dalam berbagai bidang (Pendidikan, Dakwah dan Pemikiran Islam, Kesehatan, Pelayanan Sosial dan Teknologi Informasi)</a:t>
            </a:r>
          </a:p>
          <a:p>
            <a:pPr marL="446088" lvl="1" indent="-174625">
              <a:buFont typeface="Wingdings" panose="05000000000000000000" pitchFamily="2" charset="2"/>
              <a:buChar char="§"/>
            </a:pPr>
            <a:r>
              <a:rPr lang="id-ID" sz="2000" dirty="0" smtClean="0"/>
              <a:t>Bagaimana Muhammadiyah memahaminya?</a:t>
            </a:r>
          </a:p>
          <a:p>
            <a:pPr marL="446088" lvl="1" indent="-174625">
              <a:buFont typeface="Wingdings" panose="05000000000000000000" pitchFamily="2" charset="2"/>
              <a:buChar char="§"/>
            </a:pPr>
            <a:r>
              <a:rPr lang="id-ID" sz="2000" dirty="0" smtClean="0"/>
              <a:t>Bagaimana Muhammadiyah melakukannya?</a:t>
            </a:r>
          </a:p>
          <a:p>
            <a:pPr marL="446088" lvl="1" indent="-174625">
              <a:buFont typeface="Wingdings" panose="05000000000000000000" pitchFamily="2" charset="2"/>
              <a:buChar char="§"/>
            </a:pPr>
            <a:r>
              <a:rPr lang="id-ID" sz="2000" dirty="0" smtClean="0"/>
              <a:t>Bagaimana pemahaman Muhammadiyah diperbandingkan dengan yang lain?</a:t>
            </a:r>
          </a:p>
          <a:p>
            <a:pPr marL="446088" lvl="1" indent="-174625">
              <a:buFont typeface="Wingdings" panose="05000000000000000000" pitchFamily="2" charset="2"/>
              <a:buChar char="§"/>
            </a:pPr>
            <a:r>
              <a:rPr lang="id-ID" sz="2000" dirty="0" smtClean="0"/>
              <a:t>Bagaimana hasil kerja Muhammadiyah diperbandingkan dengan kerja yang lain?</a:t>
            </a:r>
          </a:p>
          <a:p>
            <a:pPr marL="272352" indent="-174625">
              <a:buFont typeface="Wingdings" panose="05000000000000000000" pitchFamily="2" charset="2"/>
              <a:buChar char="§"/>
            </a:pPr>
            <a:r>
              <a:rPr lang="id-ID" sz="2400" dirty="0" smtClean="0">
                <a:solidFill>
                  <a:srgbClr val="FF0000"/>
                </a:solidFill>
              </a:rPr>
              <a:t>Bukan hanya penelitian bidang tertentu yang dilakukan di lingkungan Muhammadiyah atau Warga Muhammadiyah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4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 </a:t>
            </a:r>
            <a:r>
              <a:rPr lang="en-GB" dirty="0" err="1" smtClean="0"/>
              <a:t>hasil</a:t>
            </a:r>
            <a:r>
              <a:rPr lang="en-GB" dirty="0" smtClean="0"/>
              <a:t> </a:t>
            </a:r>
            <a:r>
              <a:rPr lang="en-GB" dirty="0" err="1" smtClean="0"/>
              <a:t>hibah</a:t>
            </a:r>
            <a:r>
              <a:rPr lang="en-GB" dirty="0" smtClean="0"/>
              <a:t> </a:t>
            </a:r>
            <a:r>
              <a:rPr lang="en-GB" dirty="0" err="1" smtClean="0"/>
              <a:t>penelitian</a:t>
            </a:r>
            <a:r>
              <a:rPr lang="en-GB" dirty="0" smtClean="0"/>
              <a:t> </a:t>
            </a:r>
            <a:r>
              <a:rPr lang="en-GB" dirty="0" err="1" smtClean="0"/>
              <a:t>muh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84832"/>
            <a:ext cx="7588504" cy="4224528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Dosen-Dosen PTM/A meneliti Kebijakan-Pemikiran-Program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Dokumentasi akademik </a:t>
            </a:r>
            <a:r>
              <a:rPr lang="id-ID" sz="2400" dirty="0"/>
              <a:t>tentang Kebijakan-Pemikiran-Program </a:t>
            </a:r>
            <a:r>
              <a:rPr lang="id-ID" sz="2400" dirty="0" smtClean="0"/>
              <a:t>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Publikasi ilmiah tentang </a:t>
            </a:r>
            <a:r>
              <a:rPr lang="id-ID" sz="2400" dirty="0"/>
              <a:t>Kebijakan-Pemikiran-Program </a:t>
            </a:r>
            <a:r>
              <a:rPr lang="id-ID" sz="2400" dirty="0" smtClean="0"/>
              <a:t>Muhammadiyah</a:t>
            </a:r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id-ID" sz="2000" dirty="0" smtClean="0"/>
              <a:t>Seminar/Simposium/Konferensi Muhammadiyah</a:t>
            </a:r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id-ID" sz="2000" dirty="0" smtClean="0"/>
              <a:t>Jurnal Ilmiah Terakreditasi milik PTM/A</a:t>
            </a:r>
          </a:p>
          <a:p>
            <a:pPr marL="351536" lvl="1" indent="-177800">
              <a:buFont typeface="Wingdings" panose="05000000000000000000" pitchFamily="2" charset="2"/>
              <a:buChar char="§"/>
            </a:pPr>
            <a:r>
              <a:rPr lang="id-ID" sz="2000" dirty="0" smtClean="0"/>
              <a:t>Jurnal Ilmiah lainnya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0419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Tema-tema</a:t>
            </a:r>
            <a:r>
              <a:rPr lang="en-GB" dirty="0" smtClean="0"/>
              <a:t> </a:t>
            </a:r>
            <a:r>
              <a:rPr lang="en-GB" dirty="0" err="1" smtClean="0"/>
              <a:t>hibah</a:t>
            </a:r>
            <a:r>
              <a:rPr lang="en-GB" dirty="0" smtClean="0"/>
              <a:t> </a:t>
            </a:r>
            <a:r>
              <a:rPr lang="en-GB" dirty="0" err="1" smtClean="0"/>
              <a:t>Muhammadiyah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88504" cy="4023360"/>
          </a:xfrm>
        </p:spPr>
        <p:txBody>
          <a:bodyPr>
            <a:norm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1. Pendidikan Muhammadiyah (Dasar, Menengah, Tinggi)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2. Pelayanan Kesehatan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3. Dakwah Islam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4. Fatwa Tarjih Muhammadiyah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sz="2400" dirty="0" smtClean="0"/>
              <a:t>5. Ilmu Pengetahuan dan Teknologi Muhammadiyah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5776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756</TotalTime>
  <Words>795</Words>
  <Application>Microsoft Office PowerPoint</Application>
  <PresentationFormat>On-screen Show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Tw Cen MT</vt:lpstr>
      <vt:lpstr>Tw Cen MT Condensed</vt:lpstr>
      <vt:lpstr>Wingdings</vt:lpstr>
      <vt:lpstr>Wingdings 3</vt:lpstr>
      <vt:lpstr>Integral</vt:lpstr>
      <vt:lpstr>Hibab Penelitian Muhammadiyah Abad ke-2</vt:lpstr>
      <vt:lpstr>Materi</vt:lpstr>
      <vt:lpstr>Muhammadiyah abad ke-2</vt:lpstr>
      <vt:lpstr>Keummatan, Kebangsaan dan Kemanusiaan Universal</vt:lpstr>
      <vt:lpstr>Revitalisasi peran ptm/A</vt:lpstr>
      <vt:lpstr>Tujuan hibah muhammadiyah abad 2</vt:lpstr>
      <vt:lpstr>Penelitian muhammadiyah</vt:lpstr>
      <vt:lpstr>Target hasil hibah penelitian muh</vt:lpstr>
      <vt:lpstr>Tema-tema hibah Muhammadiyah</vt:lpstr>
      <vt:lpstr>Pendidikan Muhammadiyah</vt:lpstr>
      <vt:lpstr>Pelayanan Kesehatan Muhammadiyah</vt:lpstr>
      <vt:lpstr>Dakwah Islam Muhammadiyah</vt:lpstr>
      <vt:lpstr>Fatwa tarjih muhammadiyah</vt:lpstr>
      <vt:lpstr>Ilmu Pengetahuan dan Teknologi dalam Muhammadiyah</vt:lpstr>
      <vt:lpstr>Kriteria proposal hibah</vt:lpstr>
      <vt:lpstr>Kerangka Penelitian dan Kesesuain Tema </vt:lpstr>
      <vt:lpstr>Mutu Usulan Penelitian </vt:lpstr>
      <vt:lpstr>Kelayakan Usulan Penelitian </vt:lpstr>
      <vt:lpstr>Kerangka Penelitian dan Kesesuain Tema </vt:lpstr>
      <vt:lpstr>Luaran dan Administrasi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Hibab Penelitian Muhammadiyah Abad ke-2</dc:title>
  <dc:creator>Micko Wardana</dc:creator>
  <cp:lastModifiedBy>Micko Wardana</cp:lastModifiedBy>
  <cp:revision>25</cp:revision>
  <dcterms:created xsi:type="dcterms:W3CDTF">2017-05-15T04:25:57Z</dcterms:created>
  <dcterms:modified xsi:type="dcterms:W3CDTF">2017-05-24T16:14:31Z</dcterms:modified>
</cp:coreProperties>
</file>