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6" r:id="rId3"/>
    <p:sldMasterId id="2147483708" r:id="rId4"/>
    <p:sldMasterId id="2147483732" r:id="rId5"/>
    <p:sldMasterId id="2147483744" r:id="rId6"/>
  </p:sldMasterIdLst>
  <p:notesMasterIdLst>
    <p:notesMasterId r:id="rId35"/>
  </p:notesMasterIdLst>
  <p:handoutMasterIdLst>
    <p:handoutMasterId r:id="rId36"/>
  </p:handoutMasterIdLst>
  <p:sldIdLst>
    <p:sldId id="275" r:id="rId7"/>
    <p:sldId id="257" r:id="rId8"/>
    <p:sldId id="276" r:id="rId9"/>
    <p:sldId id="272" r:id="rId10"/>
    <p:sldId id="258" r:id="rId11"/>
    <p:sldId id="274" r:id="rId12"/>
    <p:sldId id="259" r:id="rId13"/>
    <p:sldId id="260" r:id="rId14"/>
    <p:sldId id="263" r:id="rId15"/>
    <p:sldId id="266" r:id="rId16"/>
    <p:sldId id="267" r:id="rId17"/>
    <p:sldId id="268" r:id="rId18"/>
    <p:sldId id="261" r:id="rId19"/>
    <p:sldId id="269" r:id="rId20"/>
    <p:sldId id="270" r:id="rId21"/>
    <p:sldId id="271" r:id="rId22"/>
    <p:sldId id="264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62" r:id="rId34"/>
  </p:sldIdLst>
  <p:sldSz cx="9144000" cy="6858000" type="screen4x3"/>
  <p:notesSz cx="6858000" cy="99456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15" autoAdjust="0"/>
  </p:normalViewPr>
  <p:slideViewPr>
    <p:cSldViewPr>
      <p:cViewPr>
        <p:scale>
          <a:sx n="55" d="100"/>
          <a:sy n="55" d="100"/>
        </p:scale>
        <p:origin x="-1722" y="-5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97284"/>
          </a:xfrm>
          <a:prstGeom prst="rect">
            <a:avLst/>
          </a:prstGeom>
        </p:spPr>
        <p:txBody>
          <a:bodyPr vert="horz" lIns="96013" tIns="48006" rIns="96013" bIns="4800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97284"/>
          </a:xfrm>
          <a:prstGeom prst="rect">
            <a:avLst/>
          </a:prstGeom>
        </p:spPr>
        <p:txBody>
          <a:bodyPr vert="horz" lIns="96013" tIns="48006" rIns="96013" bIns="48006" rtlCol="0"/>
          <a:lstStyle>
            <a:lvl1pPr algn="r">
              <a:defRPr sz="1200"/>
            </a:lvl1pPr>
          </a:lstStyle>
          <a:p>
            <a:fld id="{E3595815-FAA4-4EE7-8B19-5A5B015B2F1F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6013" tIns="48006" rIns="96013" bIns="4800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6013" tIns="48006" rIns="96013" bIns="48006" rtlCol="0" anchor="b"/>
          <a:lstStyle>
            <a:lvl1pPr algn="r">
              <a:defRPr sz="1200"/>
            </a:lvl1pPr>
          </a:lstStyle>
          <a:p>
            <a:fld id="{F0CE4FC1-62F7-44EF-8624-5FD312C159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4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71185" cy="497754"/>
          </a:xfrm>
          <a:prstGeom prst="rect">
            <a:avLst/>
          </a:prstGeom>
        </p:spPr>
        <p:txBody>
          <a:bodyPr vert="horz" lIns="81491" tIns="40746" rIns="81491" bIns="40746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5279" y="1"/>
            <a:ext cx="2971185" cy="497754"/>
          </a:xfrm>
          <a:prstGeom prst="rect">
            <a:avLst/>
          </a:prstGeom>
        </p:spPr>
        <p:txBody>
          <a:bodyPr vert="horz" lIns="81491" tIns="40746" rIns="81491" bIns="40746" rtlCol="0"/>
          <a:lstStyle>
            <a:lvl1pPr algn="r">
              <a:defRPr sz="1100"/>
            </a:lvl1pPr>
          </a:lstStyle>
          <a:p>
            <a:fld id="{6B154898-F20B-41E6-AC70-14A9F934399A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1491" tIns="40746" rIns="81491" bIns="407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186" y="4723967"/>
            <a:ext cx="5487629" cy="4475761"/>
          </a:xfrm>
          <a:prstGeom prst="rect">
            <a:avLst/>
          </a:prstGeom>
        </p:spPr>
        <p:txBody>
          <a:bodyPr vert="horz" lIns="81491" tIns="40746" rIns="81491" bIns="4074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6592"/>
            <a:ext cx="2971185" cy="497754"/>
          </a:xfrm>
          <a:prstGeom prst="rect">
            <a:avLst/>
          </a:prstGeom>
        </p:spPr>
        <p:txBody>
          <a:bodyPr vert="horz" lIns="81491" tIns="40746" rIns="81491" bIns="40746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5279" y="9446592"/>
            <a:ext cx="2971185" cy="497754"/>
          </a:xfrm>
          <a:prstGeom prst="rect">
            <a:avLst/>
          </a:prstGeom>
        </p:spPr>
        <p:txBody>
          <a:bodyPr vert="horz" lIns="81491" tIns="40746" rIns="81491" bIns="40746" rtlCol="0" anchor="b"/>
          <a:lstStyle>
            <a:lvl1pPr algn="r">
              <a:defRPr sz="1100"/>
            </a:lvl1pPr>
          </a:lstStyle>
          <a:p>
            <a:fld id="{A790E298-FCD8-482F-98B8-F7B9CC8813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117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90E298-FCD8-482F-98B8-F7B9CC8813A6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970C3-4FA5-4241-8AF6-6DCAA3C0F047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02D8F149-9F9A-41FF-8CDA-E2ACDD42EF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970C3-4FA5-4241-8AF6-6DCAA3C0F047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8F149-9F9A-41FF-8CDA-E2ACDD42EF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970C3-4FA5-4241-8AF6-6DCAA3C0F047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8F149-9F9A-41FF-8CDA-E2ACDD42EF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2970C3-4FA5-4241-8AF6-6DCAA3C0F047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D8F149-9F9A-41FF-8CDA-E2ACDD42EF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2970C3-4FA5-4241-8AF6-6DCAA3C0F047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D8F149-9F9A-41FF-8CDA-E2ACDD42EF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2970C3-4FA5-4241-8AF6-6DCAA3C0F047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D8F149-9F9A-41FF-8CDA-E2ACDD42EF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2970C3-4FA5-4241-8AF6-6DCAA3C0F047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D8F149-9F9A-41FF-8CDA-E2ACDD42EF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2970C3-4FA5-4241-8AF6-6DCAA3C0F047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D8F149-9F9A-41FF-8CDA-E2ACDD42EF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2970C3-4FA5-4241-8AF6-6DCAA3C0F047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D8F149-9F9A-41FF-8CDA-E2ACDD42EF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2970C3-4FA5-4241-8AF6-6DCAA3C0F047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D8F149-9F9A-41FF-8CDA-E2ACDD42EF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2970C3-4FA5-4241-8AF6-6DCAA3C0F047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D8F149-9F9A-41FF-8CDA-E2ACDD42EF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970C3-4FA5-4241-8AF6-6DCAA3C0F047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8F149-9F9A-41FF-8CDA-E2ACDD42EF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302970C3-4FA5-4241-8AF6-6DCAA3C0F047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02D8F149-9F9A-41FF-8CDA-E2ACDD42EF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2970C3-4FA5-4241-8AF6-6DCAA3C0F047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D8F149-9F9A-41FF-8CDA-E2ACDD42EF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2970C3-4FA5-4241-8AF6-6DCAA3C0F047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D8F149-9F9A-41FF-8CDA-E2ACDD42EF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970C3-4FA5-4241-8AF6-6DCAA3C0F047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8F149-9F9A-41FF-8CDA-E2ACDD42EF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970C3-4FA5-4241-8AF6-6DCAA3C0F047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8F149-9F9A-41FF-8CDA-E2ACDD42EF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970C3-4FA5-4241-8AF6-6DCAA3C0F047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8F149-9F9A-41FF-8CDA-E2ACDD42EF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970C3-4FA5-4241-8AF6-6DCAA3C0F047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8F149-9F9A-41FF-8CDA-E2ACDD42EF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970C3-4FA5-4241-8AF6-6DCAA3C0F047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8F149-9F9A-41FF-8CDA-E2ACDD42EF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970C3-4FA5-4241-8AF6-6DCAA3C0F047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8F149-9F9A-41FF-8CDA-E2ACDD42EF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970C3-4FA5-4241-8AF6-6DCAA3C0F047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8F149-9F9A-41FF-8CDA-E2ACDD42EF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970C3-4FA5-4241-8AF6-6DCAA3C0F047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02D8F149-9F9A-41FF-8CDA-E2ACDD42EF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970C3-4FA5-4241-8AF6-6DCAA3C0F047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8F149-9F9A-41FF-8CDA-E2ACDD42EF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970C3-4FA5-4241-8AF6-6DCAA3C0F047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2D8F149-9F9A-41FF-8CDA-E2ACDD42EF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970C3-4FA5-4241-8AF6-6DCAA3C0F047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8F149-9F9A-41FF-8CDA-E2ACDD42EF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970C3-4FA5-4241-8AF6-6DCAA3C0F047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8F149-9F9A-41FF-8CDA-E2ACDD42EF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02970C3-4FA5-4241-8AF6-6DCAA3C0F047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2D8F149-9F9A-41FF-8CDA-E2ACDD42EF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2970C3-4FA5-4241-8AF6-6DCAA3C0F047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D8F149-9F9A-41FF-8CDA-E2ACDD42EF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2970C3-4FA5-4241-8AF6-6DCAA3C0F047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D8F149-9F9A-41FF-8CDA-E2ACDD42EF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2970C3-4FA5-4241-8AF6-6DCAA3C0F047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D8F149-9F9A-41FF-8CDA-E2ACDD42EF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2970C3-4FA5-4241-8AF6-6DCAA3C0F047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D8F149-9F9A-41FF-8CDA-E2ACDD42EF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2970C3-4FA5-4241-8AF6-6DCAA3C0F047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D8F149-9F9A-41FF-8CDA-E2ACDD42EF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970C3-4FA5-4241-8AF6-6DCAA3C0F047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8F149-9F9A-41FF-8CDA-E2ACDD42EF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2970C3-4FA5-4241-8AF6-6DCAA3C0F047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D8F149-9F9A-41FF-8CDA-E2ACDD42EF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302970C3-4FA5-4241-8AF6-6DCAA3C0F047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D8F149-9F9A-41FF-8CDA-E2ACDD42EF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02970C3-4FA5-4241-8AF6-6DCAA3C0F047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2D8F149-9F9A-41FF-8CDA-E2ACDD42EF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2970C3-4FA5-4241-8AF6-6DCAA3C0F047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D8F149-9F9A-41FF-8CDA-E2ACDD42EF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2970C3-4FA5-4241-8AF6-6DCAA3C0F047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D8F149-9F9A-41FF-8CDA-E2ACDD42EF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302970C3-4FA5-4241-8AF6-6DCAA3C0F047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02D8F149-9F9A-41FF-8CDA-E2ACDD42EF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970C3-4FA5-4241-8AF6-6DCAA3C0F047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8F149-9F9A-41FF-8CDA-E2ACDD42EF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970C3-4FA5-4241-8AF6-6DCAA3C0F047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8F149-9F9A-41FF-8CDA-E2ACDD42EF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970C3-4FA5-4241-8AF6-6DCAA3C0F047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8F149-9F9A-41FF-8CDA-E2ACDD42EF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02970C3-4FA5-4241-8AF6-6DCAA3C0F047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2D8F149-9F9A-41FF-8CDA-E2ACDD42EF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970C3-4FA5-4241-8AF6-6DCAA3C0F047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8F149-9F9A-41FF-8CDA-E2ACDD42EF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302970C3-4FA5-4241-8AF6-6DCAA3C0F047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02D8F149-9F9A-41FF-8CDA-E2ACDD42EF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970C3-4FA5-4241-8AF6-6DCAA3C0F047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8F149-9F9A-41FF-8CDA-E2ACDD42EF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970C3-4FA5-4241-8AF6-6DCAA3C0F047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8F149-9F9A-41FF-8CDA-E2ACDD42EF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970C3-4FA5-4241-8AF6-6DCAA3C0F047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8F149-9F9A-41FF-8CDA-E2ACDD42EF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970C3-4FA5-4241-8AF6-6DCAA3C0F047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8F149-9F9A-41FF-8CDA-E2ACDD42EF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970C3-4FA5-4241-8AF6-6DCAA3C0F047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8F149-9F9A-41FF-8CDA-E2ACDD42EF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302970C3-4FA5-4241-8AF6-6DCAA3C0F047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2D8F149-9F9A-41FF-8CDA-E2ACDD42EF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2970C3-4FA5-4241-8AF6-6DCAA3C0F047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D8F149-9F9A-41FF-8CDA-E2ACDD42EF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02970C3-4FA5-4241-8AF6-6DCAA3C0F047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02D8F149-9F9A-41FF-8CDA-E2ACDD42EF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2970C3-4FA5-4241-8AF6-6DCAA3C0F047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D8F149-9F9A-41FF-8CDA-E2ACDD42EF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970C3-4FA5-4241-8AF6-6DCAA3C0F047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8F149-9F9A-41FF-8CDA-E2ACDD42EF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2970C3-4FA5-4241-8AF6-6DCAA3C0F047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D8F149-9F9A-41FF-8CDA-E2ACDD42EF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2970C3-4FA5-4241-8AF6-6DCAA3C0F047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D8F149-9F9A-41FF-8CDA-E2ACDD42EF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02970C3-4FA5-4241-8AF6-6DCAA3C0F047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D8F149-9F9A-41FF-8CDA-E2ACDD42EF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2970C3-4FA5-4241-8AF6-6DCAA3C0F047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D8F149-9F9A-41FF-8CDA-E2ACDD42EF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2970C3-4FA5-4241-8AF6-6DCAA3C0F047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D8F149-9F9A-41FF-8CDA-E2ACDD42EF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2970C3-4FA5-4241-8AF6-6DCAA3C0F047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D8F149-9F9A-41FF-8CDA-E2ACDD42EF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302970C3-4FA5-4241-8AF6-6DCAA3C0F047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2D8F149-9F9A-41FF-8CDA-E2ACDD42EF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970C3-4FA5-4241-8AF6-6DCAA3C0F047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8F149-9F9A-41FF-8CDA-E2ACDD42EF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970C3-4FA5-4241-8AF6-6DCAA3C0F047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8F149-9F9A-41FF-8CDA-E2ACDD42EF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970C3-4FA5-4241-8AF6-6DCAA3C0F047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02D8F149-9F9A-41FF-8CDA-E2ACDD42EF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02970C3-4FA5-4241-8AF6-6DCAA3C0F047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02D8F149-9F9A-41FF-8CDA-E2ACDD42EF2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302970C3-4FA5-4241-8AF6-6DCAA3C0F047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02D8F149-9F9A-41FF-8CDA-E2ACDD42EF2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02970C3-4FA5-4241-8AF6-6DCAA3C0F047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2D8F149-9F9A-41FF-8CDA-E2ACDD42EF22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302970C3-4FA5-4241-8AF6-6DCAA3C0F047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02D8F149-9F9A-41FF-8CDA-E2ACDD42EF2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302970C3-4FA5-4241-8AF6-6DCAA3C0F047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02D8F149-9F9A-41FF-8CDA-E2ACDD42EF2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302970C3-4FA5-4241-8AF6-6DCAA3C0F047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02D8F149-9F9A-41FF-8CDA-E2ACDD42EF2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mailto:kecamatanbandongan@yahoo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8.png"/><Relationship Id="rId7" Type="http://schemas.openxmlformats.org/officeDocument/2006/relationships/image" Target="../media/image20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rfre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533400"/>
            <a:ext cx="8382000" cy="5486400"/>
          </a:xfrm>
        </p:spPr>
        <p:txBody>
          <a:bodyPr/>
          <a:lstStyle/>
          <a:p>
            <a:pPr algn="ctr"/>
            <a:endParaRPr lang="id-ID" dirty="0" smtClean="0"/>
          </a:p>
          <a:p>
            <a:pPr algn="ctr">
              <a:buNone/>
            </a:pPr>
            <a:r>
              <a:rPr lang="id-ID" dirty="0" smtClean="0">
                <a:latin typeface="Algerian" pitchFamily="82" charset="0"/>
              </a:rPr>
              <a:t>POTENSI WILAYAH KECAMATAN BANDONGAN DALAM UPAYA PEMBERDAYAAN KELUARGA</a:t>
            </a:r>
          </a:p>
          <a:p>
            <a:pPr algn="ctr">
              <a:buNone/>
            </a:pPr>
            <a:endParaRPr lang="id-ID" dirty="0" smtClean="0">
              <a:latin typeface="Algerian" pitchFamily="82" charset="0"/>
            </a:endParaRPr>
          </a:p>
          <a:p>
            <a:pPr algn="ctr">
              <a:buNone/>
            </a:pPr>
            <a:endParaRPr lang="id-ID" dirty="0" smtClean="0"/>
          </a:p>
          <a:p>
            <a:pPr>
              <a:buNone/>
            </a:pPr>
            <a:endParaRPr lang="id-ID" sz="2400" dirty="0" smtClean="0"/>
          </a:p>
          <a:p>
            <a:pPr>
              <a:buNone/>
            </a:pPr>
            <a:r>
              <a:rPr lang="id-ID" sz="2400" dirty="0" smtClean="0"/>
              <a:t>Magelang 10 Oktober 2014</a:t>
            </a:r>
          </a:p>
          <a:p>
            <a:pPr>
              <a:buNone/>
            </a:pPr>
            <a:endParaRPr lang="id-ID" sz="2400" dirty="0" smtClean="0"/>
          </a:p>
          <a:p>
            <a:pPr>
              <a:buNone/>
            </a:pPr>
            <a:r>
              <a:rPr lang="id-ID" sz="2400" b="1" dirty="0" smtClean="0">
                <a:latin typeface="Bradley Hand ITC" pitchFamily="66" charset="0"/>
              </a:rPr>
              <a:t>				 MULYATNO S.SOS</a:t>
            </a:r>
          </a:p>
          <a:p>
            <a:pPr>
              <a:buNone/>
            </a:pPr>
            <a:r>
              <a:rPr lang="id-ID" sz="2400" b="1" dirty="0" smtClean="0">
                <a:latin typeface="Bradley Hand ITC" pitchFamily="66" charset="0"/>
              </a:rPr>
              <a:t>				CAMAT  BANDONGAN</a:t>
            </a:r>
            <a:r>
              <a:rPr lang="id-ID" b="1" dirty="0" smtClean="0">
                <a:latin typeface="Bradley Hand ITC" pitchFamily="66" charset="0"/>
              </a:rPr>
              <a:t> </a:t>
            </a:r>
            <a:endParaRPr lang="id-ID" b="1" dirty="0">
              <a:latin typeface="Bradley Hand ITC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10400" cy="1143000"/>
          </a:xfrm>
          <a:solidFill>
            <a:schemeClr val="accent2">
              <a:lumMod val="50000"/>
            </a:schemeClr>
          </a:solidFill>
        </p:spPr>
        <p:txBody>
          <a:bodyPr/>
          <a:lstStyle/>
          <a:p>
            <a:pPr algn="l"/>
            <a:r>
              <a:rPr lang="en-US" b="1" dirty="0" err="1" smtClean="0">
                <a:solidFill>
                  <a:schemeClr val="bg1"/>
                </a:solidFill>
              </a:rPr>
              <a:t>Sarana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Pelayanan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Kesehatan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5" name="Picture 13" descr="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41435" y="2907888"/>
            <a:ext cx="2028825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0" descr="png-183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97800" y="762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8" descr="92"/>
          <p:cNvPicPr>
            <a:picLocks noChangeAspect="1" noChangeArrowheads="1"/>
          </p:cNvPicPr>
          <p:nvPr/>
        </p:nvPicPr>
        <p:blipFill>
          <a:blip r:embed="rId4"/>
          <a:srcRect l="28255" t="59584" r="47656" b="23775"/>
          <a:stretch>
            <a:fillRect/>
          </a:stretch>
        </p:blipFill>
        <p:spPr bwMode="auto">
          <a:xfrm rot="10490315">
            <a:off x="2786422" y="-48879"/>
            <a:ext cx="23495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66"/>
          <p:cNvSpPr>
            <a:spLocks noChangeArrowheads="1"/>
          </p:cNvSpPr>
          <p:nvPr/>
        </p:nvSpPr>
        <p:spPr bwMode="auto">
          <a:xfrm>
            <a:off x="6019800" y="304800"/>
            <a:ext cx="533400" cy="53340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chemeClr val="bg1"/>
              </a:gs>
              <a:gs pos="100000">
                <a:schemeClr val="bg2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" name="AutoShape 70"/>
          <p:cNvSpPr>
            <a:spLocks noChangeArrowheads="1"/>
          </p:cNvSpPr>
          <p:nvPr/>
        </p:nvSpPr>
        <p:spPr bwMode="auto">
          <a:xfrm>
            <a:off x="6705600" y="762000"/>
            <a:ext cx="381000" cy="38100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chemeClr val="bg1"/>
              </a:gs>
              <a:gs pos="100000">
                <a:schemeClr val="bg2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" name="AutoShape 66"/>
          <p:cNvSpPr>
            <a:spLocks noChangeArrowheads="1"/>
          </p:cNvSpPr>
          <p:nvPr/>
        </p:nvSpPr>
        <p:spPr bwMode="auto">
          <a:xfrm>
            <a:off x="7239000" y="4343400"/>
            <a:ext cx="533400" cy="53340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chemeClr val="bg1"/>
              </a:gs>
              <a:gs pos="100000">
                <a:schemeClr val="bg2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457200" y="1676400"/>
          <a:ext cx="6096000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/>
                <a:gridCol w="3962400"/>
                <a:gridCol w="1447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SARANA PELAYANAN</a:t>
                      </a:r>
                      <a:r>
                        <a:rPr lang="en-US" baseline="0" dirty="0" smtClean="0"/>
                        <a:t> KESEHATAN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JUMLAH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PUSKESMAS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PUSKESMAS RAWAT INAP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RSU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PUSKESMAS</a:t>
                      </a:r>
                      <a:r>
                        <a:rPr lang="en-US" baseline="0" dirty="0" smtClean="0"/>
                        <a:t> PEMBANTU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RUMAH BERSALIN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BALAI</a:t>
                      </a:r>
                      <a:r>
                        <a:rPr lang="en-US" baseline="0" dirty="0" smtClean="0"/>
                        <a:t> PENGOBATAN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APOTEK/TOKO OBAT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OPTIK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PENGOBATAN TRADISIONAL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"/>
                                            </p:cond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00"/>
                            </p:stCondLst>
                            <p:childTnLst>
                              <p:par>
                                <p:cTn id="12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6" presetClass="emph" presetSubtype="0" repeatCount="indefinite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10400" cy="1143000"/>
          </a:xfrm>
          <a:solidFill>
            <a:schemeClr val="accent2">
              <a:lumMod val="50000"/>
            </a:schemeClr>
          </a:solidFill>
        </p:spPr>
        <p:txBody>
          <a:bodyPr/>
          <a:lstStyle/>
          <a:p>
            <a:pPr algn="l"/>
            <a:r>
              <a:rPr lang="en-US" b="1" dirty="0" err="1" smtClean="0">
                <a:solidFill>
                  <a:schemeClr val="bg1"/>
                </a:solidFill>
              </a:rPr>
              <a:t>Kepesertaan</a:t>
            </a:r>
            <a:r>
              <a:rPr lang="en-US" b="1" dirty="0" smtClean="0">
                <a:solidFill>
                  <a:schemeClr val="bg1"/>
                </a:solidFill>
              </a:rPr>
              <a:t> KB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5" name="Picture 13" descr="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34200" y="2667000"/>
            <a:ext cx="202882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0" descr="png-183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97800" y="762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8" descr="92"/>
          <p:cNvPicPr>
            <a:picLocks noChangeAspect="1" noChangeArrowheads="1"/>
          </p:cNvPicPr>
          <p:nvPr/>
        </p:nvPicPr>
        <p:blipFill>
          <a:blip r:embed="rId4"/>
          <a:srcRect l="28255" t="59584" r="47656" b="23775"/>
          <a:stretch>
            <a:fillRect/>
          </a:stretch>
        </p:blipFill>
        <p:spPr bwMode="auto">
          <a:xfrm rot="10490315">
            <a:off x="2786422" y="-48879"/>
            <a:ext cx="23495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66"/>
          <p:cNvSpPr>
            <a:spLocks noChangeArrowheads="1"/>
          </p:cNvSpPr>
          <p:nvPr/>
        </p:nvSpPr>
        <p:spPr bwMode="auto">
          <a:xfrm>
            <a:off x="6019800" y="304800"/>
            <a:ext cx="533400" cy="53340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chemeClr val="bg1"/>
              </a:gs>
              <a:gs pos="100000">
                <a:schemeClr val="bg2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" name="AutoShape 70"/>
          <p:cNvSpPr>
            <a:spLocks noChangeArrowheads="1"/>
          </p:cNvSpPr>
          <p:nvPr/>
        </p:nvSpPr>
        <p:spPr bwMode="auto">
          <a:xfrm>
            <a:off x="6705600" y="762000"/>
            <a:ext cx="381000" cy="38100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chemeClr val="bg1"/>
              </a:gs>
              <a:gs pos="100000">
                <a:schemeClr val="bg2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228601" y="1752595"/>
          <a:ext cx="6400799" cy="48394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0350"/>
                <a:gridCol w="1695449"/>
                <a:gridCol w="1905000"/>
              </a:tblGrid>
              <a:tr h="6096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JENIS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PESERTA KB BARU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PESERTA KB AKTIF</a:t>
                      </a:r>
                    </a:p>
                  </a:txBody>
                  <a:tcPr/>
                </a:tc>
              </a:tr>
              <a:tr h="524922">
                <a:tc>
                  <a:txBody>
                    <a:bodyPr/>
                    <a:lstStyle/>
                    <a:p>
                      <a:r>
                        <a:rPr lang="en-US" dirty="0" smtClean="0"/>
                        <a:t>A. NON HORMONAL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24922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n-US" dirty="0" smtClean="0"/>
                        <a:t>IUD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1.253</a:t>
                      </a:r>
                      <a:endParaRPr lang="en-US" dirty="0"/>
                    </a:p>
                  </a:txBody>
                  <a:tcPr/>
                </a:tc>
              </a:tr>
              <a:tr h="524922">
                <a:tc>
                  <a:txBody>
                    <a:bodyPr/>
                    <a:lstStyle/>
                    <a:p>
                      <a:r>
                        <a:rPr lang="en-US" dirty="0" smtClean="0"/>
                        <a:t>2. MOP/MOW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386</a:t>
                      </a:r>
                      <a:endParaRPr lang="en-US" dirty="0"/>
                    </a:p>
                  </a:txBody>
                  <a:tcPr/>
                </a:tc>
              </a:tr>
              <a:tr h="524922">
                <a:tc>
                  <a:txBody>
                    <a:bodyPr/>
                    <a:lstStyle/>
                    <a:p>
                      <a:r>
                        <a:rPr lang="en-US" dirty="0" smtClean="0"/>
                        <a:t>3. KONDOM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137</a:t>
                      </a:r>
                      <a:endParaRPr lang="en-US" dirty="0"/>
                    </a:p>
                  </a:txBody>
                  <a:tcPr/>
                </a:tc>
              </a:tr>
              <a:tr h="524922">
                <a:tc>
                  <a:txBody>
                    <a:bodyPr/>
                    <a:lstStyle/>
                    <a:p>
                      <a:r>
                        <a:rPr lang="en-US" dirty="0" smtClean="0"/>
                        <a:t>B. HORMONAL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524922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n-US" dirty="0" smtClean="0"/>
                        <a:t>IMPLAN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441</a:t>
                      </a:r>
                      <a:endParaRPr lang="en-US" dirty="0"/>
                    </a:p>
                  </a:txBody>
                  <a:tcPr/>
                </a:tc>
              </a:tr>
              <a:tr h="524922">
                <a:tc>
                  <a:txBody>
                    <a:bodyPr/>
                    <a:lstStyle/>
                    <a:p>
                      <a:r>
                        <a:rPr lang="en-US" dirty="0" smtClean="0"/>
                        <a:t>2. SUNTIK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679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4.889</a:t>
                      </a:r>
                      <a:endParaRPr lang="en-US" dirty="0"/>
                    </a:p>
                  </a:txBody>
                  <a:tcPr/>
                </a:tc>
              </a:tr>
              <a:tr h="524922">
                <a:tc>
                  <a:txBody>
                    <a:bodyPr/>
                    <a:lstStyle/>
                    <a:p>
                      <a:r>
                        <a:rPr lang="en-US" dirty="0" smtClean="0"/>
                        <a:t>3. PIL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714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"/>
                                            </p:cond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00"/>
                            </p:stCondLst>
                            <p:childTnLst>
                              <p:par>
                                <p:cTn id="12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10400" cy="1143000"/>
          </a:xfrm>
          <a:solidFill>
            <a:schemeClr val="accent2">
              <a:lumMod val="50000"/>
            </a:schemeClr>
          </a:solidFill>
        </p:spPr>
        <p:txBody>
          <a:bodyPr/>
          <a:lstStyle/>
          <a:p>
            <a:pPr algn="l"/>
            <a:r>
              <a:rPr lang="en-US" b="1" dirty="0" err="1" smtClean="0">
                <a:solidFill>
                  <a:schemeClr val="bg1"/>
                </a:solidFill>
              </a:rPr>
              <a:t>Kesejahteraan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5" name="Picture 13" descr="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53200" y="2971800"/>
            <a:ext cx="202882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0" descr="png-183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97800" y="762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8" descr="92"/>
          <p:cNvPicPr>
            <a:picLocks noChangeAspect="1" noChangeArrowheads="1"/>
          </p:cNvPicPr>
          <p:nvPr/>
        </p:nvPicPr>
        <p:blipFill>
          <a:blip r:embed="rId4"/>
          <a:srcRect l="28255" t="59584" r="47656" b="23775"/>
          <a:stretch>
            <a:fillRect/>
          </a:stretch>
        </p:blipFill>
        <p:spPr bwMode="auto">
          <a:xfrm rot="10490315">
            <a:off x="2786422" y="-48879"/>
            <a:ext cx="23495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66"/>
          <p:cNvSpPr>
            <a:spLocks noChangeArrowheads="1"/>
          </p:cNvSpPr>
          <p:nvPr/>
        </p:nvSpPr>
        <p:spPr bwMode="auto">
          <a:xfrm>
            <a:off x="6019800" y="304800"/>
            <a:ext cx="533400" cy="53340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chemeClr val="bg1"/>
              </a:gs>
              <a:gs pos="100000">
                <a:schemeClr val="bg2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" name="AutoShape 70"/>
          <p:cNvSpPr>
            <a:spLocks noChangeArrowheads="1"/>
          </p:cNvSpPr>
          <p:nvPr/>
        </p:nvSpPr>
        <p:spPr bwMode="auto">
          <a:xfrm>
            <a:off x="6705600" y="762000"/>
            <a:ext cx="381000" cy="38100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chemeClr val="bg1"/>
              </a:gs>
              <a:gs pos="100000">
                <a:schemeClr val="bg2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381000" y="1752600"/>
          <a:ext cx="6095999" cy="396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4387"/>
                <a:gridCol w="1573161"/>
                <a:gridCol w="852129"/>
                <a:gridCol w="852129"/>
                <a:gridCol w="721032"/>
                <a:gridCol w="1573161"/>
              </a:tblGrid>
              <a:tr h="84126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KRITERIA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2005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2007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2008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2011</a:t>
                      </a:r>
                      <a:endParaRPr lang="en-US" dirty="0"/>
                    </a:p>
                  </a:txBody>
                  <a:tcPr/>
                </a:tc>
              </a:tr>
              <a:tr h="835655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HAMPIR MISKIN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4.341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4.538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1.006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2.732</a:t>
                      </a:r>
                      <a:endParaRPr lang="en-US" dirty="0"/>
                    </a:p>
                  </a:txBody>
                  <a:tcPr/>
                </a:tc>
              </a:tr>
              <a:tr h="591853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MISKIN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972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282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2.428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985</a:t>
                      </a:r>
                      <a:endParaRPr lang="en-US" dirty="0"/>
                    </a:p>
                  </a:txBody>
                  <a:tcPr/>
                </a:tc>
              </a:tr>
              <a:tr h="887779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SANGAT MISKIN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613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192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2.020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599</a:t>
                      </a:r>
                      <a:endParaRPr lang="en-US" dirty="0"/>
                    </a:p>
                  </a:txBody>
                  <a:tcPr/>
                </a:tc>
              </a:tr>
              <a:tr h="80585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TOTAL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5.926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5.012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5.454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4.316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"/>
                                            </p:cond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00"/>
                            </p:stCondLst>
                            <p:childTnLst>
                              <p:par>
                                <p:cTn id="12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10400" cy="1143000"/>
          </a:xfrm>
          <a:solidFill>
            <a:schemeClr val="accent2">
              <a:lumMod val="50000"/>
            </a:schemeClr>
          </a:solidFill>
        </p:spPr>
        <p:txBody>
          <a:bodyPr/>
          <a:lstStyle/>
          <a:p>
            <a:pPr algn="l"/>
            <a:r>
              <a:rPr lang="en-US" b="1" dirty="0" err="1" smtClean="0">
                <a:solidFill>
                  <a:schemeClr val="bg1"/>
                </a:solidFill>
              </a:rPr>
              <a:t>Visi</a:t>
            </a:r>
            <a:r>
              <a:rPr lang="en-US" b="1" dirty="0" smtClean="0">
                <a:solidFill>
                  <a:schemeClr val="bg1"/>
                </a:solidFill>
              </a:rPr>
              <a:t> 2009-2014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457200" y="2286000"/>
            <a:ext cx="6705600" cy="3840163"/>
          </a:xfrm>
        </p:spPr>
        <p:txBody>
          <a:bodyPr/>
          <a:lstStyle/>
          <a:p>
            <a:pPr algn="ctr">
              <a:buNone/>
            </a:pPr>
            <a:r>
              <a:rPr lang="en-US" b="1" dirty="0" smtClean="0">
                <a:solidFill>
                  <a:schemeClr val="dk1"/>
                </a:solidFill>
              </a:rPr>
              <a:t>TERWUJUDNYA TATA KELOLA PEMERINTAHAN YANG BAIK, PROFESIONAL, RESPONSIF, EFEKTIF DAN INOVATIF DI KECAMATAN BANDONGAN MENUJU MASYARAKAT KABUPATEN MAGELANG YANG LEBIH  AMANAH</a:t>
            </a:r>
            <a:endParaRPr lang="en-US" b="1" dirty="0"/>
          </a:p>
        </p:txBody>
      </p:sp>
      <p:pic>
        <p:nvPicPr>
          <p:cNvPr id="5" name="Picture 13" descr="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67600" y="3048000"/>
            <a:ext cx="1295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1" descr="中国风图标下载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850647">
            <a:off x="7608888" y="288925"/>
            <a:ext cx="130492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8" descr="92"/>
          <p:cNvPicPr>
            <a:picLocks noChangeAspect="1" noChangeArrowheads="1"/>
          </p:cNvPicPr>
          <p:nvPr/>
        </p:nvPicPr>
        <p:blipFill>
          <a:blip r:embed="rId4"/>
          <a:srcRect l="28255" t="59584" r="47656" b="23775"/>
          <a:stretch>
            <a:fillRect/>
          </a:stretch>
        </p:blipFill>
        <p:spPr bwMode="auto">
          <a:xfrm rot="10490315">
            <a:off x="3505200" y="152400"/>
            <a:ext cx="23495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66"/>
          <p:cNvSpPr>
            <a:spLocks noChangeArrowheads="1"/>
          </p:cNvSpPr>
          <p:nvPr/>
        </p:nvSpPr>
        <p:spPr bwMode="auto">
          <a:xfrm>
            <a:off x="4572000" y="762000"/>
            <a:ext cx="533400" cy="53340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chemeClr val="bg1"/>
              </a:gs>
              <a:gs pos="100000">
                <a:schemeClr val="bg2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" name="AutoShape 70"/>
          <p:cNvSpPr>
            <a:spLocks noChangeArrowheads="1"/>
          </p:cNvSpPr>
          <p:nvPr/>
        </p:nvSpPr>
        <p:spPr bwMode="auto">
          <a:xfrm>
            <a:off x="6705600" y="762000"/>
            <a:ext cx="381000" cy="38100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chemeClr val="bg1"/>
              </a:gs>
              <a:gs pos="100000">
                <a:schemeClr val="bg2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" name="AutoShape 66"/>
          <p:cNvSpPr>
            <a:spLocks noChangeArrowheads="1"/>
          </p:cNvSpPr>
          <p:nvPr/>
        </p:nvSpPr>
        <p:spPr bwMode="auto">
          <a:xfrm>
            <a:off x="8229600" y="2971800"/>
            <a:ext cx="533400" cy="53340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chemeClr val="bg1"/>
              </a:gs>
              <a:gs pos="100000">
                <a:schemeClr val="bg2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"/>
                                            </p:cond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00"/>
                            </p:stCondLst>
                            <p:childTnLst>
                              <p:par>
                                <p:cTn id="12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6" presetClass="emph" presetSubtype="0" repeatCount="indefinite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10400" cy="1143000"/>
          </a:xfrm>
          <a:solidFill>
            <a:schemeClr val="accent2">
              <a:lumMod val="50000"/>
            </a:schemeClr>
          </a:solidFill>
        </p:spPr>
        <p:txBody>
          <a:bodyPr/>
          <a:lstStyle/>
          <a:p>
            <a:pPr algn="l"/>
            <a:r>
              <a:rPr lang="en-US" b="1" dirty="0" err="1" smtClean="0">
                <a:solidFill>
                  <a:schemeClr val="bg1"/>
                </a:solidFill>
              </a:rPr>
              <a:t>Makna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visi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5" name="Picture 13" descr="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34200" y="3124200"/>
            <a:ext cx="20288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1" descr="中国风图标下载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850647">
            <a:off x="7608888" y="288925"/>
            <a:ext cx="130492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8" descr="92"/>
          <p:cNvPicPr>
            <a:picLocks noChangeAspect="1" noChangeArrowheads="1"/>
          </p:cNvPicPr>
          <p:nvPr/>
        </p:nvPicPr>
        <p:blipFill>
          <a:blip r:embed="rId4"/>
          <a:srcRect l="28255" t="59584" r="47656" b="23775"/>
          <a:stretch>
            <a:fillRect/>
          </a:stretch>
        </p:blipFill>
        <p:spPr bwMode="auto">
          <a:xfrm rot="10490315">
            <a:off x="3505200" y="152400"/>
            <a:ext cx="23495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66"/>
          <p:cNvSpPr>
            <a:spLocks noChangeArrowheads="1"/>
          </p:cNvSpPr>
          <p:nvPr/>
        </p:nvSpPr>
        <p:spPr bwMode="auto">
          <a:xfrm>
            <a:off x="4572000" y="762000"/>
            <a:ext cx="533400" cy="53340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chemeClr val="bg1"/>
              </a:gs>
              <a:gs pos="100000">
                <a:schemeClr val="bg2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" name="AutoShape 70"/>
          <p:cNvSpPr>
            <a:spLocks noChangeArrowheads="1"/>
          </p:cNvSpPr>
          <p:nvPr/>
        </p:nvSpPr>
        <p:spPr bwMode="auto">
          <a:xfrm>
            <a:off x="6705600" y="762000"/>
            <a:ext cx="381000" cy="38100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chemeClr val="bg1"/>
              </a:gs>
              <a:gs pos="100000">
                <a:schemeClr val="bg2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" name="AutoShape 66"/>
          <p:cNvSpPr>
            <a:spLocks noChangeArrowheads="1"/>
          </p:cNvSpPr>
          <p:nvPr/>
        </p:nvSpPr>
        <p:spPr bwMode="auto">
          <a:xfrm>
            <a:off x="7162800" y="3505200"/>
            <a:ext cx="533400" cy="53340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chemeClr val="bg1"/>
              </a:gs>
              <a:gs pos="100000">
                <a:schemeClr val="bg2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381000" y="1640133"/>
          <a:ext cx="8458200" cy="49892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58200"/>
              </a:tblGrid>
              <a:tr h="28237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MAKNA :</a:t>
                      </a:r>
                      <a:endParaRPr lang="en-US" sz="1600" dirty="0"/>
                    </a:p>
                  </a:txBody>
                  <a:tcPr/>
                </a:tc>
              </a:tr>
              <a:tr h="28237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PEMERINTAHAN YANG BAIK (GOOD</a:t>
                      </a:r>
                      <a:r>
                        <a:rPr lang="en-US" sz="1600" baseline="0" dirty="0" smtClean="0"/>
                        <a:t> GOVERNANCE)</a:t>
                      </a:r>
                    </a:p>
                  </a:txBody>
                  <a:tcPr/>
                </a:tc>
              </a:tr>
              <a:tr h="1514547">
                <a:tc>
                  <a:txBody>
                    <a:bodyPr/>
                    <a:lstStyle/>
                    <a:p>
                      <a:pPr marL="342900" lvl="6" indent="-342900">
                        <a:buAutoNum type="arabicPeriod"/>
                      </a:pPr>
                      <a:r>
                        <a:rPr kumimoji="0" lang="fi-FI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Supremasi hukum, </a:t>
                      </a:r>
                      <a:r>
                        <a:rPr kumimoji="0" lang="fi-FI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itchFamily="2" charset="2"/>
                        </a:rPr>
                        <a:t> </a:t>
                      </a:r>
                      <a:r>
                        <a:rPr kumimoji="0" lang="fi-FI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ketaatan pada aturan hukum dan perundangangan </a:t>
                      </a:r>
                    </a:p>
                    <a:p>
                      <a:pPr marL="342900" lvl="6" indent="-342900">
                        <a:buAutoNum type="arabicPeriod"/>
                      </a:pPr>
                      <a:r>
                        <a:rPr kumimoji="0" lang="fi-FI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Akuntabilitas, </a:t>
                      </a:r>
                      <a:r>
                        <a:rPr kumimoji="0" lang="fi-FI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itchFamily="2" charset="2"/>
                        </a:rPr>
                        <a:t> </a:t>
                      </a:r>
                      <a:r>
                        <a:rPr kumimoji="0" lang="fi-FI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segala kegiatan dapat</a:t>
                      </a:r>
                      <a:r>
                        <a:rPr kumimoji="0" lang="fi-FI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i-FI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dipertanggung jawabkan</a:t>
                      </a:r>
                    </a:p>
                    <a:p>
                      <a:pPr marL="342900" lvl="6" indent="-342900">
                        <a:buAutoNum type="arabicPeriod"/>
                      </a:pPr>
                      <a:r>
                        <a:rPr kumimoji="0" lang="fi-FI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Partisipatif, </a:t>
                      </a:r>
                      <a:r>
                        <a:rPr kumimoji="0" lang="fi-FI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itchFamily="2" charset="2"/>
                        </a:rPr>
                        <a:t> </a:t>
                      </a:r>
                      <a:r>
                        <a:rPr kumimoji="0" lang="fi-FI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peran serta masyarakat</a:t>
                      </a:r>
                      <a:endParaRPr kumimoji="0" lang="en-US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lvl="6" indent="-342900">
                        <a:buAutoNum type="arabicPeriod"/>
                      </a:pPr>
                      <a:r>
                        <a:rPr kumimoji="0" lang="fi-FI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Transparansi, </a:t>
                      </a:r>
                      <a:r>
                        <a:rPr kumimoji="0" lang="fi-FI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itchFamily="2" charset="2"/>
                        </a:rPr>
                        <a:t> </a:t>
                      </a:r>
                      <a:r>
                        <a:rPr kumimoji="0" lang="fi-FI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keterbukaan informasi</a:t>
                      </a:r>
                      <a:endParaRPr kumimoji="0" lang="en-US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lvl="6" indent="-342900">
                        <a:buAutoNum type="arabicPeriod"/>
                      </a:pPr>
                      <a:r>
                        <a:rPr kumimoji="0" lang="fi-FI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Kesetaraan </a:t>
                      </a:r>
                      <a:r>
                        <a:rPr kumimoji="0" lang="fi-FI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itchFamily="2" charset="2"/>
                        </a:rPr>
                        <a:t> </a:t>
                      </a:r>
                      <a:r>
                        <a:rPr kumimoji="0" lang="fi-FI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kesamaan derajat antara pemerintah dan masyarakat.</a:t>
                      </a:r>
                      <a:endParaRPr kumimoji="0" lang="en-US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28237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PROFERSIONAL</a:t>
                      </a:r>
                      <a:endParaRPr lang="en-US" sz="1600" dirty="0"/>
                    </a:p>
                  </a:txBody>
                  <a:tcPr/>
                </a:tc>
              </a:tr>
              <a:tr h="693098">
                <a:tc>
                  <a:txBody>
                    <a:bodyPr/>
                    <a:lstStyle/>
                    <a:p>
                      <a:pPr marL="342900" lvl="0" indent="-342900">
                        <a:buAutoNum type="arabicPeriod"/>
                      </a:pPr>
                      <a:r>
                        <a:rPr kumimoji="0" lang="fi-FI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Kemampuan SDM aparat Kecamatan dan Desa</a:t>
                      </a:r>
                      <a:endParaRPr kumimoji="0" lang="en-US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lvl="0" indent="-342900">
                        <a:buAutoNum type="arabicPeriod"/>
                      </a:pPr>
                      <a:r>
                        <a:rPr kumimoji="0" lang="fi-FI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Pemahaman aturan dan prosedur</a:t>
                      </a:r>
                      <a:endParaRPr kumimoji="0" lang="en-US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lvl="0" indent="-342900">
                        <a:buAutoNum type="arabicPeriod"/>
                      </a:pPr>
                      <a:r>
                        <a:rPr kumimoji="0" lang="fi-FI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Sikap dan perilaku sebagai birokrat dan pelayan</a:t>
                      </a:r>
                      <a:endParaRPr kumimoji="0" lang="en-US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28237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RESPONSIF</a:t>
                      </a:r>
                      <a:endParaRPr lang="en-US" sz="1600" dirty="0"/>
                    </a:p>
                  </a:txBody>
                  <a:tcPr/>
                </a:tc>
              </a:tr>
              <a:tr h="1309185">
                <a:tc>
                  <a:txBody>
                    <a:bodyPr/>
                    <a:lstStyle/>
                    <a:p>
                      <a:pPr marL="342900" lvl="0" indent="-342900">
                        <a:buAutoNum type="arabicPeriod"/>
                      </a:pPr>
                      <a:r>
                        <a:rPr kumimoji="0" lang="fi-FI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Daya tanggap atas permasalahan dan tuntutan masyarakat</a:t>
                      </a:r>
                      <a:endParaRPr kumimoji="0" lang="en-US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lvl="0" indent="-342900">
                        <a:buAutoNum type="arabicPeriod"/>
                      </a:pPr>
                      <a:r>
                        <a:rPr kumimoji="0" lang="fi-FI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Cepat bertindak dan menyesuaiakan (dengan lingkungan dan tuntutan)</a:t>
                      </a:r>
                    </a:p>
                    <a:p>
                      <a:pPr marL="342900" lvl="0" indent="-342900">
                        <a:buAutoNum type="arabicPeriod"/>
                      </a:pPr>
                      <a:r>
                        <a:rPr kumimoji="0" lang="fi-FI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Aspiratif/Akomodatif</a:t>
                      </a:r>
                    </a:p>
                    <a:p>
                      <a:pPr marL="342900" lvl="0" indent="-342900">
                        <a:buAutoNum type="arabicPeriod"/>
                      </a:pPr>
                      <a:r>
                        <a:rPr kumimoji="0" lang="fi-FI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Kondusivitas Wilayah</a:t>
                      </a:r>
                    </a:p>
                    <a:p>
                      <a:pPr marL="342900" lvl="0" indent="-342900">
                        <a:buAutoNum type="arabicPeriod"/>
                      </a:pPr>
                      <a:r>
                        <a:rPr kumimoji="0" lang="fi-FI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Kebutuhan untuk memberi pelayanan terbaik (pelayanan prima)</a:t>
                      </a:r>
                      <a:endParaRPr kumimoji="0" lang="en-US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"/>
                                            </p:cond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00"/>
                            </p:stCondLst>
                            <p:childTnLst>
                              <p:par>
                                <p:cTn id="12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6" presetClass="emph" presetSubtype="0" repeatCount="indefinite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10400" cy="1143000"/>
          </a:xfrm>
          <a:solidFill>
            <a:schemeClr val="accent2">
              <a:lumMod val="50000"/>
            </a:schemeClr>
          </a:solidFill>
        </p:spPr>
        <p:txBody>
          <a:bodyPr/>
          <a:lstStyle/>
          <a:p>
            <a:pPr algn="l"/>
            <a:r>
              <a:rPr lang="en-US" b="1" dirty="0" err="1" smtClean="0">
                <a:solidFill>
                  <a:schemeClr val="bg1"/>
                </a:solidFill>
              </a:rPr>
              <a:t>Makna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visi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5" name="Picture 13" descr="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38975" y="3657600"/>
            <a:ext cx="20288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1" descr="中国风图标下载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850647">
            <a:off x="7608888" y="288925"/>
            <a:ext cx="130492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8" descr="92"/>
          <p:cNvPicPr>
            <a:picLocks noChangeAspect="1" noChangeArrowheads="1"/>
          </p:cNvPicPr>
          <p:nvPr/>
        </p:nvPicPr>
        <p:blipFill>
          <a:blip r:embed="rId4"/>
          <a:srcRect l="28255" t="59584" r="47656" b="23775"/>
          <a:stretch>
            <a:fillRect/>
          </a:stretch>
        </p:blipFill>
        <p:spPr bwMode="auto">
          <a:xfrm rot="10490315">
            <a:off x="3505200" y="152400"/>
            <a:ext cx="23495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66"/>
          <p:cNvSpPr>
            <a:spLocks noChangeArrowheads="1"/>
          </p:cNvSpPr>
          <p:nvPr/>
        </p:nvSpPr>
        <p:spPr bwMode="auto">
          <a:xfrm>
            <a:off x="4572000" y="762000"/>
            <a:ext cx="533400" cy="53340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chemeClr val="bg1"/>
              </a:gs>
              <a:gs pos="100000">
                <a:schemeClr val="bg2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" name="AutoShape 70"/>
          <p:cNvSpPr>
            <a:spLocks noChangeArrowheads="1"/>
          </p:cNvSpPr>
          <p:nvPr/>
        </p:nvSpPr>
        <p:spPr bwMode="auto">
          <a:xfrm>
            <a:off x="6705600" y="762000"/>
            <a:ext cx="381000" cy="38100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chemeClr val="bg1"/>
              </a:gs>
              <a:gs pos="100000">
                <a:schemeClr val="bg2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" name="AutoShape 66"/>
          <p:cNvSpPr>
            <a:spLocks noChangeArrowheads="1"/>
          </p:cNvSpPr>
          <p:nvPr/>
        </p:nvSpPr>
        <p:spPr bwMode="auto">
          <a:xfrm>
            <a:off x="8077200" y="457200"/>
            <a:ext cx="533400" cy="53340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chemeClr val="bg1"/>
              </a:gs>
              <a:gs pos="100000">
                <a:schemeClr val="bg2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381000" y="1676400"/>
          <a:ext cx="6400800" cy="2667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00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MAKNA :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EFEKTIF</a:t>
                      </a:r>
                      <a:endParaRPr lang="en-US" baseline="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lvl="0" indent="-342900">
                        <a:buAutoNum type="arabicPeriod"/>
                      </a:pPr>
                      <a:r>
                        <a:rPr kumimoji="0" lang="fi-FI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Peran fungsi Koordinatif</a:t>
                      </a:r>
                      <a:endParaRPr kumimoji="0"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lvl="0" indent="-342900">
                        <a:buAutoNum type="arabicPeriod"/>
                      </a:pPr>
                      <a:r>
                        <a:rPr kumimoji="0" lang="fi-FI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Sinergis / sinkronisasi</a:t>
                      </a:r>
                      <a:endParaRPr kumimoji="0"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INOVATIF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lvl="0" indent="-342900">
                        <a:buAutoNum type="arabicPeriod"/>
                      </a:pPr>
                      <a:r>
                        <a:rPr kumimoji="0" lang="fi-FI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Penggalian dan pengembangan potensi Sumber Daya</a:t>
                      </a:r>
                    </a:p>
                    <a:p>
                      <a:pPr marL="342900" lvl="0" indent="-342900">
                        <a:buAutoNum type="arabicPeriod"/>
                      </a:pPr>
                      <a:r>
                        <a:rPr kumimoji="0" lang="fi-FI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Perencanaan</a:t>
                      </a:r>
                      <a:endParaRPr kumimoji="0"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lvl="0" indent="-342900">
                        <a:buAutoNum type="arabicPeriod"/>
                      </a:pPr>
                      <a:r>
                        <a:rPr kumimoji="0" lang="fi-FI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Pemberdayaan</a:t>
                      </a:r>
                      <a:endParaRPr kumimoji="0"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"/>
                                            </p:cond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00"/>
                            </p:stCondLst>
                            <p:childTnLst>
                              <p:par>
                                <p:cTn id="12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6" presetClass="emph" presetSubtype="0" repeatCount="indefinite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10400" cy="1143000"/>
          </a:xfrm>
          <a:solidFill>
            <a:schemeClr val="accent2">
              <a:lumMod val="50000"/>
            </a:schemeClr>
          </a:solidFill>
        </p:spPr>
        <p:txBody>
          <a:bodyPr/>
          <a:lstStyle/>
          <a:p>
            <a:pPr algn="l"/>
            <a:r>
              <a:rPr lang="en-US" b="1" dirty="0" err="1" smtClean="0">
                <a:solidFill>
                  <a:schemeClr val="bg1"/>
                </a:solidFill>
              </a:rPr>
              <a:t>Misi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5" name="Picture 13" descr="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15175" y="3352800"/>
            <a:ext cx="202882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1" descr="中国风图标下载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850647">
            <a:off x="7608888" y="288925"/>
            <a:ext cx="130492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8" descr="92"/>
          <p:cNvPicPr>
            <a:picLocks noChangeAspect="1" noChangeArrowheads="1"/>
          </p:cNvPicPr>
          <p:nvPr/>
        </p:nvPicPr>
        <p:blipFill>
          <a:blip r:embed="rId4"/>
          <a:srcRect l="28255" t="59584" r="47656" b="23775"/>
          <a:stretch>
            <a:fillRect/>
          </a:stretch>
        </p:blipFill>
        <p:spPr bwMode="auto">
          <a:xfrm rot="10490315">
            <a:off x="3505200" y="152400"/>
            <a:ext cx="23495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66"/>
          <p:cNvSpPr>
            <a:spLocks noChangeArrowheads="1"/>
          </p:cNvSpPr>
          <p:nvPr/>
        </p:nvSpPr>
        <p:spPr bwMode="auto">
          <a:xfrm>
            <a:off x="4572000" y="762000"/>
            <a:ext cx="533400" cy="53340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chemeClr val="bg1"/>
              </a:gs>
              <a:gs pos="100000">
                <a:schemeClr val="bg2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" name="AutoShape 70"/>
          <p:cNvSpPr>
            <a:spLocks noChangeArrowheads="1"/>
          </p:cNvSpPr>
          <p:nvPr/>
        </p:nvSpPr>
        <p:spPr bwMode="auto">
          <a:xfrm>
            <a:off x="6705600" y="762000"/>
            <a:ext cx="381000" cy="38100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chemeClr val="bg1"/>
              </a:gs>
              <a:gs pos="100000">
                <a:schemeClr val="bg2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" name="AutoShape 66"/>
          <p:cNvSpPr>
            <a:spLocks noChangeArrowheads="1"/>
          </p:cNvSpPr>
          <p:nvPr/>
        </p:nvSpPr>
        <p:spPr bwMode="auto">
          <a:xfrm>
            <a:off x="7315200" y="4572000"/>
            <a:ext cx="533400" cy="53340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chemeClr val="bg1"/>
              </a:gs>
              <a:gs pos="100000">
                <a:schemeClr val="bg2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69012" y="1828800"/>
          <a:ext cx="6934200" cy="47321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34200"/>
              </a:tblGrid>
              <a:tr h="368606">
                <a:tc>
                  <a:txBody>
                    <a:bodyPr/>
                    <a:lstStyle/>
                    <a:p>
                      <a:r>
                        <a:rPr lang="en-US" dirty="0" smtClean="0"/>
                        <a:t>MISI</a:t>
                      </a:r>
                      <a:r>
                        <a:rPr lang="en-US" baseline="0" dirty="0" smtClean="0"/>
                        <a:t> KECAMATAN BANDONGAN :</a:t>
                      </a:r>
                    </a:p>
                  </a:txBody>
                  <a:tcPr/>
                </a:tc>
              </a:tr>
              <a:tr h="368606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n-US" dirty="0" smtClean="0"/>
                        <a:t>PROFESIONAL</a:t>
                      </a:r>
                      <a:endParaRPr lang="en-US" dirty="0"/>
                    </a:p>
                  </a:txBody>
                  <a:tcPr/>
                </a:tc>
              </a:tr>
              <a:tr h="636225">
                <a:tc>
                  <a:txBody>
                    <a:bodyPr/>
                    <a:lstStyle/>
                    <a:p>
                      <a:pPr lvl="0">
                        <a:buFontTx/>
                        <a:buChar char="-"/>
                      </a:pPr>
                      <a:r>
                        <a:rPr kumimoji="0"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Menciptakan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sistem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pemerintahan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yang </a:t>
                      </a:r>
                      <a:r>
                        <a:rPr kumimoji="0"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baik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demokratis</a:t>
                      </a:r>
                      <a:endParaRPr kumimoji="0"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>
                        <a:buFontTx/>
                        <a:buChar char="-"/>
                      </a:pPr>
                      <a:r>
                        <a:rPr kumimoji="0"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Meningkatkan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kualitas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sumber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daya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manusia</a:t>
                      </a:r>
                      <a:endParaRPr kumimoji="0"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68606">
                <a:tc>
                  <a:txBody>
                    <a:bodyPr/>
                    <a:lstStyle/>
                    <a:p>
                      <a:r>
                        <a:rPr lang="en-US" dirty="0" smtClean="0"/>
                        <a:t>2. RESPONSIF</a:t>
                      </a:r>
                      <a:endParaRPr lang="en-US" dirty="0"/>
                    </a:p>
                  </a:txBody>
                  <a:tcPr/>
                </a:tc>
              </a:tr>
              <a:tr h="636225">
                <a:tc>
                  <a:txBody>
                    <a:bodyPr/>
                    <a:lstStyle/>
                    <a:p>
                      <a:pPr lvl="0"/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kumimoji="0"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Meningkatkan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kualitas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pelayanan</a:t>
                      </a:r>
                      <a:endParaRPr kumimoji="0"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kumimoji="0"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Menciptakan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kondisi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yang </a:t>
                      </a:r>
                      <a:r>
                        <a:rPr kumimoji="0"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aman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tentram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/>
                </a:tc>
              </a:tr>
              <a:tr h="368606">
                <a:tc>
                  <a:txBody>
                    <a:bodyPr/>
                    <a:lstStyle/>
                    <a:p>
                      <a:r>
                        <a:rPr lang="en-US" dirty="0" smtClean="0"/>
                        <a:t>3. EFEKTIF</a:t>
                      </a:r>
                      <a:endParaRPr lang="en-US" dirty="0"/>
                    </a:p>
                  </a:txBody>
                  <a:tcPr/>
                </a:tc>
              </a:tr>
              <a:tr h="796299">
                <a:tc>
                  <a:txBody>
                    <a:bodyPr/>
                    <a:lstStyle/>
                    <a:p>
                      <a:pPr lvl="0"/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kumimoji="0"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Meningkatkan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fungsi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koordinatif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pemberdayaan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masyarakat</a:t>
                      </a:r>
                      <a:endParaRPr kumimoji="0"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kumimoji="0"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Meningkatkan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ketersediaan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sarana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prasarana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Kecamatan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Desa</a:t>
                      </a:r>
                      <a:endParaRPr kumimoji="0"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68606">
                <a:tc>
                  <a:txBody>
                    <a:bodyPr/>
                    <a:lstStyle/>
                    <a:p>
                      <a:r>
                        <a:rPr lang="en-US" dirty="0" smtClean="0"/>
                        <a:t>4. INOVATIF</a:t>
                      </a:r>
                      <a:endParaRPr lang="en-US" dirty="0"/>
                    </a:p>
                  </a:txBody>
                  <a:tcPr/>
                </a:tc>
              </a:tr>
              <a:tr h="812620">
                <a:tc>
                  <a:txBody>
                    <a:bodyPr/>
                    <a:lstStyle/>
                    <a:p>
                      <a:pPr lvl="0">
                        <a:buFontTx/>
                        <a:buChar char="-"/>
                      </a:pPr>
                      <a:r>
                        <a:rPr kumimoji="0"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Mengembangkan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potensi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wilayah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berbasis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kelestarian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lingkungan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hidup</a:t>
                      </a:r>
                      <a:endParaRPr kumimoji="0"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>
                        <a:buFontTx/>
                        <a:buChar char="-"/>
                      </a:pPr>
                      <a:r>
                        <a:rPr kumimoji="0"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Meningkatkan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kualitas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perencanaan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pembangunan</a:t>
                      </a:r>
                      <a:endParaRPr kumimoji="0"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"/>
                                            </p:cond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00"/>
                            </p:stCondLst>
                            <p:childTnLst>
                              <p:par>
                                <p:cTn id="12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6" presetClass="emph" presetSubtype="0" repeatCount="indefinite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676400"/>
            <a:ext cx="6705600" cy="3276600"/>
          </a:xfrm>
          <a:solidFill>
            <a:schemeClr val="accent2">
              <a:lumMod val="50000"/>
            </a:schemeClr>
          </a:solidFill>
        </p:spPr>
        <p:txBody>
          <a:bodyPr/>
          <a:lstStyle/>
          <a:p>
            <a:pPr algn="l"/>
            <a:r>
              <a:rPr lang="id-ID" sz="2800" b="1" dirty="0" smtClean="0">
                <a:solidFill>
                  <a:schemeClr val="bg1"/>
                </a:solidFill>
                <a:latin typeface="Bodoni MT Condensed" pitchFamily="18" charset="0"/>
              </a:rPr>
              <a:t>SEKILAS  TENTANG</a:t>
            </a:r>
            <a:r>
              <a:rPr lang="id-ID" sz="6000" b="1" dirty="0" smtClean="0">
                <a:solidFill>
                  <a:schemeClr val="bg1"/>
                </a:solidFill>
                <a:latin typeface="Bauhaus 93" pitchFamily="82" charset="0"/>
              </a:rPr>
              <a:t/>
            </a:r>
            <a:br>
              <a:rPr lang="id-ID" sz="6000" b="1" dirty="0" smtClean="0">
                <a:solidFill>
                  <a:schemeClr val="bg1"/>
                </a:solidFill>
                <a:latin typeface="Bauhaus 93" pitchFamily="82" charset="0"/>
              </a:rPr>
            </a:br>
            <a:r>
              <a:rPr lang="id-ID" sz="6000" b="1" dirty="0" smtClean="0">
                <a:solidFill>
                  <a:schemeClr val="bg1"/>
                </a:solidFill>
                <a:latin typeface="Bauhaus 93" pitchFamily="82" charset="0"/>
              </a:rPr>
              <a:t>DESA   KEBONAGUNG</a:t>
            </a:r>
            <a:endParaRPr lang="en-US" sz="6000" b="1" dirty="0">
              <a:solidFill>
                <a:schemeClr val="bg1"/>
              </a:solidFill>
              <a:latin typeface="Bauhaus 93" pitchFamily="82" charset="0"/>
            </a:endParaRPr>
          </a:p>
        </p:txBody>
      </p:sp>
      <p:pic>
        <p:nvPicPr>
          <p:cNvPr id="5" name="Picture 13" descr="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91375" y="1828800"/>
            <a:ext cx="172402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1" descr="中国风图标下载5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850647">
            <a:off x="7608888" y="288925"/>
            <a:ext cx="130492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8" descr="92"/>
          <p:cNvPicPr>
            <a:picLocks noChangeAspect="1" noChangeArrowheads="1"/>
          </p:cNvPicPr>
          <p:nvPr/>
        </p:nvPicPr>
        <p:blipFill>
          <a:blip r:embed="rId5"/>
          <a:srcRect l="28255" t="59584" r="47656" b="23775"/>
          <a:stretch>
            <a:fillRect/>
          </a:stretch>
        </p:blipFill>
        <p:spPr bwMode="auto">
          <a:xfrm rot="10490315">
            <a:off x="2956621" y="2007718"/>
            <a:ext cx="2349500" cy="1462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66"/>
          <p:cNvSpPr>
            <a:spLocks noChangeArrowheads="1"/>
          </p:cNvSpPr>
          <p:nvPr/>
        </p:nvSpPr>
        <p:spPr bwMode="auto">
          <a:xfrm>
            <a:off x="5105400" y="1905000"/>
            <a:ext cx="533400" cy="60960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chemeClr val="bg1"/>
              </a:gs>
              <a:gs pos="100000">
                <a:schemeClr val="bg2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" name="AutoShape 70"/>
          <p:cNvSpPr>
            <a:spLocks noChangeArrowheads="1"/>
          </p:cNvSpPr>
          <p:nvPr/>
        </p:nvSpPr>
        <p:spPr bwMode="auto">
          <a:xfrm>
            <a:off x="6019800" y="2362200"/>
            <a:ext cx="838200" cy="137160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chemeClr val="bg1"/>
              </a:gs>
              <a:gs pos="100000">
                <a:schemeClr val="bg2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" name="AutoShape 66"/>
          <p:cNvSpPr>
            <a:spLocks noChangeArrowheads="1"/>
          </p:cNvSpPr>
          <p:nvPr/>
        </p:nvSpPr>
        <p:spPr bwMode="auto">
          <a:xfrm>
            <a:off x="7772400" y="381000"/>
            <a:ext cx="533400" cy="53340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chemeClr val="bg1"/>
              </a:gs>
              <a:gs pos="100000">
                <a:schemeClr val="bg2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"/>
                                            </p:cond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00"/>
                            </p:stCondLst>
                            <p:childTnLst>
                              <p:par>
                                <p:cTn id="12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6" presetClass="emph" presetSubtype="0" repeatCount="indefinite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>
                <a:solidFill>
                  <a:srgbClr val="002060"/>
                </a:solidFill>
                <a:latin typeface="Bauhaus 93" pitchFamily="82" charset="0"/>
              </a:rPr>
              <a:t>KEBONAGUNG</a:t>
            </a:r>
            <a:endParaRPr lang="id-ID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05000"/>
            <a:ext cx="7239000" cy="4114800"/>
          </a:xfrm>
        </p:spPr>
        <p:txBody>
          <a:bodyPr/>
          <a:lstStyle/>
          <a:p>
            <a:pPr>
              <a:buNone/>
            </a:pPr>
            <a:r>
              <a:rPr lang="id-ID" dirty="0" smtClean="0"/>
              <a:t>Dari arti kata nama desa tersebut :</a:t>
            </a:r>
          </a:p>
          <a:p>
            <a:r>
              <a:rPr lang="id-ID" dirty="0" smtClean="0"/>
              <a:t>KEBON  : kebun (lahan yang luas dan subur)</a:t>
            </a:r>
          </a:p>
          <a:p>
            <a:r>
              <a:rPr lang="id-ID" dirty="0" smtClean="0"/>
              <a:t>AGUNG  : besar</a:t>
            </a:r>
          </a:p>
          <a:p>
            <a:pPr>
              <a:buNone/>
            </a:pPr>
            <a:endParaRPr lang="id-ID" dirty="0" smtClean="0"/>
          </a:p>
          <a:p>
            <a:pPr>
              <a:buNone/>
            </a:pPr>
            <a:r>
              <a:rPr lang="id-ID" b="1" u="sng" dirty="0" smtClean="0"/>
              <a:t>KEBONAGUNG</a:t>
            </a:r>
            <a:endParaRPr lang="id-ID" b="1" u="sng" dirty="0" smtClean="0">
              <a:sym typeface="Wingdings" pitchFamily="2" charset="2"/>
            </a:endParaRPr>
          </a:p>
          <a:p>
            <a:pPr>
              <a:buNone/>
            </a:pPr>
            <a:r>
              <a:rPr lang="id-ID" dirty="0" smtClean="0">
                <a:sym typeface="Wingdings" pitchFamily="2" charset="2"/>
              </a:rPr>
              <a:t> LAHAN YANG LUAS/BESAR DAN SUBUR</a:t>
            </a:r>
            <a:endParaRPr lang="id-ID" dirty="0"/>
          </a:p>
        </p:txBody>
      </p:sp>
      <p:pic>
        <p:nvPicPr>
          <p:cNvPr id="4" name="Picture 58" descr="92"/>
          <p:cNvPicPr>
            <a:picLocks noChangeAspect="1" noChangeArrowheads="1"/>
          </p:cNvPicPr>
          <p:nvPr/>
        </p:nvPicPr>
        <p:blipFill>
          <a:blip r:embed="rId2"/>
          <a:srcRect l="28255" t="59584" r="47656" b="23775"/>
          <a:stretch>
            <a:fillRect/>
          </a:stretch>
        </p:blipFill>
        <p:spPr bwMode="auto">
          <a:xfrm rot="10490315">
            <a:off x="6004621" y="559919"/>
            <a:ext cx="2349500" cy="1462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3" descr="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9814862">
            <a:off x="6056692" y="2180952"/>
            <a:ext cx="2362200" cy="354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GEOGRAFIS KEBONAGUNG :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305800" cy="4389120"/>
          </a:xfrm>
        </p:spPr>
        <p:txBody>
          <a:bodyPr>
            <a:normAutofit/>
          </a:bodyPr>
          <a:lstStyle/>
          <a:p>
            <a:r>
              <a:rPr lang="en-US" dirty="0" err="1" smtClean="0"/>
              <a:t>Desa</a:t>
            </a:r>
            <a:r>
              <a:rPr lang="en-US" dirty="0" smtClean="0"/>
              <a:t> </a:t>
            </a:r>
            <a:r>
              <a:rPr lang="en-US" dirty="0" err="1" smtClean="0"/>
              <a:t>Kebonagung</a:t>
            </a:r>
            <a:r>
              <a:rPr lang="en-US" dirty="0" smtClean="0"/>
              <a:t> </a:t>
            </a:r>
            <a:r>
              <a:rPr lang="id-ID" dirty="0" smtClean="0"/>
              <a:t>ber</a:t>
            </a:r>
            <a:r>
              <a:rPr lang="en-US" dirty="0" err="1" smtClean="0"/>
              <a:t>jarak</a:t>
            </a:r>
            <a:r>
              <a:rPr lang="en-US" dirty="0" smtClean="0"/>
              <a:t> 6 km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Kecamatan</a:t>
            </a:r>
            <a:r>
              <a:rPr lang="en-US" dirty="0" smtClean="0"/>
              <a:t> </a:t>
            </a:r>
            <a:r>
              <a:rPr lang="en-US" dirty="0" err="1" smtClean="0"/>
              <a:t>Bandongan</a:t>
            </a:r>
            <a:r>
              <a:rPr lang="en-US" dirty="0" smtClean="0"/>
              <a:t>.</a:t>
            </a:r>
            <a:endParaRPr lang="id-ID" dirty="0" smtClean="0"/>
          </a:p>
          <a:p>
            <a:r>
              <a:rPr lang="en-US" dirty="0" err="1" smtClean="0"/>
              <a:t>Tepat</a:t>
            </a:r>
            <a:r>
              <a:rPr lang="id-ID" dirty="0" smtClean="0"/>
              <a:t> di bawah</a:t>
            </a:r>
            <a:r>
              <a:rPr lang="en-US" dirty="0" smtClean="0"/>
              <a:t> </a:t>
            </a:r>
            <a:r>
              <a:rPr lang="en-US" dirty="0" err="1" smtClean="0"/>
              <a:t>lereng</a:t>
            </a:r>
            <a:r>
              <a:rPr lang="en-US" dirty="0" smtClean="0"/>
              <a:t> </a:t>
            </a:r>
            <a:r>
              <a:rPr lang="en-US" dirty="0" err="1" smtClean="0"/>
              <a:t>Sumbing</a:t>
            </a:r>
            <a:r>
              <a:rPr lang="en-US" dirty="0" smtClean="0"/>
              <a:t> </a:t>
            </a:r>
            <a:r>
              <a:rPr lang="id-ID" dirty="0" smtClean="0"/>
              <a:t>yang memiliki </a:t>
            </a:r>
            <a:r>
              <a:rPr lang="en-US" dirty="0" err="1" smtClean="0"/>
              <a:t>ketinggian</a:t>
            </a:r>
            <a:r>
              <a:rPr lang="en-US" dirty="0" smtClean="0"/>
              <a:t>  650- 800 </a:t>
            </a:r>
            <a:r>
              <a:rPr lang="id-ID" dirty="0" smtClean="0"/>
              <a:t>dari bawah permukaan air laut</a:t>
            </a:r>
          </a:p>
          <a:p>
            <a:r>
              <a:rPr lang="en-US" dirty="0" err="1" smtClean="0"/>
              <a:t>Desa</a:t>
            </a:r>
            <a:r>
              <a:rPr lang="en-US" dirty="0" smtClean="0"/>
              <a:t> </a:t>
            </a:r>
            <a:r>
              <a:rPr lang="en-US" dirty="0" err="1" smtClean="0"/>
              <a:t>Kebonagung</a:t>
            </a:r>
            <a:r>
              <a:rPr lang="en-US" dirty="0" smtClean="0"/>
              <a:t> </a:t>
            </a:r>
            <a:r>
              <a:rPr lang="en-US" dirty="0" err="1" smtClean="0"/>
              <a:t>terdiri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:</a:t>
            </a:r>
            <a:endParaRPr lang="id-ID" dirty="0" smtClean="0"/>
          </a:p>
          <a:p>
            <a:pPr>
              <a:buFontTx/>
              <a:buChar char="-"/>
            </a:pPr>
            <a:r>
              <a:rPr lang="en-US" dirty="0" smtClean="0"/>
              <a:t>11 </a:t>
            </a:r>
            <a:r>
              <a:rPr lang="en-US" dirty="0" err="1" smtClean="0"/>
              <a:t>Dusun</a:t>
            </a:r>
            <a:r>
              <a:rPr lang="en-US" dirty="0" smtClean="0"/>
              <a:t>, </a:t>
            </a:r>
            <a:endParaRPr lang="id-ID" dirty="0" smtClean="0"/>
          </a:p>
          <a:p>
            <a:pPr>
              <a:buFontTx/>
              <a:buChar char="-"/>
            </a:pPr>
            <a:r>
              <a:rPr lang="en-US" dirty="0" smtClean="0"/>
              <a:t>31 </a:t>
            </a:r>
            <a:r>
              <a:rPr lang="en-US" dirty="0" err="1" smtClean="0"/>
              <a:t>Rt</a:t>
            </a:r>
            <a:r>
              <a:rPr lang="en-US" dirty="0" smtClean="0"/>
              <a:t>, </a:t>
            </a:r>
            <a:endParaRPr lang="id-ID" dirty="0" smtClean="0"/>
          </a:p>
          <a:p>
            <a:pPr>
              <a:buFontTx/>
              <a:buChar char="-"/>
            </a:pPr>
            <a:r>
              <a:rPr lang="en-US" dirty="0" smtClean="0"/>
              <a:t>10 </a:t>
            </a:r>
            <a:r>
              <a:rPr lang="en-US" dirty="0" err="1" smtClean="0"/>
              <a:t>Rw</a:t>
            </a:r>
            <a:r>
              <a:rPr lang="en-US" dirty="0" smtClean="0"/>
              <a:t>.</a:t>
            </a:r>
            <a:endParaRPr lang="id-ID" dirty="0" smtClean="0"/>
          </a:p>
          <a:p>
            <a:r>
              <a:rPr lang="en-US" dirty="0" err="1" smtClean="0"/>
              <a:t>Luas</a:t>
            </a:r>
            <a:r>
              <a:rPr lang="en-US" dirty="0" smtClean="0"/>
              <a:t> Wilayah </a:t>
            </a:r>
            <a:r>
              <a:rPr lang="en-US" dirty="0" err="1" smtClean="0"/>
              <a:t>desa</a:t>
            </a:r>
            <a:r>
              <a:rPr lang="en-US" dirty="0" smtClean="0"/>
              <a:t> </a:t>
            </a:r>
            <a:r>
              <a:rPr lang="en-US" dirty="0" err="1" smtClean="0"/>
              <a:t>Kebonagung</a:t>
            </a:r>
            <a:r>
              <a:rPr lang="en-US" dirty="0" smtClean="0"/>
              <a:t>    255,535 ha/m2</a:t>
            </a:r>
            <a:endParaRPr lang="id-ID" dirty="0" smtClean="0"/>
          </a:p>
          <a:p>
            <a:endParaRPr lang="id-ID" dirty="0" smtClean="0"/>
          </a:p>
          <a:p>
            <a:endParaRPr lang="id-ID" dirty="0"/>
          </a:p>
        </p:txBody>
      </p:sp>
      <p:pic>
        <p:nvPicPr>
          <p:cNvPr id="4" name="Picture 11" descr="中国风图标下载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691876">
            <a:off x="6472480" y="3763630"/>
            <a:ext cx="1974041" cy="1974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3" descr="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5261563">
            <a:off x="6256719" y="-159026"/>
            <a:ext cx="2362200" cy="354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62800" cy="1143000"/>
          </a:xfrm>
          <a:solidFill>
            <a:schemeClr val="accent2">
              <a:lumMod val="50000"/>
            </a:schemeClr>
          </a:solidFill>
        </p:spPr>
        <p:txBody>
          <a:bodyPr/>
          <a:lstStyle/>
          <a:p>
            <a:pPr algn="l"/>
            <a:r>
              <a:rPr lang="en-US" b="1" dirty="0" err="1" smtClean="0">
                <a:solidFill>
                  <a:schemeClr val="bg1"/>
                </a:solidFill>
              </a:rPr>
              <a:t>Biodata</a:t>
            </a:r>
            <a:endParaRPr 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12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533400" y="1619059"/>
          <a:ext cx="8153400" cy="45990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7800"/>
                <a:gridCol w="301978"/>
                <a:gridCol w="5133622"/>
              </a:tblGrid>
              <a:tr h="42395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NAMA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: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MULYATNO, </a:t>
                      </a:r>
                      <a:r>
                        <a:rPr lang="en-US" sz="1600" dirty="0" err="1" smtClean="0"/>
                        <a:t>S.Sos</a:t>
                      </a:r>
                      <a:endParaRPr lang="en-US" sz="1600" dirty="0"/>
                    </a:p>
                  </a:txBody>
                  <a:tcPr/>
                </a:tc>
              </a:tr>
              <a:tr h="42395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TTL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: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MAGELANG, 2</a:t>
                      </a:r>
                      <a:r>
                        <a:rPr lang="en-US" sz="1600" baseline="0" dirty="0" smtClean="0"/>
                        <a:t> MEI 1962</a:t>
                      </a:r>
                      <a:endParaRPr lang="en-US" sz="1600" dirty="0"/>
                    </a:p>
                  </a:txBody>
                  <a:tcPr/>
                </a:tc>
              </a:tr>
              <a:tr h="42395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JABATAN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: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CAMAT BANDONGAN</a:t>
                      </a:r>
                      <a:endParaRPr lang="en-US" sz="1600" dirty="0"/>
                    </a:p>
                  </a:txBody>
                  <a:tcPr/>
                </a:tc>
              </a:tr>
              <a:tr h="259548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RIWAYAT PEKERJAAN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: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Staf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Kecamatan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Dukun</a:t>
                      </a:r>
                      <a:r>
                        <a:rPr lang="en-US" sz="1600" dirty="0" smtClean="0"/>
                        <a:t> (1986-1989)</a:t>
                      </a:r>
                    </a:p>
                    <a:p>
                      <a:r>
                        <a:rPr lang="en-US" sz="1600" dirty="0" err="1" smtClean="0"/>
                        <a:t>Kaur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Administrasi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Kec</a:t>
                      </a:r>
                      <a:r>
                        <a:rPr lang="en-US" sz="1600" dirty="0" smtClean="0"/>
                        <a:t>. </a:t>
                      </a:r>
                      <a:r>
                        <a:rPr lang="en-US" sz="1600" dirty="0" err="1" smtClean="0"/>
                        <a:t>Dukun</a:t>
                      </a:r>
                      <a:r>
                        <a:rPr lang="en-US" sz="1600" dirty="0" smtClean="0"/>
                        <a:t> (1989-1992)</a:t>
                      </a:r>
                    </a:p>
                    <a:p>
                      <a:r>
                        <a:rPr lang="en-US" sz="1600" dirty="0" err="1" smtClean="0"/>
                        <a:t>Mantri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Polisi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Pamong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Praja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Kecamatan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Bandongan</a:t>
                      </a:r>
                      <a:r>
                        <a:rPr lang="en-US" sz="1600" dirty="0" smtClean="0"/>
                        <a:t> (1992-1997)</a:t>
                      </a:r>
                    </a:p>
                    <a:p>
                      <a:r>
                        <a:rPr lang="en-US" sz="1600" dirty="0" err="1" smtClean="0"/>
                        <a:t>Kasi</a:t>
                      </a:r>
                      <a:r>
                        <a:rPr lang="en-US" sz="1600" dirty="0" smtClean="0"/>
                        <a:t> Tata </a:t>
                      </a:r>
                      <a:r>
                        <a:rPr lang="en-US" sz="1600" dirty="0" err="1" smtClean="0"/>
                        <a:t>Pemerintahan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Kec</a:t>
                      </a:r>
                      <a:r>
                        <a:rPr lang="en-US" sz="1600" dirty="0" smtClean="0"/>
                        <a:t>. </a:t>
                      </a:r>
                      <a:r>
                        <a:rPr lang="en-US" sz="1600" dirty="0" err="1" smtClean="0"/>
                        <a:t>Candimulyo</a:t>
                      </a:r>
                      <a:r>
                        <a:rPr lang="en-US" sz="1600" dirty="0" smtClean="0"/>
                        <a:t> (1997-2000)</a:t>
                      </a:r>
                    </a:p>
                    <a:p>
                      <a:r>
                        <a:rPr lang="en-US" sz="1600" dirty="0" err="1" smtClean="0"/>
                        <a:t>Kasi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Pemerintahan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dan</a:t>
                      </a:r>
                      <a:r>
                        <a:rPr lang="en-US" sz="1600" dirty="0" smtClean="0"/>
                        <a:t> Pembangunan </a:t>
                      </a:r>
                      <a:r>
                        <a:rPr lang="en-US" sz="1600" dirty="0" err="1" smtClean="0"/>
                        <a:t>Kec</a:t>
                      </a:r>
                      <a:r>
                        <a:rPr lang="en-US" sz="1600" dirty="0" smtClean="0"/>
                        <a:t>. </a:t>
                      </a:r>
                      <a:r>
                        <a:rPr lang="en-US" sz="1600" dirty="0" err="1" smtClean="0"/>
                        <a:t>Candimulyo</a:t>
                      </a:r>
                      <a:r>
                        <a:rPr lang="en-US" sz="1600" dirty="0" smtClean="0"/>
                        <a:t> (2000-2004)</a:t>
                      </a:r>
                    </a:p>
                    <a:p>
                      <a:r>
                        <a:rPr lang="en-US" sz="1600" dirty="0" err="1" smtClean="0"/>
                        <a:t>Sekretaris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Kecamatan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Candimulyo</a:t>
                      </a:r>
                      <a:r>
                        <a:rPr lang="en-US" sz="1600" dirty="0" smtClean="0"/>
                        <a:t> (2004-2010)</a:t>
                      </a:r>
                    </a:p>
                    <a:p>
                      <a:r>
                        <a:rPr lang="en-US" sz="1600" dirty="0" err="1" smtClean="0"/>
                        <a:t>Sekretaris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Kecamatan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Mertoyudan</a:t>
                      </a:r>
                      <a:r>
                        <a:rPr lang="en-US" sz="1600" baseline="0" dirty="0" smtClean="0"/>
                        <a:t> (2010-2012)</a:t>
                      </a:r>
                    </a:p>
                    <a:p>
                      <a:r>
                        <a:rPr lang="en-US" sz="1600" baseline="0" dirty="0" err="1" smtClean="0"/>
                        <a:t>Camat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Windusari</a:t>
                      </a:r>
                      <a:r>
                        <a:rPr lang="en-US" sz="1600" baseline="0" dirty="0" smtClean="0"/>
                        <a:t> (2012-2013)</a:t>
                      </a:r>
                    </a:p>
                    <a:p>
                      <a:r>
                        <a:rPr lang="en-US" sz="1600" baseline="0" dirty="0" err="1" smtClean="0"/>
                        <a:t>Camat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Bandongan</a:t>
                      </a:r>
                      <a:r>
                        <a:rPr lang="en-US" sz="1600" baseline="0" dirty="0" smtClean="0"/>
                        <a:t> (2013 – </a:t>
                      </a:r>
                      <a:r>
                        <a:rPr lang="en-US" sz="1600" baseline="0" dirty="0" err="1" smtClean="0"/>
                        <a:t>sekarang</a:t>
                      </a:r>
                      <a:r>
                        <a:rPr lang="en-US" sz="1600" baseline="0" dirty="0" smtClean="0"/>
                        <a:t>) </a:t>
                      </a:r>
                      <a:endParaRPr lang="en-US" sz="1600" dirty="0"/>
                    </a:p>
                  </a:txBody>
                  <a:tcPr/>
                </a:tc>
              </a:tr>
              <a:tr h="73175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PENDIDIKAN</a:t>
                      </a:r>
                      <a:r>
                        <a:rPr lang="en-US" sz="1600" baseline="0" dirty="0" smtClean="0"/>
                        <a:t> PENJENJANGAN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: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Diklatpim</a:t>
                      </a:r>
                      <a:r>
                        <a:rPr lang="en-US" sz="1600" dirty="0" smtClean="0"/>
                        <a:t> IV (1996)</a:t>
                      </a:r>
                    </a:p>
                    <a:p>
                      <a:r>
                        <a:rPr lang="en-US" sz="1600" dirty="0" err="1" smtClean="0"/>
                        <a:t>Diklatpim</a:t>
                      </a:r>
                      <a:r>
                        <a:rPr lang="en-US" sz="1600" baseline="0" dirty="0" smtClean="0"/>
                        <a:t> III (2012)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10" descr="png-18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99400" y="215900"/>
            <a:ext cx="10795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3" descr="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96175" y="2286000"/>
            <a:ext cx="1571625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8" descr="92"/>
          <p:cNvPicPr>
            <a:picLocks noChangeAspect="1" noChangeArrowheads="1"/>
          </p:cNvPicPr>
          <p:nvPr/>
        </p:nvPicPr>
        <p:blipFill>
          <a:blip r:embed="rId4"/>
          <a:srcRect l="28255" t="59584" r="47656" b="23775"/>
          <a:stretch>
            <a:fillRect/>
          </a:stretch>
        </p:blipFill>
        <p:spPr bwMode="auto">
          <a:xfrm rot="10490315">
            <a:off x="3505200" y="152400"/>
            <a:ext cx="23495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utoShape 66"/>
          <p:cNvSpPr>
            <a:spLocks noChangeArrowheads="1"/>
          </p:cNvSpPr>
          <p:nvPr/>
        </p:nvSpPr>
        <p:spPr bwMode="auto">
          <a:xfrm>
            <a:off x="4572000" y="762000"/>
            <a:ext cx="533400" cy="53340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chemeClr val="bg1"/>
              </a:gs>
              <a:gs pos="100000">
                <a:schemeClr val="bg2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" name="AutoShape 70"/>
          <p:cNvSpPr>
            <a:spLocks noChangeArrowheads="1"/>
          </p:cNvSpPr>
          <p:nvPr/>
        </p:nvSpPr>
        <p:spPr bwMode="auto">
          <a:xfrm>
            <a:off x="6705600" y="762000"/>
            <a:ext cx="381000" cy="38100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chemeClr val="bg1"/>
              </a:gs>
              <a:gs pos="100000">
                <a:schemeClr val="bg2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" name="AutoShape 66"/>
          <p:cNvSpPr>
            <a:spLocks noChangeArrowheads="1"/>
          </p:cNvSpPr>
          <p:nvPr/>
        </p:nvSpPr>
        <p:spPr bwMode="auto">
          <a:xfrm>
            <a:off x="7620000" y="4114800"/>
            <a:ext cx="533400" cy="53340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chemeClr val="bg1"/>
              </a:gs>
              <a:gs pos="100000">
                <a:schemeClr val="bg2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"/>
                                            </p:cond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00"/>
                            </p:stCondLst>
                            <p:childTnLst>
                              <p:par>
                                <p:cTn id="12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6" presetClass="emph" presetSubtype="0" repeatCount="indefinite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133600"/>
            <a:ext cx="8382000" cy="2590800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b="1" dirty="0" smtClean="0"/>
              <a:t>B</a:t>
            </a:r>
            <a:r>
              <a:rPr lang="id-ID" b="1" dirty="0" smtClean="0"/>
              <a:t>ATAS WILAYAH</a:t>
            </a:r>
          </a:p>
          <a:p>
            <a:pPr algn="ctr"/>
            <a:endParaRPr lang="id-ID" b="1" dirty="0" smtClean="0"/>
          </a:p>
          <a:p>
            <a:pPr>
              <a:buNone/>
            </a:pPr>
            <a:r>
              <a:rPr lang="id-ID" dirty="0" smtClean="0"/>
              <a:t>   </a:t>
            </a:r>
            <a:r>
              <a:rPr lang="en-US" dirty="0" smtClean="0"/>
              <a:t>a . </a:t>
            </a:r>
            <a:r>
              <a:rPr lang="id-ID" dirty="0" smtClean="0"/>
              <a:t>U</a:t>
            </a:r>
            <a:r>
              <a:rPr lang="en-US" dirty="0" err="1" smtClean="0"/>
              <a:t>tara</a:t>
            </a:r>
            <a:r>
              <a:rPr lang="en-US" dirty="0" smtClean="0"/>
              <a:t>	: Ds </a:t>
            </a:r>
            <a:r>
              <a:rPr lang="en-US" dirty="0" err="1" smtClean="0"/>
              <a:t>Tonoboyo</a:t>
            </a:r>
            <a:endParaRPr lang="id-ID" dirty="0" smtClean="0"/>
          </a:p>
          <a:p>
            <a:pPr>
              <a:buNone/>
            </a:pPr>
            <a:r>
              <a:rPr lang="en-US" dirty="0" smtClean="0"/>
              <a:t>	b . </a:t>
            </a:r>
            <a:r>
              <a:rPr lang="en-US" dirty="0" err="1" smtClean="0"/>
              <a:t>Timur</a:t>
            </a:r>
            <a:r>
              <a:rPr lang="en-US" dirty="0" smtClean="0"/>
              <a:t>	: Ds </a:t>
            </a:r>
            <a:r>
              <a:rPr lang="en-US" dirty="0" err="1" smtClean="0"/>
              <a:t>Sukodadi</a:t>
            </a:r>
            <a:endParaRPr lang="id-ID" dirty="0" smtClean="0"/>
          </a:p>
          <a:p>
            <a:pPr>
              <a:buNone/>
            </a:pPr>
            <a:r>
              <a:rPr lang="en-US" dirty="0" smtClean="0"/>
              <a:t>	c . Selatan	: Ds </a:t>
            </a:r>
            <a:r>
              <a:rPr lang="en-US" dirty="0" err="1" smtClean="0"/>
              <a:t>Banjarejo</a:t>
            </a:r>
            <a:r>
              <a:rPr lang="en-US" dirty="0" smtClean="0"/>
              <a:t> </a:t>
            </a:r>
            <a:r>
              <a:rPr lang="en-US" dirty="0" err="1" smtClean="0"/>
              <a:t>Kec</a:t>
            </a:r>
            <a:r>
              <a:rPr lang="en-US" dirty="0" smtClean="0"/>
              <a:t>. </a:t>
            </a:r>
            <a:r>
              <a:rPr lang="en-US" dirty="0" err="1" smtClean="0"/>
              <a:t>Kaliangkrik</a:t>
            </a:r>
            <a:endParaRPr lang="id-ID" dirty="0" smtClean="0"/>
          </a:p>
          <a:p>
            <a:pPr>
              <a:buNone/>
            </a:pPr>
            <a:r>
              <a:rPr lang="en-US" dirty="0" smtClean="0"/>
              <a:t>	d . Barat		: Ds </a:t>
            </a:r>
            <a:r>
              <a:rPr lang="en-US" dirty="0" err="1" smtClean="0"/>
              <a:t>Kalegen</a:t>
            </a:r>
            <a:endParaRPr lang="id-ID" dirty="0" smtClean="0"/>
          </a:p>
          <a:p>
            <a:endParaRPr lang="id-ID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id-ID" dirty="0" smtClean="0"/>
              <a:t>GEOGRAFIS KEBONAGUNG :</a:t>
            </a:r>
            <a:endParaRPr lang="id-ID" dirty="0"/>
          </a:p>
        </p:txBody>
      </p:sp>
      <p:pic>
        <p:nvPicPr>
          <p:cNvPr id="4" name="Picture 13" descr="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2814215">
            <a:off x="784457" y="357061"/>
            <a:ext cx="2362200" cy="354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 descr="中国风图标下载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41006">
            <a:off x="5824342" y="4524777"/>
            <a:ext cx="2071481" cy="2071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JUMLAH PENDUDUK :</a:t>
            </a:r>
            <a:endParaRPr lang="id-ID" dirty="0"/>
          </a:p>
        </p:txBody>
      </p:sp>
      <p:pic>
        <p:nvPicPr>
          <p:cNvPr id="4" name="Content Placeholder 3"/>
          <p:cNvPicPr>
            <a:picLocks noGrp="1"/>
          </p:cNvPicPr>
          <p:nvPr>
            <p:ph sz="quarter" idx="1"/>
          </p:nvPr>
        </p:nvPicPr>
        <p:blipFill>
          <a:blip r:embed="rId2"/>
          <a:srcRect l="27451" t="28093" r="27318" b="32928"/>
          <a:stretch>
            <a:fillRect/>
          </a:stretch>
        </p:blipFill>
        <p:spPr bwMode="auto">
          <a:xfrm>
            <a:off x="1066800" y="1752600"/>
            <a:ext cx="7696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Documents and Settings\Windows Xp\My Documents\babay kartu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04687">
            <a:off x="321740" y="4927197"/>
            <a:ext cx="975134" cy="1679624"/>
          </a:xfrm>
          <a:prstGeom prst="rect">
            <a:avLst/>
          </a:prstGeom>
          <a:noFill/>
        </p:spPr>
      </p:pic>
      <p:pic>
        <p:nvPicPr>
          <p:cNvPr id="6" name="Picture 4" descr="C:\Documents and Settings\Windows Xp\My Documents\KARTUN1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0400" y="228600"/>
            <a:ext cx="1599334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73162"/>
          </a:xfrm>
        </p:spPr>
        <p:txBody>
          <a:bodyPr>
            <a:normAutofit/>
          </a:bodyPr>
          <a:lstStyle/>
          <a:p>
            <a:pPr algn="r"/>
            <a:r>
              <a:rPr lang="id-ID" dirty="0" smtClean="0"/>
              <a:t>TINGKAT PENDIDIKAN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905000"/>
            <a:ext cx="4800600" cy="4572000"/>
          </a:xfrm>
        </p:spPr>
        <p:txBody>
          <a:bodyPr>
            <a:normAutofit/>
          </a:bodyPr>
          <a:lstStyle/>
          <a:p>
            <a:r>
              <a:rPr lang="en-US" dirty="0" smtClean="0"/>
              <a:t>Tingkat </a:t>
            </a:r>
            <a:r>
              <a:rPr lang="en-US" dirty="0" err="1" smtClean="0"/>
              <a:t>pendidikan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Desa</a:t>
            </a:r>
            <a:r>
              <a:rPr lang="en-US" dirty="0" smtClean="0"/>
              <a:t> </a:t>
            </a:r>
            <a:r>
              <a:rPr lang="en-US" dirty="0" err="1" smtClean="0"/>
              <a:t>Kebonagung</a:t>
            </a:r>
            <a:r>
              <a:rPr lang="en-US" dirty="0" smtClean="0"/>
              <a:t> </a:t>
            </a:r>
            <a:r>
              <a:rPr lang="en-US" dirty="0" err="1" smtClean="0"/>
              <a:t>tergolong</a:t>
            </a:r>
            <a:r>
              <a:rPr lang="en-US" dirty="0" smtClean="0"/>
              <a:t> </a:t>
            </a:r>
            <a:r>
              <a:rPr lang="en-US" dirty="0" err="1" smtClean="0"/>
              <a:t>rendah</a:t>
            </a:r>
            <a:r>
              <a:rPr lang="en-US" dirty="0" smtClean="0"/>
              <a:t>, </a:t>
            </a:r>
            <a:r>
              <a:rPr lang="en-US" dirty="0" err="1" smtClean="0"/>
              <a:t>hal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disebabkan</a:t>
            </a:r>
            <a:r>
              <a:rPr lang="en-US" dirty="0" smtClean="0"/>
              <a:t> </a:t>
            </a:r>
            <a:r>
              <a:rPr lang="en-US" dirty="0" err="1" smtClean="0"/>
              <a:t>fasilitas</a:t>
            </a:r>
            <a:r>
              <a:rPr lang="en-US" dirty="0" smtClean="0"/>
              <a:t> </a:t>
            </a:r>
            <a:r>
              <a:rPr lang="en-US" dirty="0" err="1" smtClean="0"/>
              <a:t>pendidikan</a:t>
            </a:r>
            <a:r>
              <a:rPr lang="en-US" dirty="0" smtClean="0"/>
              <a:t> </a:t>
            </a:r>
            <a:r>
              <a:rPr lang="en-US" dirty="0" err="1" smtClean="0"/>
              <a:t>kurang</a:t>
            </a:r>
            <a:r>
              <a:rPr lang="en-US" dirty="0" smtClean="0"/>
              <a:t> </a:t>
            </a:r>
            <a:r>
              <a:rPr lang="en-US" dirty="0" err="1" smtClean="0"/>
              <a:t>memadai</a:t>
            </a:r>
            <a:r>
              <a:rPr lang="en-US" dirty="0" smtClean="0"/>
              <a:t>. </a:t>
            </a:r>
            <a:r>
              <a:rPr lang="en-US" dirty="0" err="1" smtClean="0"/>
              <a:t>Fasilitas</a:t>
            </a:r>
            <a:r>
              <a:rPr lang="en-US" dirty="0" smtClean="0"/>
              <a:t> </a:t>
            </a:r>
            <a:r>
              <a:rPr lang="en-US" dirty="0" err="1" smtClean="0"/>
              <a:t>pendidikan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desa</a:t>
            </a:r>
            <a:r>
              <a:rPr lang="en-US" dirty="0" smtClean="0"/>
              <a:t> </a:t>
            </a:r>
            <a:r>
              <a:rPr lang="en-US" dirty="0" err="1" smtClean="0"/>
              <a:t>Kebonagung</a:t>
            </a:r>
            <a:r>
              <a:rPr lang="en-US" dirty="0" smtClean="0"/>
              <a:t> </a:t>
            </a:r>
            <a:r>
              <a:rPr lang="en-US" dirty="0" err="1" smtClean="0"/>
              <a:t>hanya</a:t>
            </a:r>
            <a:r>
              <a:rPr lang="en-US" dirty="0" smtClean="0"/>
              <a:t> </a:t>
            </a:r>
            <a:r>
              <a:rPr lang="en-US" dirty="0" err="1" smtClean="0"/>
              <a:t>meliputi</a:t>
            </a:r>
            <a:r>
              <a:rPr lang="en-US" dirty="0" smtClean="0"/>
              <a:t> </a:t>
            </a:r>
            <a:r>
              <a:rPr lang="en-US" dirty="0" err="1" smtClean="0"/>
              <a:t>dua</a:t>
            </a:r>
            <a:r>
              <a:rPr lang="en-US" dirty="0" smtClean="0"/>
              <a:t> </a:t>
            </a:r>
            <a:r>
              <a:rPr lang="en-US" dirty="0" err="1" smtClean="0"/>
              <a:t>buah</a:t>
            </a:r>
            <a:r>
              <a:rPr lang="en-US" dirty="0" smtClean="0"/>
              <a:t> </a:t>
            </a:r>
            <a:r>
              <a:rPr lang="en-US" dirty="0" err="1" smtClean="0"/>
              <a:t>gedung</a:t>
            </a:r>
            <a:r>
              <a:rPr lang="en-US" dirty="0" smtClean="0"/>
              <a:t> </a:t>
            </a:r>
            <a:r>
              <a:rPr lang="en-US" dirty="0" err="1" smtClean="0"/>
              <a:t>Sekolah</a:t>
            </a:r>
            <a:r>
              <a:rPr lang="en-US" dirty="0" smtClean="0"/>
              <a:t> </a:t>
            </a:r>
            <a:r>
              <a:rPr lang="en-US" dirty="0" err="1" smtClean="0"/>
              <a:t>Dasar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MI, </a:t>
            </a:r>
            <a:r>
              <a:rPr lang="en-US" dirty="0" err="1" smtClean="0"/>
              <a:t>dua</a:t>
            </a:r>
            <a:r>
              <a:rPr lang="en-US" dirty="0" smtClean="0"/>
              <a:t> TK.</a:t>
            </a:r>
            <a:endParaRPr lang="id-ID" dirty="0" smtClean="0"/>
          </a:p>
          <a:p>
            <a:r>
              <a:rPr lang="en-US" dirty="0" err="1" smtClean="0"/>
              <a:t>Komposisi</a:t>
            </a:r>
            <a:r>
              <a:rPr lang="en-US" dirty="0" smtClean="0"/>
              <a:t> </a:t>
            </a:r>
            <a:r>
              <a:rPr lang="en-US" dirty="0" err="1" smtClean="0"/>
              <a:t>penduduk</a:t>
            </a:r>
            <a:r>
              <a:rPr lang="en-US" dirty="0" smtClean="0"/>
              <a:t> </a:t>
            </a:r>
            <a:r>
              <a:rPr lang="en-US" dirty="0" err="1" smtClean="0"/>
              <a:t>Desa</a:t>
            </a:r>
            <a:r>
              <a:rPr lang="en-US" dirty="0" smtClean="0"/>
              <a:t> </a:t>
            </a:r>
            <a:r>
              <a:rPr lang="en-US" dirty="0" err="1" smtClean="0"/>
              <a:t>Kebonagung</a:t>
            </a:r>
            <a:r>
              <a:rPr lang="en-US" dirty="0" smtClean="0"/>
              <a:t> </a:t>
            </a:r>
            <a:r>
              <a:rPr lang="en-US" dirty="0" err="1" smtClean="0"/>
              <a:t>berdasarkan</a:t>
            </a:r>
            <a:r>
              <a:rPr lang="en-US" dirty="0" smtClean="0"/>
              <a:t> </a:t>
            </a:r>
            <a:r>
              <a:rPr lang="en-US" dirty="0" err="1" smtClean="0"/>
              <a:t>tingkat</a:t>
            </a:r>
            <a:r>
              <a:rPr lang="en-US" dirty="0" smtClean="0"/>
              <a:t> </a:t>
            </a:r>
            <a:r>
              <a:rPr lang="en-US" dirty="0" err="1" smtClean="0"/>
              <a:t>pendidik</a:t>
            </a:r>
            <a:r>
              <a:rPr lang="id-ID" dirty="0" smtClean="0"/>
              <a:t>a</a:t>
            </a:r>
            <a:r>
              <a:rPr lang="en-US" dirty="0" err="1" smtClean="0"/>
              <a:t>nnya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dilihat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tabel</a:t>
            </a:r>
            <a:r>
              <a:rPr lang="en-US" dirty="0" smtClean="0"/>
              <a:t> </a:t>
            </a:r>
            <a:r>
              <a:rPr lang="en-US" dirty="0" err="1" smtClean="0"/>
              <a:t>berikut</a:t>
            </a:r>
            <a:r>
              <a:rPr lang="en-US" dirty="0" smtClean="0"/>
              <a:t> :</a:t>
            </a:r>
            <a:endParaRPr lang="id-ID" dirty="0" smtClean="0"/>
          </a:p>
          <a:p>
            <a:endParaRPr lang="id-ID" dirty="0" smtClean="0"/>
          </a:p>
          <a:p>
            <a:pPr>
              <a:buNone/>
            </a:pPr>
            <a:endParaRPr lang="id-ID" dirty="0"/>
          </a:p>
        </p:txBody>
      </p:sp>
      <p:pic>
        <p:nvPicPr>
          <p:cNvPr id="5" name="Picture 0" descr="il_kids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3352800"/>
            <a:ext cx="2895600" cy="2402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D:\Didi\lain-lain\animasi\woman_teacher_blackboard_md_wht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457200"/>
            <a:ext cx="1828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id-ID" b="1" dirty="0" smtClean="0"/>
              <a:t>TINGKAT PENDIDIKAN</a:t>
            </a:r>
            <a:endParaRPr lang="id-ID" b="1" dirty="0"/>
          </a:p>
        </p:txBody>
      </p:sp>
      <p:pic>
        <p:nvPicPr>
          <p:cNvPr id="4" name="Content Placeholder 3"/>
          <p:cNvPicPr>
            <a:picLocks noGrp="1"/>
          </p:cNvPicPr>
          <p:nvPr>
            <p:ph sz="quarter" idx="1"/>
          </p:nvPr>
        </p:nvPicPr>
        <p:blipFill>
          <a:blip r:embed="rId2"/>
          <a:srcRect l="30959" t="42105" r="33223" b="27018"/>
          <a:stretch>
            <a:fillRect/>
          </a:stretch>
        </p:blipFill>
        <p:spPr bwMode="auto">
          <a:xfrm>
            <a:off x="838200" y="1371600"/>
            <a:ext cx="79248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3" descr="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108272">
            <a:off x="354543" y="-246756"/>
            <a:ext cx="172402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4485984"/>
            <a:ext cx="3609975" cy="2372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id-ID" dirty="0" smtClean="0"/>
              <a:t>MATA PENCAHARIAN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2209800"/>
            <a:ext cx="6934200" cy="4191000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Sebagaian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 </a:t>
            </a:r>
            <a:r>
              <a:rPr lang="en-US" dirty="0" err="1" smtClean="0"/>
              <a:t>keluarga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Desa</a:t>
            </a:r>
            <a:r>
              <a:rPr lang="en-US" dirty="0" smtClean="0"/>
              <a:t> </a:t>
            </a:r>
            <a:r>
              <a:rPr lang="en-US" dirty="0" err="1" smtClean="0"/>
              <a:t>Kebonagung</a:t>
            </a:r>
            <a:r>
              <a:rPr lang="en-US" dirty="0" smtClean="0"/>
              <a:t> </a:t>
            </a:r>
            <a:r>
              <a:rPr lang="en-US" dirty="0" err="1" smtClean="0"/>
              <a:t>mempunyai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pencaharian</a:t>
            </a:r>
            <a:r>
              <a:rPr lang="en-US" dirty="0" smtClean="0"/>
              <a:t> </a:t>
            </a:r>
            <a:r>
              <a:rPr lang="en-US" dirty="0" err="1" smtClean="0"/>
              <a:t>dibidang</a:t>
            </a:r>
            <a:r>
              <a:rPr lang="en-US" dirty="0" smtClean="0"/>
              <a:t> </a:t>
            </a:r>
            <a:r>
              <a:rPr lang="en-US" dirty="0" err="1" smtClean="0"/>
              <a:t>pertanian</a:t>
            </a:r>
            <a:r>
              <a:rPr lang="en-US" dirty="0" smtClean="0"/>
              <a:t>. </a:t>
            </a:r>
            <a:endParaRPr lang="id-ID" dirty="0" smtClean="0"/>
          </a:p>
          <a:p>
            <a:r>
              <a:rPr lang="id-ID" dirty="0" smtClean="0"/>
              <a:t>J</a:t>
            </a:r>
            <a:r>
              <a:rPr lang="en-US" dirty="0" err="1" smtClean="0"/>
              <a:t>umlah</a:t>
            </a:r>
            <a:r>
              <a:rPr lang="en-US" dirty="0" smtClean="0"/>
              <a:t> </a:t>
            </a:r>
            <a:r>
              <a:rPr lang="en-US" dirty="0" err="1" smtClean="0"/>
              <a:t>Kepala</a:t>
            </a:r>
            <a:r>
              <a:rPr lang="en-US" dirty="0" smtClean="0"/>
              <a:t> </a:t>
            </a:r>
            <a:r>
              <a:rPr lang="en-US" dirty="0" err="1" smtClean="0"/>
              <a:t>Keluarga</a:t>
            </a:r>
            <a:r>
              <a:rPr lang="en-US" dirty="0" smtClean="0"/>
              <a:t> yang </a:t>
            </a:r>
            <a:r>
              <a:rPr lang="en-US" dirty="0" err="1" smtClean="0"/>
              <a:t>bekerja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bidang</a:t>
            </a:r>
            <a:r>
              <a:rPr lang="en-US" dirty="0" smtClean="0"/>
              <a:t> </a:t>
            </a:r>
            <a:r>
              <a:rPr lang="en-US" dirty="0" err="1" smtClean="0"/>
              <a:t>pertanian</a:t>
            </a:r>
            <a:r>
              <a:rPr lang="en-US" dirty="0" smtClean="0"/>
              <a:t> </a:t>
            </a:r>
            <a:r>
              <a:rPr lang="en-US" dirty="0" err="1" smtClean="0"/>
              <a:t>sebanyak</a:t>
            </a:r>
            <a:r>
              <a:rPr lang="en-US" dirty="0" smtClean="0"/>
              <a:t> 760 KK, </a:t>
            </a:r>
            <a:r>
              <a:rPr lang="en-US" dirty="0" err="1" smtClean="0"/>
              <a:t>sedangkan</a:t>
            </a:r>
            <a:r>
              <a:rPr lang="en-US" dirty="0" smtClean="0"/>
              <a:t> </a:t>
            </a:r>
            <a:r>
              <a:rPr lang="en-US" dirty="0" err="1" smtClean="0"/>
              <a:t>sisanya</a:t>
            </a:r>
            <a:r>
              <a:rPr lang="en-US" dirty="0" smtClean="0"/>
              <a:t> </a:t>
            </a:r>
            <a:r>
              <a:rPr lang="en-US" dirty="0" err="1" smtClean="0"/>
              <a:t>bekerja</a:t>
            </a:r>
            <a:r>
              <a:rPr lang="en-US" dirty="0" smtClean="0"/>
              <a:t> </a:t>
            </a:r>
            <a:r>
              <a:rPr lang="en-US" dirty="0" err="1" smtClean="0"/>
              <a:t>dibidang</a:t>
            </a:r>
            <a:r>
              <a:rPr lang="en-US" dirty="0" smtClean="0"/>
              <a:t> lain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pengusaha</a:t>
            </a:r>
            <a:r>
              <a:rPr lang="en-US" dirty="0" smtClean="0"/>
              <a:t>, </a:t>
            </a:r>
            <a:r>
              <a:rPr lang="en-US" dirty="0" err="1" smtClean="0"/>
              <a:t>buruh</a:t>
            </a:r>
            <a:r>
              <a:rPr lang="en-US" dirty="0" smtClean="0"/>
              <a:t>, </a:t>
            </a:r>
            <a:r>
              <a:rPr lang="en-US" dirty="0" err="1" smtClean="0"/>
              <a:t>pedagang</a:t>
            </a:r>
            <a:r>
              <a:rPr lang="en-US" dirty="0" smtClean="0"/>
              <a:t>, PNS/ABRI, </a:t>
            </a:r>
            <a:r>
              <a:rPr lang="en-US" dirty="0" err="1" smtClean="0"/>
              <a:t>pengangkutan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sebagainya</a:t>
            </a:r>
            <a:r>
              <a:rPr lang="id-ID" dirty="0" smtClean="0"/>
              <a:t>(sumber : </a:t>
            </a:r>
            <a:r>
              <a:rPr lang="en-US" dirty="0" err="1" smtClean="0"/>
              <a:t>monografi</a:t>
            </a:r>
            <a:r>
              <a:rPr lang="en-US" dirty="0" smtClean="0"/>
              <a:t> </a:t>
            </a:r>
            <a:r>
              <a:rPr lang="en-US" dirty="0" err="1" smtClean="0"/>
              <a:t>Desa</a:t>
            </a:r>
            <a:r>
              <a:rPr lang="en-US" dirty="0" smtClean="0"/>
              <a:t> </a:t>
            </a:r>
            <a:r>
              <a:rPr lang="en-US" dirty="0" err="1" smtClean="0"/>
              <a:t>Kebonagung</a:t>
            </a:r>
            <a:r>
              <a:rPr lang="en-US" dirty="0" smtClean="0"/>
              <a:t> 2013</a:t>
            </a:r>
            <a:r>
              <a:rPr lang="id-ID" dirty="0" smtClean="0"/>
              <a:t>)</a:t>
            </a:r>
            <a:endParaRPr lang="id-ID" dirty="0"/>
          </a:p>
        </p:txBody>
      </p:sp>
      <p:pic>
        <p:nvPicPr>
          <p:cNvPr id="4" name="Picture 20" descr="png-183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2286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http://images.joglosemar.co/2013/06/RETRIBUSIMU-AP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04800"/>
            <a:ext cx="3659187" cy="364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id-ID" dirty="0" smtClean="0"/>
              <a:t>MATA PENCAHARIAN</a:t>
            </a:r>
            <a:endParaRPr lang="id-ID" dirty="0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l="30392" t="41281" r="35294" b="23843"/>
          <a:stretch>
            <a:fillRect/>
          </a:stretch>
        </p:blipFill>
        <p:spPr bwMode="auto">
          <a:xfrm>
            <a:off x="381000" y="1600200"/>
            <a:ext cx="802005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13" descr="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694145">
            <a:off x="6947878" y="3804158"/>
            <a:ext cx="172402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" descr="png-182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228600"/>
            <a:ext cx="10795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4800"/>
            <a:ext cx="7772400" cy="1143000"/>
          </a:xfrm>
        </p:spPr>
        <p:txBody>
          <a:bodyPr>
            <a:normAutofit/>
          </a:bodyPr>
          <a:lstStyle/>
          <a:p>
            <a:r>
              <a:rPr lang="en-US" b="1" dirty="0" err="1" smtClean="0"/>
              <a:t>Pola</a:t>
            </a:r>
            <a:r>
              <a:rPr lang="en-US" b="1" dirty="0" smtClean="0"/>
              <a:t> </a:t>
            </a:r>
            <a:r>
              <a:rPr lang="en-US" b="1" dirty="0" err="1" smtClean="0"/>
              <a:t>Penggunaan</a:t>
            </a:r>
            <a:r>
              <a:rPr lang="en-US" b="1" dirty="0" smtClean="0"/>
              <a:t> </a:t>
            </a:r>
            <a:r>
              <a:rPr lang="en-US" b="1" dirty="0" err="1" smtClean="0"/>
              <a:t>Lahan</a:t>
            </a:r>
            <a:endParaRPr lang="id-ID" dirty="0"/>
          </a:p>
        </p:txBody>
      </p:sp>
      <p:pic>
        <p:nvPicPr>
          <p:cNvPr id="6" name="Picture 10" descr="png-18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67600" y="228600"/>
            <a:ext cx="10795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3" descr="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694145">
            <a:off x="6643078" y="3651758"/>
            <a:ext cx="172402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/>
          <a:srcRect l="30392" t="31829" r="31373" b="50000"/>
          <a:stretch>
            <a:fillRect/>
          </a:stretch>
        </p:blipFill>
        <p:spPr bwMode="auto">
          <a:xfrm>
            <a:off x="166255" y="1752600"/>
            <a:ext cx="7834745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15962"/>
          </a:xfrm>
        </p:spPr>
        <p:txBody>
          <a:bodyPr>
            <a:normAutofit/>
          </a:bodyPr>
          <a:lstStyle/>
          <a:p>
            <a:pPr algn="r"/>
            <a:r>
              <a:rPr lang="en-US" b="1" dirty="0" err="1" smtClean="0"/>
              <a:t>Pemilikan</a:t>
            </a:r>
            <a:r>
              <a:rPr lang="en-US" b="1" dirty="0" smtClean="0"/>
              <a:t> </a:t>
            </a:r>
            <a:r>
              <a:rPr lang="en-US" b="1" dirty="0" err="1" smtClean="0"/>
              <a:t>Ternak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7543800" cy="5257800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Selain</a:t>
            </a:r>
            <a:r>
              <a:rPr lang="en-US" dirty="0" smtClean="0"/>
              <a:t> </a:t>
            </a:r>
            <a:r>
              <a:rPr lang="en-US" dirty="0" err="1" smtClean="0"/>
              <a:t>bekerja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petani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buruh</a:t>
            </a:r>
            <a:r>
              <a:rPr lang="en-US" dirty="0" smtClean="0"/>
              <a:t> </a:t>
            </a:r>
            <a:r>
              <a:rPr lang="en-US" dirty="0" err="1" smtClean="0"/>
              <a:t>tani</a:t>
            </a:r>
            <a:r>
              <a:rPr lang="en-US" dirty="0" smtClean="0"/>
              <a:t>, </a:t>
            </a:r>
            <a:r>
              <a:rPr lang="en-US" dirty="0" err="1" smtClean="0"/>
              <a:t>penduduk</a:t>
            </a:r>
            <a:r>
              <a:rPr lang="en-US" dirty="0" smtClean="0"/>
              <a:t> </a:t>
            </a:r>
            <a:r>
              <a:rPr lang="en-US" dirty="0" err="1" smtClean="0"/>
              <a:t>desa</a:t>
            </a:r>
            <a:r>
              <a:rPr lang="en-US" dirty="0" smtClean="0"/>
              <a:t> </a:t>
            </a:r>
            <a:r>
              <a:rPr lang="en-US" dirty="0" err="1" smtClean="0"/>
              <a:t>Kebonagung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memelihara</a:t>
            </a:r>
            <a:r>
              <a:rPr lang="en-US" dirty="0" smtClean="0"/>
              <a:t> </a:t>
            </a:r>
            <a:r>
              <a:rPr lang="en-US" dirty="0" err="1" smtClean="0"/>
              <a:t>ternak</a:t>
            </a:r>
            <a:r>
              <a:rPr lang="en-US" dirty="0" smtClean="0"/>
              <a:t>. </a:t>
            </a:r>
            <a:endParaRPr lang="id-ID" dirty="0" smtClean="0"/>
          </a:p>
          <a:p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ternak</a:t>
            </a:r>
            <a:r>
              <a:rPr lang="en-US" dirty="0" smtClean="0"/>
              <a:t> yang </a:t>
            </a:r>
            <a:r>
              <a:rPr lang="en-US" dirty="0" err="1" smtClean="0"/>
              <a:t>dipelihara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desa</a:t>
            </a:r>
            <a:r>
              <a:rPr lang="en-US" dirty="0" smtClean="0"/>
              <a:t> </a:t>
            </a:r>
            <a:r>
              <a:rPr lang="en-US" dirty="0" err="1" smtClean="0"/>
              <a:t>Kebonagung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kambing</a:t>
            </a:r>
            <a:r>
              <a:rPr lang="en-US" dirty="0" smtClean="0"/>
              <a:t>, </a:t>
            </a:r>
            <a:r>
              <a:rPr lang="en-US" dirty="0" err="1" smtClean="0"/>
              <a:t>sapi</a:t>
            </a:r>
            <a:r>
              <a:rPr lang="en-US" dirty="0" smtClean="0"/>
              <a:t>, </a:t>
            </a:r>
            <a:r>
              <a:rPr lang="en-US" dirty="0" err="1" smtClean="0"/>
              <a:t>kerbau</a:t>
            </a:r>
            <a:r>
              <a:rPr lang="en-US" dirty="0" smtClean="0"/>
              <a:t>, </a:t>
            </a:r>
            <a:r>
              <a:rPr lang="en-US" dirty="0" err="1" smtClean="0"/>
              <a:t>ayam</a:t>
            </a:r>
            <a:r>
              <a:rPr lang="en-US" dirty="0" smtClean="0"/>
              <a:t>, </a:t>
            </a:r>
            <a:r>
              <a:rPr lang="en-US" dirty="0" err="1" smtClean="0"/>
              <a:t>angsa</a:t>
            </a:r>
            <a:r>
              <a:rPr lang="id-ID" dirty="0" smtClean="0"/>
              <a:t> yang dikandangkan</a:t>
            </a:r>
          </a:p>
          <a:p>
            <a:r>
              <a:rPr lang="en-US" dirty="0" err="1" smtClean="0"/>
              <a:t>Pilihan</a:t>
            </a:r>
            <a:r>
              <a:rPr lang="en-US" dirty="0" smtClean="0"/>
              <a:t> </a:t>
            </a:r>
            <a:r>
              <a:rPr lang="en-US" dirty="0" err="1" smtClean="0"/>
              <a:t>pemeliharaan</a:t>
            </a:r>
            <a:r>
              <a:rPr lang="en-US" dirty="0" smtClean="0"/>
              <a:t> </a:t>
            </a:r>
            <a:r>
              <a:rPr lang="en-US" dirty="0" err="1" smtClean="0"/>
              <a:t>ternak</a:t>
            </a:r>
            <a:r>
              <a:rPr lang="en-US" dirty="0" smtClean="0"/>
              <a:t> </a:t>
            </a:r>
            <a:r>
              <a:rPr lang="en-US" dirty="0" err="1" smtClean="0"/>
              <a:t>ditujukan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tabungan</a:t>
            </a:r>
            <a:r>
              <a:rPr lang="en-US" dirty="0" smtClean="0"/>
              <a:t> </a:t>
            </a:r>
            <a:r>
              <a:rPr lang="en-US" dirty="0" err="1" smtClean="0"/>
              <a:t>hidup</a:t>
            </a:r>
            <a:r>
              <a:rPr lang="en-US" dirty="0" smtClean="0"/>
              <a:t>,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</a:t>
            </a:r>
            <a:r>
              <a:rPr lang="id-ID" dirty="0" smtClean="0"/>
              <a:t>a</a:t>
            </a:r>
            <a:r>
              <a:rPr lang="en-US" dirty="0" err="1" smtClean="0"/>
              <a:t>nfaatkan</a:t>
            </a:r>
            <a:r>
              <a:rPr lang="en-US" dirty="0" smtClean="0"/>
              <a:t> </a:t>
            </a:r>
            <a:r>
              <a:rPr lang="en-US" dirty="0" err="1" smtClean="0"/>
              <a:t>lahan</a:t>
            </a:r>
            <a:r>
              <a:rPr lang="en-US" dirty="0" smtClean="0"/>
              <a:t> Negara yang </a:t>
            </a:r>
            <a:r>
              <a:rPr lang="en-US" dirty="0" err="1" smtClean="0"/>
              <a:t>sebagian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pategalan</a:t>
            </a:r>
            <a:r>
              <a:rPr lang="en-US" dirty="0" smtClean="0"/>
              <a:t> </a:t>
            </a:r>
            <a:r>
              <a:rPr lang="id-ID" dirty="0" smtClean="0"/>
              <a:t> dan pekarangan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hijauan</a:t>
            </a:r>
            <a:r>
              <a:rPr lang="en-US" dirty="0" smtClean="0"/>
              <a:t> </a:t>
            </a:r>
            <a:r>
              <a:rPr lang="en-US" dirty="0" err="1" smtClean="0"/>
              <a:t>pakan</a:t>
            </a:r>
            <a:r>
              <a:rPr lang="en-US" dirty="0" smtClean="0"/>
              <a:t> </a:t>
            </a:r>
            <a:r>
              <a:rPr lang="en-US" dirty="0" err="1" smtClean="0"/>
              <a:t>ternak</a:t>
            </a:r>
            <a:r>
              <a:rPr lang="en-US" dirty="0" smtClean="0"/>
              <a:t> </a:t>
            </a:r>
            <a:r>
              <a:rPr lang="id-ID" dirty="0" smtClean="0"/>
              <a:t> (HMT) </a:t>
            </a:r>
            <a:r>
              <a:rPr lang="en-US" dirty="0" err="1" smtClean="0"/>
              <a:t>sangat</a:t>
            </a:r>
            <a:r>
              <a:rPr lang="en-US" dirty="0" smtClean="0"/>
              <a:t> </a:t>
            </a:r>
            <a:r>
              <a:rPr lang="en-US" dirty="0" err="1" smtClean="0"/>
              <a:t>mudah</a:t>
            </a:r>
            <a:r>
              <a:rPr lang="en-US" dirty="0" smtClean="0"/>
              <a:t> </a:t>
            </a:r>
            <a:r>
              <a:rPr lang="en-US" dirty="0" err="1" smtClean="0"/>
              <a:t>didapat</a:t>
            </a:r>
            <a:r>
              <a:rPr lang="en-US" dirty="0" smtClean="0"/>
              <a:t>. </a:t>
            </a:r>
            <a:endParaRPr lang="id-ID" dirty="0" smtClean="0"/>
          </a:p>
          <a:p>
            <a:r>
              <a:rPr lang="en-US" dirty="0" err="1" smtClean="0"/>
              <a:t>Pemeliharaan</a:t>
            </a:r>
            <a:r>
              <a:rPr lang="en-US" dirty="0" smtClean="0"/>
              <a:t> </a:t>
            </a:r>
            <a:r>
              <a:rPr lang="en-US" dirty="0" err="1" smtClean="0"/>
              <a:t>ternak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petani</a:t>
            </a:r>
            <a:r>
              <a:rPr lang="en-US" dirty="0" smtClean="0"/>
              <a:t> </a:t>
            </a:r>
            <a:r>
              <a:rPr lang="en-US" dirty="0" err="1" smtClean="0"/>
              <a:t>sifatnya</a:t>
            </a:r>
            <a:r>
              <a:rPr lang="en-US" dirty="0" smtClean="0"/>
              <a:t> </a:t>
            </a:r>
            <a:r>
              <a:rPr lang="en-US" dirty="0" err="1" smtClean="0"/>
              <a:t>hanya</a:t>
            </a:r>
            <a:r>
              <a:rPr lang="en-US" dirty="0" smtClean="0"/>
              <a:t> </a:t>
            </a:r>
            <a:r>
              <a:rPr lang="en-US" dirty="0" err="1" smtClean="0"/>
              <a:t>berupa</a:t>
            </a:r>
            <a:r>
              <a:rPr lang="en-US" dirty="0" smtClean="0"/>
              <a:t> </a:t>
            </a:r>
            <a:r>
              <a:rPr lang="en-US" dirty="0" err="1" smtClean="0"/>
              <a:t>pekerjaan</a:t>
            </a:r>
            <a:r>
              <a:rPr lang="en-US" dirty="0" smtClean="0"/>
              <a:t> </a:t>
            </a:r>
            <a:r>
              <a:rPr lang="en-US" dirty="0" err="1" smtClean="0"/>
              <a:t>sambilan</a:t>
            </a:r>
            <a:r>
              <a:rPr lang="en-US" dirty="0" smtClean="0"/>
              <a:t> </a:t>
            </a:r>
            <a:r>
              <a:rPr lang="en-US" dirty="0" err="1" smtClean="0"/>
              <a:t>bukan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pekerjaan</a:t>
            </a:r>
            <a:r>
              <a:rPr lang="en-US" dirty="0" smtClean="0"/>
              <a:t> </a:t>
            </a:r>
            <a:r>
              <a:rPr lang="en-US" dirty="0" err="1" smtClean="0"/>
              <a:t>pokok</a:t>
            </a:r>
            <a:r>
              <a:rPr lang="en-US" dirty="0" smtClean="0"/>
              <a:t>. </a:t>
            </a:r>
            <a:endParaRPr lang="id-ID" dirty="0" smtClean="0"/>
          </a:p>
          <a:p>
            <a:r>
              <a:rPr lang="en-US" dirty="0" err="1" smtClean="0"/>
              <a:t>Keterbatasan</a:t>
            </a:r>
            <a:r>
              <a:rPr lang="en-US" dirty="0" smtClean="0"/>
              <a:t> </a:t>
            </a:r>
            <a:r>
              <a:rPr lang="en-US" dirty="0" err="1" smtClean="0"/>
              <a:t>kepemilikan</a:t>
            </a:r>
            <a:r>
              <a:rPr lang="en-US" dirty="0" smtClean="0"/>
              <a:t> </a:t>
            </a:r>
            <a:r>
              <a:rPr lang="en-US" dirty="0" err="1" smtClean="0"/>
              <a:t>lahan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mempengaruhi</a:t>
            </a:r>
            <a:r>
              <a:rPr lang="en-US" dirty="0" smtClean="0"/>
              <a:t> </a:t>
            </a:r>
            <a:r>
              <a:rPr lang="en-US" dirty="0" err="1" smtClean="0"/>
              <a:t>cara</a:t>
            </a:r>
            <a:r>
              <a:rPr lang="en-US" dirty="0" smtClean="0"/>
              <a:t> </a:t>
            </a:r>
            <a:r>
              <a:rPr lang="en-US" dirty="0" err="1" smtClean="0"/>
              <a:t>pemeliharaan</a:t>
            </a:r>
            <a:r>
              <a:rPr lang="en-US" dirty="0" smtClean="0"/>
              <a:t> </a:t>
            </a:r>
            <a:r>
              <a:rPr lang="en-US" dirty="0" err="1" smtClean="0"/>
              <a:t>ternak</a:t>
            </a:r>
            <a:r>
              <a:rPr lang="en-US" dirty="0" smtClean="0"/>
              <a:t>. </a:t>
            </a:r>
            <a:endParaRPr lang="id-ID" dirty="0" smtClean="0"/>
          </a:p>
          <a:p>
            <a:endParaRPr lang="id-ID" dirty="0"/>
          </a:p>
        </p:txBody>
      </p:sp>
      <p:pic>
        <p:nvPicPr>
          <p:cNvPr id="4" name="Picture 10" descr="png-18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0"/>
            <a:ext cx="10795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3" descr="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694145">
            <a:off x="7160771" y="3878644"/>
            <a:ext cx="1724025" cy="2759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3" descr="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15200" y="1752600"/>
            <a:ext cx="164782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0" descr="png-183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97800" y="762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8" descr="92"/>
          <p:cNvPicPr>
            <a:picLocks noChangeAspect="1" noChangeArrowheads="1"/>
          </p:cNvPicPr>
          <p:nvPr/>
        </p:nvPicPr>
        <p:blipFill>
          <a:blip r:embed="rId4"/>
          <a:srcRect l="28255" t="59584" r="47656" b="23775"/>
          <a:stretch>
            <a:fillRect/>
          </a:stretch>
        </p:blipFill>
        <p:spPr bwMode="auto">
          <a:xfrm rot="10490315">
            <a:off x="2786422" y="-48879"/>
            <a:ext cx="23495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66"/>
          <p:cNvSpPr>
            <a:spLocks noChangeArrowheads="1"/>
          </p:cNvSpPr>
          <p:nvPr/>
        </p:nvSpPr>
        <p:spPr bwMode="auto">
          <a:xfrm>
            <a:off x="6019800" y="304800"/>
            <a:ext cx="533400" cy="53340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chemeClr val="bg1"/>
              </a:gs>
              <a:gs pos="100000">
                <a:schemeClr val="bg2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" name="AutoShape 70"/>
          <p:cNvSpPr>
            <a:spLocks noChangeArrowheads="1"/>
          </p:cNvSpPr>
          <p:nvPr/>
        </p:nvSpPr>
        <p:spPr bwMode="auto">
          <a:xfrm>
            <a:off x="6705600" y="762000"/>
            <a:ext cx="381000" cy="38100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chemeClr val="bg1"/>
              </a:gs>
              <a:gs pos="100000">
                <a:schemeClr val="bg2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" name="AutoShape 66"/>
          <p:cNvSpPr>
            <a:spLocks noChangeArrowheads="1"/>
          </p:cNvSpPr>
          <p:nvPr/>
        </p:nvSpPr>
        <p:spPr bwMode="auto">
          <a:xfrm>
            <a:off x="7467600" y="2895600"/>
            <a:ext cx="533400" cy="53340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chemeClr val="bg1"/>
              </a:gs>
              <a:gs pos="100000">
                <a:schemeClr val="bg2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12" name="Picture 2" descr="gunung_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477840">
            <a:off x="3392488" y="808037"/>
            <a:ext cx="2452687" cy="416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344488" y="4865687"/>
            <a:ext cx="8382000" cy="10779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SEKIAN</a:t>
            </a:r>
          </a:p>
          <a:p>
            <a:pPr algn="ctr">
              <a:defRPr/>
            </a:pP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TERIMA KASIH</a:t>
            </a:r>
            <a:endParaRPr lang="id-ID" sz="3200" b="1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"/>
                                            </p:cond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00"/>
                            </p:stCondLst>
                            <p:childTnLst>
                              <p:par>
                                <p:cTn id="12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6" presetClass="emph" presetSubtype="0" repeatCount="indefinite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8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700"/>
                            </p:stCondLst>
                            <p:childTnLst>
                              <p:par>
                                <p:cTn id="31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700"/>
                            </p:stCondLst>
                            <p:childTnLst>
                              <p:par>
                                <p:cTn id="3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65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0"/>
            <a:ext cx="7772400" cy="6858000"/>
          </a:xfrm>
        </p:spPr>
        <p:txBody>
          <a:bodyPr/>
          <a:lstStyle/>
          <a:p>
            <a:r>
              <a:rPr lang="id-ID" dirty="0" smtClean="0"/>
              <a:t>Status	: sudah berkeluarga (nikah)</a:t>
            </a:r>
          </a:p>
          <a:p>
            <a:r>
              <a:rPr lang="id-ID" dirty="0" smtClean="0"/>
              <a:t>Anak 	: 2 (dua)</a:t>
            </a:r>
            <a:endParaRPr lang="id-ID" dirty="0"/>
          </a:p>
        </p:txBody>
      </p:sp>
      <p:pic>
        <p:nvPicPr>
          <p:cNvPr id="5" name="Picture 4" descr="pt2014_04_03_22_04_3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990600"/>
            <a:ext cx="8091811" cy="55626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3500" dirty="0" smtClean="0">
                <a:latin typeface="BatangChe" pitchFamily="49" charset="-127"/>
                <a:ea typeface="BatangChe" pitchFamily="49" charset="-127"/>
              </a:rPr>
              <a:t>KANTOR KECAMATAN BANDONGAN</a:t>
            </a:r>
            <a:endParaRPr lang="en-US" sz="3500" dirty="0">
              <a:latin typeface="BatangChe" pitchFamily="49" charset="-127"/>
              <a:ea typeface="BatangChe" pitchFamily="49" charset="-127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/>
          </a:bodyPr>
          <a:lstStyle/>
          <a:p>
            <a:pPr algn="r"/>
            <a:r>
              <a:rPr lang="en-US" sz="2500" dirty="0" err="1" smtClean="0">
                <a:latin typeface="Harlow Solid Italic" pitchFamily="82" charset="0"/>
              </a:rPr>
              <a:t>Jalan</a:t>
            </a:r>
            <a:r>
              <a:rPr lang="en-US" sz="2500" dirty="0" smtClean="0">
                <a:latin typeface="Harlow Solid Italic" pitchFamily="82" charset="0"/>
              </a:rPr>
              <a:t> </a:t>
            </a:r>
            <a:r>
              <a:rPr lang="en-US" sz="2500" dirty="0" err="1" smtClean="0">
                <a:latin typeface="Harlow Solid Italic" pitchFamily="82" charset="0"/>
              </a:rPr>
              <a:t>Kyai</a:t>
            </a:r>
            <a:r>
              <a:rPr lang="en-US" sz="2500" dirty="0" smtClean="0">
                <a:latin typeface="Harlow Solid Italic" pitchFamily="82" charset="0"/>
              </a:rPr>
              <a:t> </a:t>
            </a:r>
            <a:r>
              <a:rPr lang="en-US" sz="2500" dirty="0" err="1" smtClean="0">
                <a:latin typeface="Harlow Solid Italic" pitchFamily="82" charset="0"/>
              </a:rPr>
              <a:t>Arof</a:t>
            </a:r>
            <a:r>
              <a:rPr lang="en-US" sz="2500" dirty="0" smtClean="0">
                <a:latin typeface="Harlow Solid Italic" pitchFamily="82" charset="0"/>
              </a:rPr>
              <a:t> </a:t>
            </a:r>
            <a:r>
              <a:rPr lang="en-US" sz="2500" dirty="0" err="1" smtClean="0">
                <a:latin typeface="Harlow Solid Italic" pitchFamily="82" charset="0"/>
              </a:rPr>
              <a:t>Nomor</a:t>
            </a:r>
            <a:r>
              <a:rPr lang="en-US" sz="2500" dirty="0" smtClean="0">
                <a:latin typeface="Harlow Solid Italic" pitchFamily="82" charset="0"/>
              </a:rPr>
              <a:t> 02 </a:t>
            </a:r>
          </a:p>
          <a:p>
            <a:pPr algn="r">
              <a:buNone/>
            </a:pPr>
            <a:r>
              <a:rPr lang="en-US" sz="2500" dirty="0" err="1" smtClean="0">
                <a:latin typeface="Harlow Solid Italic" pitchFamily="82" charset="0"/>
              </a:rPr>
              <a:t>Bandongan</a:t>
            </a:r>
            <a:r>
              <a:rPr lang="en-US" sz="2500" dirty="0" smtClean="0">
                <a:latin typeface="Harlow Solid Italic" pitchFamily="82" charset="0"/>
              </a:rPr>
              <a:t> 56151</a:t>
            </a:r>
          </a:p>
          <a:p>
            <a:pPr algn="r">
              <a:buNone/>
            </a:pPr>
            <a:endParaRPr lang="en-US" sz="2500" dirty="0" smtClean="0">
              <a:latin typeface="Harlow Solid Italic" pitchFamily="82" charset="0"/>
            </a:endParaRPr>
          </a:p>
          <a:p>
            <a:pPr algn="r">
              <a:buNone/>
            </a:pPr>
            <a:endParaRPr lang="en-US" sz="2500" dirty="0" smtClean="0">
              <a:latin typeface="Harlow Solid Italic" pitchFamily="82" charset="0"/>
            </a:endParaRPr>
          </a:p>
          <a:p>
            <a:pPr algn="r">
              <a:buNone/>
            </a:pPr>
            <a:endParaRPr lang="en-US" sz="2500" dirty="0" smtClean="0">
              <a:latin typeface="Harlow Solid Italic" pitchFamily="82" charset="0"/>
            </a:endParaRPr>
          </a:p>
          <a:p>
            <a:pPr algn="r">
              <a:buNone/>
            </a:pPr>
            <a:endParaRPr lang="en-US" sz="2500" dirty="0" smtClean="0">
              <a:latin typeface="Harlow Solid Italic" pitchFamily="82" charset="0"/>
            </a:endParaRPr>
          </a:p>
          <a:p>
            <a:pPr>
              <a:buNone/>
            </a:pPr>
            <a:endParaRPr lang="en-US" sz="2500" dirty="0" smtClean="0">
              <a:latin typeface="Harlow Solid Italic" pitchFamily="82" charset="0"/>
            </a:endParaRPr>
          </a:p>
          <a:p>
            <a:pPr>
              <a:buNone/>
            </a:pPr>
            <a:r>
              <a:rPr lang="en-US" sz="2500" dirty="0" err="1" smtClean="0">
                <a:latin typeface="Harlow Solid Italic" pitchFamily="82" charset="0"/>
              </a:rPr>
              <a:t>Alamat</a:t>
            </a:r>
            <a:r>
              <a:rPr lang="en-US" sz="2500" dirty="0" smtClean="0">
                <a:latin typeface="Harlow Solid Italic" pitchFamily="82" charset="0"/>
              </a:rPr>
              <a:t> email :</a:t>
            </a:r>
          </a:p>
          <a:p>
            <a:pPr>
              <a:buNone/>
            </a:pPr>
            <a:r>
              <a:rPr lang="en-US" sz="2000" dirty="0" smtClean="0">
                <a:latin typeface="Harlow Solid Italic" pitchFamily="82" charset="0"/>
                <a:hlinkClick r:id="rId2"/>
              </a:rPr>
              <a:t>kecamatanbandongan@yahoo.com</a:t>
            </a:r>
            <a:endParaRPr lang="en-US" sz="2000" dirty="0" smtClean="0">
              <a:latin typeface="Harlow Solid Italic" pitchFamily="82" charset="0"/>
            </a:endParaRPr>
          </a:p>
          <a:p>
            <a:pPr>
              <a:buNone/>
            </a:pPr>
            <a:r>
              <a:rPr lang="en-US" sz="2000" dirty="0" err="1" smtClean="0">
                <a:latin typeface="Harlow Solid Italic" pitchFamily="82" charset="0"/>
              </a:rPr>
              <a:t>Telphone</a:t>
            </a:r>
            <a:r>
              <a:rPr lang="en-US" sz="2000" dirty="0" smtClean="0">
                <a:latin typeface="Harlow Solid Italic" pitchFamily="82" charset="0"/>
              </a:rPr>
              <a:t> :</a:t>
            </a:r>
          </a:p>
          <a:p>
            <a:pPr>
              <a:buNone/>
            </a:pPr>
            <a:r>
              <a:rPr lang="en-US" sz="2000" dirty="0" smtClean="0">
                <a:latin typeface="Harlow Solid Italic" pitchFamily="82" charset="0"/>
              </a:rPr>
              <a:t>(0293) 368261</a:t>
            </a:r>
            <a:endParaRPr lang="en-US" sz="2000" dirty="0">
              <a:latin typeface="Harlow Solid Italic" pitchFamily="82" charset="0"/>
            </a:endParaRPr>
          </a:p>
        </p:txBody>
      </p:sp>
      <p:pic>
        <p:nvPicPr>
          <p:cNvPr id="5" name="Picture 4" descr="14032012(001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67200" y="2971800"/>
            <a:ext cx="4470406" cy="3352804"/>
          </a:xfrm>
          <a:prstGeom prst="rect">
            <a:avLst/>
          </a:prstGeom>
        </p:spPr>
      </p:pic>
      <p:pic>
        <p:nvPicPr>
          <p:cNvPr id="8" name="Content Placeholder 3" descr="14032012(004)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000" y="1447801"/>
            <a:ext cx="3657600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10400" cy="1143000"/>
          </a:xfrm>
          <a:solidFill>
            <a:schemeClr val="accent2">
              <a:lumMod val="50000"/>
            </a:schemeClr>
          </a:solidFill>
        </p:spPr>
        <p:txBody>
          <a:bodyPr/>
          <a:lstStyle/>
          <a:p>
            <a:pPr algn="l"/>
            <a:r>
              <a:rPr lang="en-US" b="1" dirty="0" err="1" smtClean="0">
                <a:solidFill>
                  <a:schemeClr val="bg1"/>
                </a:solidFill>
              </a:rPr>
              <a:t>Geografis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5" name="Picture 13" descr="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97191" y="3657600"/>
            <a:ext cx="202882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1" descr="中国风图标下载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850647">
            <a:off x="7608888" y="288925"/>
            <a:ext cx="130492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8" descr="92"/>
          <p:cNvPicPr>
            <a:picLocks noChangeAspect="1" noChangeArrowheads="1"/>
          </p:cNvPicPr>
          <p:nvPr/>
        </p:nvPicPr>
        <p:blipFill>
          <a:blip r:embed="rId4"/>
          <a:srcRect l="28255" t="59584" r="47656" b="23775"/>
          <a:stretch>
            <a:fillRect/>
          </a:stretch>
        </p:blipFill>
        <p:spPr bwMode="auto">
          <a:xfrm rot="10490315">
            <a:off x="3505200" y="152400"/>
            <a:ext cx="23495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66"/>
          <p:cNvSpPr>
            <a:spLocks noChangeArrowheads="1"/>
          </p:cNvSpPr>
          <p:nvPr/>
        </p:nvSpPr>
        <p:spPr bwMode="auto">
          <a:xfrm>
            <a:off x="4572000" y="762000"/>
            <a:ext cx="533400" cy="53340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chemeClr val="bg1"/>
              </a:gs>
              <a:gs pos="100000">
                <a:schemeClr val="bg2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" name="AutoShape 70"/>
          <p:cNvSpPr>
            <a:spLocks noChangeArrowheads="1"/>
          </p:cNvSpPr>
          <p:nvPr/>
        </p:nvSpPr>
        <p:spPr bwMode="auto">
          <a:xfrm>
            <a:off x="6705600" y="762000"/>
            <a:ext cx="381000" cy="38100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chemeClr val="bg1"/>
              </a:gs>
              <a:gs pos="100000">
                <a:schemeClr val="bg2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" name="AutoShape 66"/>
          <p:cNvSpPr>
            <a:spLocks noChangeArrowheads="1"/>
          </p:cNvSpPr>
          <p:nvPr/>
        </p:nvSpPr>
        <p:spPr bwMode="auto">
          <a:xfrm>
            <a:off x="7239000" y="4876800"/>
            <a:ext cx="533400" cy="53340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chemeClr val="bg1"/>
              </a:gs>
              <a:gs pos="100000">
                <a:schemeClr val="bg2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5">
            <a:lum bright="-18000"/>
          </a:blip>
          <a:srcRect/>
          <a:stretch>
            <a:fillRect/>
          </a:stretch>
        </p:blipFill>
        <p:spPr bwMode="auto">
          <a:xfrm>
            <a:off x="228600" y="1600200"/>
            <a:ext cx="5132388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5562600" y="1981200"/>
            <a:ext cx="274161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GB" b="1" dirty="0">
              <a:latin typeface="+mj-lt"/>
            </a:endParaRPr>
          </a:p>
          <a:p>
            <a:pPr eaLnBrk="0" hangingPunct="0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GB" b="1" dirty="0">
              <a:latin typeface="Comic Sans MS" pitchFamily="66" charset="0"/>
            </a:endParaRP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5562600" y="1524000"/>
            <a:ext cx="258603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000" b="1" dirty="0">
                <a:latin typeface="+mj-lt"/>
              </a:rPr>
              <a:t>LUAS : 45,79 </a:t>
            </a:r>
            <a:r>
              <a:rPr lang="en-GB" sz="2000" b="1" dirty="0"/>
              <a:t>Km²</a:t>
            </a:r>
            <a:r>
              <a:rPr lang="en-GB" sz="2000" b="1" dirty="0">
                <a:latin typeface="+mj-lt"/>
              </a:rPr>
              <a:t>  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5791200" y="1981200"/>
          <a:ext cx="3124200" cy="4038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4200"/>
              </a:tblGrid>
              <a:tr h="4038600">
                <a:tc>
                  <a:txBody>
                    <a:bodyPr/>
                    <a:lstStyle/>
                    <a:p>
                      <a:pPr eaLnBrk="0" hangingPunct="0"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lang="en-GB" sz="1800" b="1" u="sng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BATAS ADMINISTRASI :</a:t>
                      </a:r>
                    </a:p>
                    <a:p>
                      <a:pPr eaLnBrk="0" hangingPunct="0"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lang="en-GB" sz="2000" b="1" u="sng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Sebelah</a:t>
                      </a:r>
                      <a:r>
                        <a:rPr lang="en-GB" sz="2000" b="1" u="sng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000" b="1" u="sng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Utara</a:t>
                      </a:r>
                      <a:r>
                        <a:rPr lang="en-GB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pPr eaLnBrk="0" hangingPunct="0"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lang="en-GB" sz="20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Kecamatan</a:t>
                      </a:r>
                      <a:r>
                        <a:rPr lang="en-GB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0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Windusari</a:t>
                      </a:r>
                      <a:endParaRPr lang="en-GB" sz="20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eaLnBrk="0" hangingPunct="0"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endParaRPr lang="en-GB" sz="20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eaLnBrk="0" hangingPunct="0"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lang="en-GB" sz="2000" b="1" u="sng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Sebelah</a:t>
                      </a:r>
                      <a:r>
                        <a:rPr lang="en-GB" sz="2000" b="1" u="sng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000" b="1" u="sng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Timur</a:t>
                      </a:r>
                      <a:r>
                        <a:rPr lang="en-GB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:</a:t>
                      </a:r>
                    </a:p>
                    <a:p>
                      <a:pPr eaLnBrk="0" hangingPunct="0"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lang="en-GB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Kota </a:t>
                      </a:r>
                      <a:r>
                        <a:rPr lang="en-GB" sz="20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Magelang</a:t>
                      </a:r>
                      <a:endParaRPr lang="en-GB" sz="20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eaLnBrk="0" hangingPunct="0"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endParaRPr lang="en-GB" sz="20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eaLnBrk="0" hangingPunct="0"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lang="en-GB" sz="2000" b="1" u="sng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Sebelah</a:t>
                      </a:r>
                      <a:r>
                        <a:rPr lang="en-GB" sz="2000" b="1" u="sng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000" b="1" u="sng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Selatan</a:t>
                      </a:r>
                      <a:r>
                        <a:rPr lang="en-GB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:</a:t>
                      </a:r>
                    </a:p>
                    <a:p>
                      <a:pPr eaLnBrk="0" hangingPunct="0"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lang="en-GB" sz="20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Kecamatan</a:t>
                      </a:r>
                      <a:r>
                        <a:rPr lang="en-GB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0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Tempuran</a:t>
                      </a:r>
                      <a:endParaRPr lang="en-GB" sz="20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eaLnBrk="0" hangingPunct="0"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endParaRPr lang="en-GB" sz="20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eaLnBrk="0" hangingPunct="0"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lang="en-GB" sz="2000" b="1" u="sng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Sebelah</a:t>
                      </a:r>
                      <a:r>
                        <a:rPr lang="en-GB" sz="2000" b="1" u="sng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000" b="1" u="sng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Barat</a:t>
                      </a:r>
                      <a:r>
                        <a:rPr lang="en-GB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:</a:t>
                      </a:r>
                    </a:p>
                    <a:p>
                      <a:pPr eaLnBrk="0" hangingPunct="0"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lang="en-GB" sz="20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Kecamatan</a:t>
                      </a:r>
                      <a:r>
                        <a:rPr lang="en-GB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0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Kaliangkrik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"/>
                                            </p:cond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00"/>
                            </p:stCondLst>
                            <p:childTnLst>
                              <p:par>
                                <p:cTn id="12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6" presetClass="emph" presetSubtype="0" repeatCount="indefinite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algn="l"/>
            <a:r>
              <a:rPr lang="en-US" sz="3500" dirty="0" smtClean="0">
                <a:latin typeface="BatangChe" pitchFamily="49" charset="-127"/>
                <a:ea typeface="BatangChe" pitchFamily="49" charset="-127"/>
              </a:rPr>
              <a:t>POTENSI PERTANIAN :</a:t>
            </a:r>
            <a:endParaRPr lang="en-US" sz="3500" dirty="0">
              <a:latin typeface="BatangChe" pitchFamily="49" charset="-127"/>
              <a:ea typeface="BatangChe" pitchFamily="49" charset="-127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9458" name="Picture 2" descr="CIMG098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1676400"/>
            <a:ext cx="477828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 descr="2107201221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447800"/>
            <a:ext cx="3124200" cy="4164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10400" cy="1143000"/>
          </a:xfrm>
          <a:solidFill>
            <a:schemeClr val="accent2">
              <a:lumMod val="50000"/>
            </a:schemeClr>
          </a:solidFill>
        </p:spPr>
        <p:txBody>
          <a:bodyPr/>
          <a:lstStyle/>
          <a:p>
            <a:pPr algn="l"/>
            <a:r>
              <a:rPr lang="en-US" b="1" dirty="0" smtClean="0">
                <a:solidFill>
                  <a:schemeClr val="bg1"/>
                </a:solidFill>
              </a:rPr>
              <a:t>Wilayah </a:t>
            </a:r>
            <a:r>
              <a:rPr lang="en-US" b="1" dirty="0" err="1" smtClean="0">
                <a:solidFill>
                  <a:schemeClr val="bg1"/>
                </a:solidFill>
              </a:rPr>
              <a:t>administrasi</a:t>
            </a:r>
            <a:endParaRPr 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15" name="Group 4"/>
          <p:cNvGraphicFramePr>
            <a:graphicFrameLocks noGrp="1"/>
          </p:cNvGraphicFramePr>
          <p:nvPr>
            <p:ph sz="quarter" idx="1"/>
          </p:nvPr>
        </p:nvGraphicFramePr>
        <p:xfrm>
          <a:off x="457200" y="2666997"/>
          <a:ext cx="6096000" cy="3505200"/>
        </p:xfrm>
        <a:graphic>
          <a:graphicData uri="http://schemas.openxmlformats.org/drawingml/2006/table">
            <a:tbl>
              <a:tblPr/>
              <a:tblGrid>
                <a:gridCol w="1905000"/>
                <a:gridCol w="1143000"/>
                <a:gridCol w="1828800"/>
                <a:gridCol w="1219200"/>
              </a:tblGrid>
              <a:tr h="4379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DESA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DUSUN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DESA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DUSUN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79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 </a:t>
                      </a:r>
                      <a:r>
                        <a:rPr kumimoji="0" lang="en-GB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Kedungsari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8. </a:t>
                      </a:r>
                      <a:r>
                        <a:rPr kumimoji="0" lang="en-GB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Tonoboyo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9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 </a:t>
                      </a:r>
                      <a:r>
                        <a:rPr kumimoji="0" lang="en-GB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Sukosari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9. </a:t>
                      </a:r>
                      <a:r>
                        <a:rPr kumimoji="0" lang="en-GB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Kebonagung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79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 </a:t>
                      </a:r>
                      <a:r>
                        <a:rPr kumimoji="0" lang="en-GB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Salamkanci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10. </a:t>
                      </a:r>
                      <a:r>
                        <a:rPr kumimoji="0" lang="en-GB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Ngepanrejo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79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4. </a:t>
                      </a:r>
                      <a:r>
                        <a:rPr kumimoji="0" lang="en-GB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Banyuwangi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11. </a:t>
                      </a:r>
                      <a:r>
                        <a:rPr kumimoji="0" lang="en-GB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Kalegen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79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5. </a:t>
                      </a:r>
                      <a:r>
                        <a:rPr kumimoji="0" lang="en-GB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Trasan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12. </a:t>
                      </a:r>
                      <a:r>
                        <a:rPr kumimoji="0" lang="en-GB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Sidorejo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79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6. </a:t>
                      </a:r>
                      <a:r>
                        <a:rPr kumimoji="0" lang="en-GB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Bandongan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13. </a:t>
                      </a:r>
                      <a:r>
                        <a:rPr kumimoji="0" lang="en-GB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Gandusari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79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7. </a:t>
                      </a:r>
                      <a:r>
                        <a:rPr kumimoji="0" lang="en-GB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Sukodadi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14. </a:t>
                      </a:r>
                      <a:r>
                        <a:rPr kumimoji="0" lang="en-GB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Rejosari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" name="Picture 13" descr="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05600" y="2209800"/>
            <a:ext cx="2028825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0" descr="png-183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97800" y="762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8" descr="92"/>
          <p:cNvPicPr>
            <a:picLocks noChangeAspect="1" noChangeArrowheads="1"/>
          </p:cNvPicPr>
          <p:nvPr/>
        </p:nvPicPr>
        <p:blipFill>
          <a:blip r:embed="rId4"/>
          <a:srcRect l="28255" t="59584" r="47656" b="23775"/>
          <a:stretch>
            <a:fillRect/>
          </a:stretch>
        </p:blipFill>
        <p:spPr bwMode="auto">
          <a:xfrm rot="10490315">
            <a:off x="3505200" y="152400"/>
            <a:ext cx="23495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AutoShape 66"/>
          <p:cNvSpPr>
            <a:spLocks noChangeArrowheads="1"/>
          </p:cNvSpPr>
          <p:nvPr/>
        </p:nvSpPr>
        <p:spPr bwMode="auto">
          <a:xfrm>
            <a:off x="4572000" y="762000"/>
            <a:ext cx="533400" cy="53340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chemeClr val="bg1"/>
              </a:gs>
              <a:gs pos="100000">
                <a:schemeClr val="bg2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" name="AutoShape 70"/>
          <p:cNvSpPr>
            <a:spLocks noChangeArrowheads="1"/>
          </p:cNvSpPr>
          <p:nvPr/>
        </p:nvSpPr>
        <p:spPr bwMode="auto">
          <a:xfrm>
            <a:off x="6705600" y="762000"/>
            <a:ext cx="381000" cy="38100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chemeClr val="bg1"/>
              </a:gs>
              <a:gs pos="100000">
                <a:schemeClr val="bg2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" name="AutoShape 66"/>
          <p:cNvSpPr>
            <a:spLocks noChangeArrowheads="1"/>
          </p:cNvSpPr>
          <p:nvPr/>
        </p:nvSpPr>
        <p:spPr bwMode="auto">
          <a:xfrm>
            <a:off x="8610600" y="2286000"/>
            <a:ext cx="533400" cy="53340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chemeClr val="bg1"/>
              </a:gs>
              <a:gs pos="100000">
                <a:schemeClr val="bg2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457200" y="1752600"/>
            <a:ext cx="441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14 </a:t>
            </a:r>
            <a:r>
              <a:rPr lang="en-US" sz="2800" dirty="0" err="1" smtClean="0"/>
              <a:t>desa</a:t>
            </a:r>
            <a:r>
              <a:rPr lang="en-US" sz="2800" dirty="0" smtClean="0"/>
              <a:t>, 130 </a:t>
            </a:r>
            <a:r>
              <a:rPr lang="en-US" sz="2800" dirty="0" err="1" smtClean="0"/>
              <a:t>dusun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00"/>
                            </p:stCondLst>
                            <p:childTnLst>
                              <p:par>
                                <p:cTn id="12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6" presetClass="emph" presetSubtype="0" repeatCount="indefinite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5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62800" cy="1143000"/>
          </a:xfrm>
          <a:solidFill>
            <a:schemeClr val="accent2">
              <a:lumMod val="50000"/>
            </a:schemeClr>
          </a:solidFill>
        </p:spPr>
        <p:txBody>
          <a:bodyPr/>
          <a:lstStyle/>
          <a:p>
            <a:pPr algn="l"/>
            <a:r>
              <a:rPr lang="en-US" b="1" dirty="0" err="1" smtClean="0">
                <a:solidFill>
                  <a:schemeClr val="bg1"/>
                </a:solidFill>
              </a:rPr>
              <a:t>Demografi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4" name="Picture 10" descr="png-18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99400" y="215900"/>
            <a:ext cx="10795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3" descr="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15175" y="3352800"/>
            <a:ext cx="202882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8" descr="92"/>
          <p:cNvPicPr>
            <a:picLocks noChangeAspect="1" noChangeArrowheads="1"/>
          </p:cNvPicPr>
          <p:nvPr/>
        </p:nvPicPr>
        <p:blipFill>
          <a:blip r:embed="rId5"/>
          <a:srcRect l="28255" t="59584" r="47656" b="23775"/>
          <a:stretch>
            <a:fillRect/>
          </a:stretch>
        </p:blipFill>
        <p:spPr bwMode="auto">
          <a:xfrm rot="10490315">
            <a:off x="3505200" y="152400"/>
            <a:ext cx="23495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utoShape 66"/>
          <p:cNvSpPr>
            <a:spLocks noChangeArrowheads="1"/>
          </p:cNvSpPr>
          <p:nvPr/>
        </p:nvSpPr>
        <p:spPr bwMode="auto">
          <a:xfrm>
            <a:off x="5791200" y="762000"/>
            <a:ext cx="533400" cy="53340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chemeClr val="bg1"/>
              </a:gs>
              <a:gs pos="100000">
                <a:schemeClr val="bg2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" name="AutoShape 70"/>
          <p:cNvSpPr>
            <a:spLocks noChangeArrowheads="1"/>
          </p:cNvSpPr>
          <p:nvPr/>
        </p:nvSpPr>
        <p:spPr bwMode="auto">
          <a:xfrm>
            <a:off x="6705600" y="762000"/>
            <a:ext cx="381000" cy="38100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chemeClr val="bg1"/>
              </a:gs>
              <a:gs pos="100000">
                <a:schemeClr val="bg2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" name="AutoShape 66"/>
          <p:cNvSpPr>
            <a:spLocks noChangeArrowheads="1"/>
          </p:cNvSpPr>
          <p:nvPr/>
        </p:nvSpPr>
        <p:spPr bwMode="auto">
          <a:xfrm>
            <a:off x="7315200" y="4495800"/>
            <a:ext cx="533400" cy="53340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chemeClr val="bg1"/>
              </a:gs>
              <a:gs pos="100000">
                <a:schemeClr val="bg2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" name="Oval 2"/>
          <p:cNvSpPr>
            <a:spLocks noChangeArrowheads="1"/>
          </p:cNvSpPr>
          <p:nvPr/>
        </p:nvSpPr>
        <p:spPr bwMode="auto">
          <a:xfrm>
            <a:off x="457200" y="1524000"/>
            <a:ext cx="7391400" cy="1676400"/>
          </a:xfrm>
          <a:prstGeom prst="ellipse">
            <a:avLst/>
          </a:prstGeom>
          <a:solidFill>
            <a:srgbClr val="FF99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graphicFrame>
        <p:nvGraphicFramePr>
          <p:cNvPr id="12" name="Object 3"/>
          <p:cNvGraphicFramePr>
            <a:graphicFrameLocks noChangeAspect="1"/>
          </p:cNvGraphicFramePr>
          <p:nvPr/>
        </p:nvGraphicFramePr>
        <p:xfrm>
          <a:off x="838201" y="3048000"/>
          <a:ext cx="6096000" cy="327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Chart" r:id="rId6" imgW="7772408" imgH="4114867" progId="MSGraph.Chart.8">
                  <p:embed followColorScheme="full"/>
                </p:oleObj>
              </mc:Choice>
              <mc:Fallback>
                <p:oleObj name="Chart" r:id="rId6" imgW="7772408" imgH="4114867" progId="MSGraph.Chart.8">
                  <p:embed followColorScheme="full"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1" y="3048000"/>
                        <a:ext cx="6096000" cy="3276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" name="Group 6"/>
          <p:cNvGrpSpPr>
            <a:grpSpLocks/>
          </p:cNvGrpSpPr>
          <p:nvPr/>
        </p:nvGrpSpPr>
        <p:grpSpPr bwMode="auto">
          <a:xfrm>
            <a:off x="1524000" y="1828800"/>
            <a:ext cx="3962400" cy="388937"/>
            <a:chOff x="624" y="144"/>
            <a:chExt cx="2471" cy="581"/>
          </a:xfrm>
        </p:grpSpPr>
        <p:sp>
          <p:nvSpPr>
            <p:cNvPr id="14" name="Freeform 7"/>
            <p:cNvSpPr>
              <a:spLocks noChangeArrowheads="1"/>
            </p:cNvSpPr>
            <p:nvPr/>
          </p:nvSpPr>
          <p:spPr bwMode="auto">
            <a:xfrm>
              <a:off x="624" y="144"/>
              <a:ext cx="98" cy="573"/>
            </a:xfrm>
            <a:custGeom>
              <a:avLst/>
              <a:gdLst>
                <a:gd name="T0" fmla="*/ 431 w 432"/>
                <a:gd name="T1" fmla="*/ 0 h 2525"/>
                <a:gd name="T2" fmla="*/ 431 w 432"/>
                <a:gd name="T3" fmla="*/ 1686 h 2525"/>
                <a:gd name="T4" fmla="*/ 429 w 432"/>
                <a:gd name="T5" fmla="*/ 1858 h 2525"/>
                <a:gd name="T6" fmla="*/ 429 w 432"/>
                <a:gd name="T7" fmla="*/ 1998 h 2525"/>
                <a:gd name="T8" fmla="*/ 429 w 432"/>
                <a:gd name="T9" fmla="*/ 2105 h 2525"/>
                <a:gd name="T10" fmla="*/ 429 w 432"/>
                <a:gd name="T11" fmla="*/ 2175 h 2525"/>
                <a:gd name="T12" fmla="*/ 424 w 432"/>
                <a:gd name="T13" fmla="*/ 2223 h 2525"/>
                <a:gd name="T14" fmla="*/ 417 w 432"/>
                <a:gd name="T15" fmla="*/ 2282 h 2525"/>
                <a:gd name="T16" fmla="*/ 407 w 432"/>
                <a:gd name="T17" fmla="*/ 2325 h 2525"/>
                <a:gd name="T18" fmla="*/ 393 w 432"/>
                <a:gd name="T19" fmla="*/ 2368 h 2525"/>
                <a:gd name="T20" fmla="*/ 374 w 432"/>
                <a:gd name="T21" fmla="*/ 2411 h 2525"/>
                <a:gd name="T22" fmla="*/ 355 w 432"/>
                <a:gd name="T23" fmla="*/ 2444 h 2525"/>
                <a:gd name="T24" fmla="*/ 334 w 432"/>
                <a:gd name="T25" fmla="*/ 2470 h 2525"/>
                <a:gd name="T26" fmla="*/ 310 w 432"/>
                <a:gd name="T27" fmla="*/ 2492 h 2525"/>
                <a:gd name="T28" fmla="*/ 279 w 432"/>
                <a:gd name="T29" fmla="*/ 2508 h 2525"/>
                <a:gd name="T30" fmla="*/ 243 w 432"/>
                <a:gd name="T31" fmla="*/ 2519 h 2525"/>
                <a:gd name="T32" fmla="*/ 203 w 432"/>
                <a:gd name="T33" fmla="*/ 2524 h 2525"/>
                <a:gd name="T34" fmla="*/ 158 w 432"/>
                <a:gd name="T35" fmla="*/ 2524 h 2525"/>
                <a:gd name="T36" fmla="*/ 0 w 432"/>
                <a:gd name="T37" fmla="*/ 2524 h 2525"/>
                <a:gd name="T38" fmla="*/ 0 w 432"/>
                <a:gd name="T39" fmla="*/ 2084 h 2525"/>
                <a:gd name="T40" fmla="*/ 12 w 432"/>
                <a:gd name="T41" fmla="*/ 2084 h 2525"/>
                <a:gd name="T42" fmla="*/ 24 w 432"/>
                <a:gd name="T43" fmla="*/ 2084 h 2525"/>
                <a:gd name="T44" fmla="*/ 33 w 432"/>
                <a:gd name="T45" fmla="*/ 2084 h 2525"/>
                <a:gd name="T46" fmla="*/ 40 w 432"/>
                <a:gd name="T47" fmla="*/ 2089 h 2525"/>
                <a:gd name="T48" fmla="*/ 55 w 432"/>
                <a:gd name="T49" fmla="*/ 2084 h 2525"/>
                <a:gd name="T50" fmla="*/ 69 w 432"/>
                <a:gd name="T51" fmla="*/ 2078 h 2525"/>
                <a:gd name="T52" fmla="*/ 83 w 432"/>
                <a:gd name="T53" fmla="*/ 2073 h 2525"/>
                <a:gd name="T54" fmla="*/ 95 w 432"/>
                <a:gd name="T55" fmla="*/ 2057 h 2525"/>
                <a:gd name="T56" fmla="*/ 102 w 432"/>
                <a:gd name="T57" fmla="*/ 2041 h 2525"/>
                <a:gd name="T58" fmla="*/ 109 w 432"/>
                <a:gd name="T59" fmla="*/ 2019 h 2525"/>
                <a:gd name="T60" fmla="*/ 112 w 432"/>
                <a:gd name="T61" fmla="*/ 1992 h 2525"/>
                <a:gd name="T62" fmla="*/ 116 w 432"/>
                <a:gd name="T63" fmla="*/ 1971 h 2525"/>
                <a:gd name="T64" fmla="*/ 116 w 432"/>
                <a:gd name="T65" fmla="*/ 1939 h 2525"/>
                <a:gd name="T66" fmla="*/ 116 w 432"/>
                <a:gd name="T67" fmla="*/ 1896 h 2525"/>
                <a:gd name="T68" fmla="*/ 116 w 432"/>
                <a:gd name="T69" fmla="*/ 1842 h 2525"/>
                <a:gd name="T70" fmla="*/ 119 w 432"/>
                <a:gd name="T71" fmla="*/ 1778 h 2525"/>
                <a:gd name="T72" fmla="*/ 119 w 432"/>
                <a:gd name="T73" fmla="*/ 0 h 2525"/>
                <a:gd name="T74" fmla="*/ 431 w 432"/>
                <a:gd name="T75" fmla="*/ 0 h 252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432" h="2525">
                  <a:moveTo>
                    <a:pt x="431" y="0"/>
                  </a:moveTo>
                  <a:lnTo>
                    <a:pt x="431" y="1686"/>
                  </a:lnTo>
                  <a:lnTo>
                    <a:pt x="429" y="1858"/>
                  </a:lnTo>
                  <a:lnTo>
                    <a:pt x="429" y="1998"/>
                  </a:lnTo>
                  <a:lnTo>
                    <a:pt x="429" y="2105"/>
                  </a:lnTo>
                  <a:lnTo>
                    <a:pt x="429" y="2175"/>
                  </a:lnTo>
                  <a:lnTo>
                    <a:pt x="424" y="2223"/>
                  </a:lnTo>
                  <a:lnTo>
                    <a:pt x="417" y="2282"/>
                  </a:lnTo>
                  <a:lnTo>
                    <a:pt x="407" y="2325"/>
                  </a:lnTo>
                  <a:lnTo>
                    <a:pt x="393" y="2368"/>
                  </a:lnTo>
                  <a:lnTo>
                    <a:pt x="374" y="2411"/>
                  </a:lnTo>
                  <a:lnTo>
                    <a:pt x="355" y="2444"/>
                  </a:lnTo>
                  <a:lnTo>
                    <a:pt x="334" y="2470"/>
                  </a:lnTo>
                  <a:lnTo>
                    <a:pt x="310" y="2492"/>
                  </a:lnTo>
                  <a:lnTo>
                    <a:pt x="279" y="2508"/>
                  </a:lnTo>
                  <a:lnTo>
                    <a:pt x="243" y="2519"/>
                  </a:lnTo>
                  <a:lnTo>
                    <a:pt x="203" y="2524"/>
                  </a:lnTo>
                  <a:lnTo>
                    <a:pt x="158" y="2524"/>
                  </a:lnTo>
                  <a:lnTo>
                    <a:pt x="0" y="2524"/>
                  </a:lnTo>
                  <a:lnTo>
                    <a:pt x="0" y="2084"/>
                  </a:lnTo>
                  <a:lnTo>
                    <a:pt x="12" y="2084"/>
                  </a:lnTo>
                  <a:lnTo>
                    <a:pt x="24" y="2084"/>
                  </a:lnTo>
                  <a:lnTo>
                    <a:pt x="33" y="2084"/>
                  </a:lnTo>
                  <a:lnTo>
                    <a:pt x="40" y="2089"/>
                  </a:lnTo>
                  <a:lnTo>
                    <a:pt x="55" y="2084"/>
                  </a:lnTo>
                  <a:lnTo>
                    <a:pt x="69" y="2078"/>
                  </a:lnTo>
                  <a:lnTo>
                    <a:pt x="83" y="2073"/>
                  </a:lnTo>
                  <a:lnTo>
                    <a:pt x="95" y="2057"/>
                  </a:lnTo>
                  <a:lnTo>
                    <a:pt x="102" y="2041"/>
                  </a:lnTo>
                  <a:lnTo>
                    <a:pt x="109" y="2019"/>
                  </a:lnTo>
                  <a:lnTo>
                    <a:pt x="112" y="1992"/>
                  </a:lnTo>
                  <a:lnTo>
                    <a:pt x="116" y="1971"/>
                  </a:lnTo>
                  <a:lnTo>
                    <a:pt x="116" y="1939"/>
                  </a:lnTo>
                  <a:lnTo>
                    <a:pt x="116" y="1896"/>
                  </a:lnTo>
                  <a:lnTo>
                    <a:pt x="116" y="1842"/>
                  </a:lnTo>
                  <a:lnTo>
                    <a:pt x="119" y="1778"/>
                  </a:lnTo>
                  <a:lnTo>
                    <a:pt x="119" y="0"/>
                  </a:lnTo>
                  <a:lnTo>
                    <a:pt x="431" y="0"/>
                  </a:lnTo>
                </a:path>
              </a:pathLst>
            </a:custGeom>
            <a:solidFill>
              <a:srgbClr val="33CCFF"/>
            </a:solidFill>
            <a:ln w="12600">
              <a:solidFill>
                <a:srgbClr val="000099"/>
              </a:solidFill>
              <a:round/>
              <a:headEnd/>
              <a:tailEnd/>
            </a:ln>
            <a:effectLst>
              <a:outerShdw dist="125752" dir="18900000" algn="ctr" rotWithShape="0">
                <a:srgbClr val="000099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Freeform 8"/>
            <p:cNvSpPr>
              <a:spLocks noChangeArrowheads="1"/>
            </p:cNvSpPr>
            <p:nvPr/>
          </p:nvSpPr>
          <p:spPr bwMode="auto">
            <a:xfrm>
              <a:off x="749" y="247"/>
              <a:ext cx="156" cy="478"/>
            </a:xfrm>
            <a:custGeom>
              <a:avLst/>
              <a:gdLst>
                <a:gd name="T0" fmla="*/ 687 w 688"/>
                <a:gd name="T1" fmla="*/ 0 h 2107"/>
                <a:gd name="T2" fmla="*/ 687 w 688"/>
                <a:gd name="T3" fmla="*/ 2068 h 2107"/>
                <a:gd name="T4" fmla="*/ 381 w 688"/>
                <a:gd name="T5" fmla="*/ 2068 h 2107"/>
                <a:gd name="T6" fmla="*/ 386 w 688"/>
                <a:gd name="T7" fmla="*/ 1896 h 2107"/>
                <a:gd name="T8" fmla="*/ 370 w 688"/>
                <a:gd name="T9" fmla="*/ 1945 h 2107"/>
                <a:gd name="T10" fmla="*/ 353 w 688"/>
                <a:gd name="T11" fmla="*/ 1988 h 2107"/>
                <a:gd name="T12" fmla="*/ 332 w 688"/>
                <a:gd name="T13" fmla="*/ 2025 h 2107"/>
                <a:gd name="T14" fmla="*/ 312 w 688"/>
                <a:gd name="T15" fmla="*/ 2057 h 2107"/>
                <a:gd name="T16" fmla="*/ 286 w 688"/>
                <a:gd name="T17" fmla="*/ 2074 h 2107"/>
                <a:gd name="T18" fmla="*/ 263 w 688"/>
                <a:gd name="T19" fmla="*/ 2090 h 2107"/>
                <a:gd name="T20" fmla="*/ 234 w 688"/>
                <a:gd name="T21" fmla="*/ 2100 h 2107"/>
                <a:gd name="T22" fmla="*/ 208 w 688"/>
                <a:gd name="T23" fmla="*/ 2106 h 2107"/>
                <a:gd name="T24" fmla="*/ 172 w 688"/>
                <a:gd name="T25" fmla="*/ 2100 h 2107"/>
                <a:gd name="T26" fmla="*/ 143 w 688"/>
                <a:gd name="T27" fmla="*/ 2090 h 2107"/>
                <a:gd name="T28" fmla="*/ 117 w 688"/>
                <a:gd name="T29" fmla="*/ 2074 h 2107"/>
                <a:gd name="T30" fmla="*/ 95 w 688"/>
                <a:gd name="T31" fmla="*/ 2057 h 2107"/>
                <a:gd name="T32" fmla="*/ 74 w 688"/>
                <a:gd name="T33" fmla="*/ 2025 h 2107"/>
                <a:gd name="T34" fmla="*/ 55 w 688"/>
                <a:gd name="T35" fmla="*/ 1993 h 2107"/>
                <a:gd name="T36" fmla="*/ 40 w 688"/>
                <a:gd name="T37" fmla="*/ 1961 h 2107"/>
                <a:gd name="T38" fmla="*/ 31 w 688"/>
                <a:gd name="T39" fmla="*/ 1918 h 2107"/>
                <a:gd name="T40" fmla="*/ 19 w 688"/>
                <a:gd name="T41" fmla="*/ 1880 h 2107"/>
                <a:gd name="T42" fmla="*/ 10 w 688"/>
                <a:gd name="T43" fmla="*/ 1837 h 2107"/>
                <a:gd name="T44" fmla="*/ 5 w 688"/>
                <a:gd name="T45" fmla="*/ 1794 h 2107"/>
                <a:gd name="T46" fmla="*/ 5 w 688"/>
                <a:gd name="T47" fmla="*/ 1751 h 2107"/>
                <a:gd name="T48" fmla="*/ 0 w 688"/>
                <a:gd name="T49" fmla="*/ 1692 h 2107"/>
                <a:gd name="T50" fmla="*/ 0 w 688"/>
                <a:gd name="T51" fmla="*/ 1617 h 2107"/>
                <a:gd name="T52" fmla="*/ 0 w 688"/>
                <a:gd name="T53" fmla="*/ 1515 h 2107"/>
                <a:gd name="T54" fmla="*/ 0 w 688"/>
                <a:gd name="T55" fmla="*/ 1397 h 2107"/>
                <a:gd name="T56" fmla="*/ 0 w 688"/>
                <a:gd name="T57" fmla="*/ 0 h 2107"/>
                <a:gd name="T58" fmla="*/ 301 w 688"/>
                <a:gd name="T59" fmla="*/ 0 h 2107"/>
                <a:gd name="T60" fmla="*/ 301 w 688"/>
                <a:gd name="T61" fmla="*/ 1413 h 2107"/>
                <a:gd name="T62" fmla="*/ 301 w 688"/>
                <a:gd name="T63" fmla="*/ 1520 h 2107"/>
                <a:gd name="T64" fmla="*/ 301 w 688"/>
                <a:gd name="T65" fmla="*/ 1606 h 2107"/>
                <a:gd name="T66" fmla="*/ 301 w 688"/>
                <a:gd name="T67" fmla="*/ 1665 h 2107"/>
                <a:gd name="T68" fmla="*/ 305 w 688"/>
                <a:gd name="T69" fmla="*/ 1698 h 2107"/>
                <a:gd name="T70" fmla="*/ 308 w 688"/>
                <a:gd name="T71" fmla="*/ 1714 h 2107"/>
                <a:gd name="T72" fmla="*/ 315 w 688"/>
                <a:gd name="T73" fmla="*/ 1730 h 2107"/>
                <a:gd name="T74" fmla="*/ 327 w 688"/>
                <a:gd name="T75" fmla="*/ 1741 h 2107"/>
                <a:gd name="T76" fmla="*/ 341 w 688"/>
                <a:gd name="T77" fmla="*/ 1746 h 2107"/>
                <a:gd name="T78" fmla="*/ 355 w 688"/>
                <a:gd name="T79" fmla="*/ 1741 h 2107"/>
                <a:gd name="T80" fmla="*/ 365 w 688"/>
                <a:gd name="T81" fmla="*/ 1730 h 2107"/>
                <a:gd name="T82" fmla="*/ 374 w 688"/>
                <a:gd name="T83" fmla="*/ 1714 h 2107"/>
                <a:gd name="T84" fmla="*/ 381 w 688"/>
                <a:gd name="T85" fmla="*/ 1698 h 2107"/>
                <a:gd name="T86" fmla="*/ 381 w 688"/>
                <a:gd name="T87" fmla="*/ 1660 h 2107"/>
                <a:gd name="T88" fmla="*/ 384 w 688"/>
                <a:gd name="T89" fmla="*/ 1596 h 2107"/>
                <a:gd name="T90" fmla="*/ 384 w 688"/>
                <a:gd name="T91" fmla="*/ 1510 h 2107"/>
                <a:gd name="T92" fmla="*/ 386 w 688"/>
                <a:gd name="T93" fmla="*/ 1391 h 2107"/>
                <a:gd name="T94" fmla="*/ 386 w 688"/>
                <a:gd name="T95" fmla="*/ 0 h 2107"/>
                <a:gd name="T96" fmla="*/ 687 w 688"/>
                <a:gd name="T97" fmla="*/ 0 h 210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688" h="2107">
                  <a:moveTo>
                    <a:pt x="687" y="0"/>
                  </a:moveTo>
                  <a:lnTo>
                    <a:pt x="687" y="2068"/>
                  </a:lnTo>
                  <a:lnTo>
                    <a:pt x="381" y="2068"/>
                  </a:lnTo>
                  <a:lnTo>
                    <a:pt x="386" y="1896"/>
                  </a:lnTo>
                  <a:lnTo>
                    <a:pt x="370" y="1945"/>
                  </a:lnTo>
                  <a:lnTo>
                    <a:pt x="353" y="1988"/>
                  </a:lnTo>
                  <a:lnTo>
                    <a:pt x="332" y="2025"/>
                  </a:lnTo>
                  <a:lnTo>
                    <a:pt x="312" y="2057"/>
                  </a:lnTo>
                  <a:lnTo>
                    <a:pt x="286" y="2074"/>
                  </a:lnTo>
                  <a:lnTo>
                    <a:pt x="263" y="2090"/>
                  </a:lnTo>
                  <a:lnTo>
                    <a:pt x="234" y="2100"/>
                  </a:lnTo>
                  <a:lnTo>
                    <a:pt x="208" y="2106"/>
                  </a:lnTo>
                  <a:lnTo>
                    <a:pt x="172" y="2100"/>
                  </a:lnTo>
                  <a:lnTo>
                    <a:pt x="143" y="2090"/>
                  </a:lnTo>
                  <a:lnTo>
                    <a:pt x="117" y="2074"/>
                  </a:lnTo>
                  <a:lnTo>
                    <a:pt x="95" y="2057"/>
                  </a:lnTo>
                  <a:lnTo>
                    <a:pt x="74" y="2025"/>
                  </a:lnTo>
                  <a:lnTo>
                    <a:pt x="55" y="1993"/>
                  </a:lnTo>
                  <a:lnTo>
                    <a:pt x="40" y="1961"/>
                  </a:lnTo>
                  <a:lnTo>
                    <a:pt x="31" y="1918"/>
                  </a:lnTo>
                  <a:lnTo>
                    <a:pt x="19" y="1880"/>
                  </a:lnTo>
                  <a:lnTo>
                    <a:pt x="10" y="1837"/>
                  </a:lnTo>
                  <a:lnTo>
                    <a:pt x="5" y="1794"/>
                  </a:lnTo>
                  <a:lnTo>
                    <a:pt x="5" y="1751"/>
                  </a:lnTo>
                  <a:lnTo>
                    <a:pt x="0" y="1692"/>
                  </a:lnTo>
                  <a:lnTo>
                    <a:pt x="0" y="1617"/>
                  </a:lnTo>
                  <a:lnTo>
                    <a:pt x="0" y="1515"/>
                  </a:lnTo>
                  <a:lnTo>
                    <a:pt x="0" y="1397"/>
                  </a:lnTo>
                  <a:lnTo>
                    <a:pt x="0" y="0"/>
                  </a:lnTo>
                  <a:lnTo>
                    <a:pt x="301" y="0"/>
                  </a:lnTo>
                  <a:lnTo>
                    <a:pt x="301" y="1413"/>
                  </a:lnTo>
                  <a:lnTo>
                    <a:pt x="301" y="1520"/>
                  </a:lnTo>
                  <a:lnTo>
                    <a:pt x="301" y="1606"/>
                  </a:lnTo>
                  <a:lnTo>
                    <a:pt x="301" y="1665"/>
                  </a:lnTo>
                  <a:lnTo>
                    <a:pt x="305" y="1698"/>
                  </a:lnTo>
                  <a:lnTo>
                    <a:pt x="308" y="1714"/>
                  </a:lnTo>
                  <a:lnTo>
                    <a:pt x="315" y="1730"/>
                  </a:lnTo>
                  <a:lnTo>
                    <a:pt x="327" y="1741"/>
                  </a:lnTo>
                  <a:lnTo>
                    <a:pt x="341" y="1746"/>
                  </a:lnTo>
                  <a:lnTo>
                    <a:pt x="355" y="1741"/>
                  </a:lnTo>
                  <a:lnTo>
                    <a:pt x="365" y="1730"/>
                  </a:lnTo>
                  <a:lnTo>
                    <a:pt x="374" y="1714"/>
                  </a:lnTo>
                  <a:lnTo>
                    <a:pt x="381" y="1698"/>
                  </a:lnTo>
                  <a:lnTo>
                    <a:pt x="381" y="1660"/>
                  </a:lnTo>
                  <a:lnTo>
                    <a:pt x="384" y="1596"/>
                  </a:lnTo>
                  <a:lnTo>
                    <a:pt x="384" y="1510"/>
                  </a:lnTo>
                  <a:lnTo>
                    <a:pt x="386" y="1391"/>
                  </a:lnTo>
                  <a:lnTo>
                    <a:pt x="386" y="0"/>
                  </a:lnTo>
                  <a:lnTo>
                    <a:pt x="687" y="0"/>
                  </a:lnTo>
                </a:path>
              </a:pathLst>
            </a:custGeom>
            <a:solidFill>
              <a:srgbClr val="33CCFF"/>
            </a:solidFill>
            <a:ln w="12600">
              <a:solidFill>
                <a:srgbClr val="000099"/>
              </a:solidFill>
              <a:round/>
              <a:headEnd/>
              <a:tailEnd/>
            </a:ln>
            <a:effectLst>
              <a:outerShdw dist="125752" dir="18900000" algn="ctr" rotWithShape="0">
                <a:srgbClr val="000099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Freeform 9"/>
            <p:cNvSpPr>
              <a:spLocks noChangeArrowheads="1"/>
            </p:cNvSpPr>
            <p:nvPr/>
          </p:nvSpPr>
          <p:spPr bwMode="auto">
            <a:xfrm>
              <a:off x="928" y="238"/>
              <a:ext cx="241" cy="479"/>
            </a:xfrm>
            <a:custGeom>
              <a:avLst/>
              <a:gdLst>
                <a:gd name="T0" fmla="*/ 291 w 1067"/>
                <a:gd name="T1" fmla="*/ 236 h 2111"/>
                <a:gd name="T2" fmla="*/ 329 w 1067"/>
                <a:gd name="T3" fmla="*/ 128 h 2111"/>
                <a:gd name="T4" fmla="*/ 372 w 1067"/>
                <a:gd name="T5" fmla="*/ 59 h 2111"/>
                <a:gd name="T6" fmla="*/ 424 w 1067"/>
                <a:gd name="T7" fmla="*/ 16 h 2111"/>
                <a:gd name="T8" fmla="*/ 484 w 1067"/>
                <a:gd name="T9" fmla="*/ 0 h 2111"/>
                <a:gd name="T10" fmla="*/ 589 w 1067"/>
                <a:gd name="T11" fmla="*/ 59 h 2111"/>
                <a:gd name="T12" fmla="*/ 672 w 1067"/>
                <a:gd name="T13" fmla="*/ 236 h 2111"/>
                <a:gd name="T14" fmla="*/ 710 w 1067"/>
                <a:gd name="T15" fmla="*/ 128 h 2111"/>
                <a:gd name="T16" fmla="*/ 758 w 1067"/>
                <a:gd name="T17" fmla="*/ 59 h 2111"/>
                <a:gd name="T18" fmla="*/ 805 w 1067"/>
                <a:gd name="T19" fmla="*/ 16 h 2111"/>
                <a:gd name="T20" fmla="*/ 864 w 1067"/>
                <a:gd name="T21" fmla="*/ 0 h 2111"/>
                <a:gd name="T22" fmla="*/ 930 w 1067"/>
                <a:gd name="T23" fmla="*/ 21 h 2111"/>
                <a:gd name="T24" fmla="*/ 987 w 1067"/>
                <a:gd name="T25" fmla="*/ 80 h 2111"/>
                <a:gd name="T26" fmla="*/ 1028 w 1067"/>
                <a:gd name="T27" fmla="*/ 166 h 2111"/>
                <a:gd name="T28" fmla="*/ 1051 w 1067"/>
                <a:gd name="T29" fmla="*/ 273 h 2111"/>
                <a:gd name="T30" fmla="*/ 1061 w 1067"/>
                <a:gd name="T31" fmla="*/ 418 h 2111"/>
                <a:gd name="T32" fmla="*/ 1066 w 1067"/>
                <a:gd name="T33" fmla="*/ 644 h 2111"/>
                <a:gd name="T34" fmla="*/ 775 w 1067"/>
                <a:gd name="T35" fmla="*/ 2110 h 2111"/>
                <a:gd name="T36" fmla="*/ 772 w 1067"/>
                <a:gd name="T37" fmla="*/ 633 h 2111"/>
                <a:gd name="T38" fmla="*/ 767 w 1067"/>
                <a:gd name="T39" fmla="*/ 472 h 2111"/>
                <a:gd name="T40" fmla="*/ 758 w 1067"/>
                <a:gd name="T41" fmla="*/ 402 h 2111"/>
                <a:gd name="T42" fmla="*/ 739 w 1067"/>
                <a:gd name="T43" fmla="*/ 365 h 2111"/>
                <a:gd name="T44" fmla="*/ 710 w 1067"/>
                <a:gd name="T45" fmla="*/ 365 h 2111"/>
                <a:gd name="T46" fmla="*/ 691 w 1067"/>
                <a:gd name="T47" fmla="*/ 402 h 2111"/>
                <a:gd name="T48" fmla="*/ 682 w 1067"/>
                <a:gd name="T49" fmla="*/ 472 h 2111"/>
                <a:gd name="T50" fmla="*/ 679 w 1067"/>
                <a:gd name="T51" fmla="*/ 633 h 2111"/>
                <a:gd name="T52" fmla="*/ 679 w 1067"/>
                <a:gd name="T53" fmla="*/ 2110 h 2111"/>
                <a:gd name="T54" fmla="*/ 388 w 1067"/>
                <a:gd name="T55" fmla="*/ 794 h 2111"/>
                <a:gd name="T56" fmla="*/ 384 w 1067"/>
                <a:gd name="T57" fmla="*/ 547 h 2111"/>
                <a:gd name="T58" fmla="*/ 381 w 1067"/>
                <a:gd name="T59" fmla="*/ 435 h 2111"/>
                <a:gd name="T60" fmla="*/ 365 w 1067"/>
                <a:gd name="T61" fmla="*/ 381 h 2111"/>
                <a:gd name="T62" fmla="*/ 343 w 1067"/>
                <a:gd name="T63" fmla="*/ 365 h 2111"/>
                <a:gd name="T64" fmla="*/ 322 w 1067"/>
                <a:gd name="T65" fmla="*/ 370 h 2111"/>
                <a:gd name="T66" fmla="*/ 310 w 1067"/>
                <a:gd name="T67" fmla="*/ 397 h 2111"/>
                <a:gd name="T68" fmla="*/ 296 w 1067"/>
                <a:gd name="T69" fmla="*/ 435 h 2111"/>
                <a:gd name="T70" fmla="*/ 291 w 1067"/>
                <a:gd name="T71" fmla="*/ 472 h 2111"/>
                <a:gd name="T72" fmla="*/ 291 w 1067"/>
                <a:gd name="T73" fmla="*/ 547 h 2111"/>
                <a:gd name="T74" fmla="*/ 291 w 1067"/>
                <a:gd name="T75" fmla="*/ 676 h 2111"/>
                <a:gd name="T76" fmla="*/ 0 w 1067"/>
                <a:gd name="T77" fmla="*/ 2110 h 2111"/>
                <a:gd name="T78" fmla="*/ 298 w 1067"/>
                <a:gd name="T79" fmla="*/ 42 h 211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067" h="2111">
                  <a:moveTo>
                    <a:pt x="298" y="42"/>
                  </a:moveTo>
                  <a:lnTo>
                    <a:pt x="291" y="236"/>
                  </a:lnTo>
                  <a:lnTo>
                    <a:pt x="308" y="182"/>
                  </a:lnTo>
                  <a:lnTo>
                    <a:pt x="329" y="128"/>
                  </a:lnTo>
                  <a:lnTo>
                    <a:pt x="350" y="91"/>
                  </a:lnTo>
                  <a:lnTo>
                    <a:pt x="372" y="59"/>
                  </a:lnTo>
                  <a:lnTo>
                    <a:pt x="396" y="32"/>
                  </a:lnTo>
                  <a:lnTo>
                    <a:pt x="424" y="16"/>
                  </a:lnTo>
                  <a:lnTo>
                    <a:pt x="453" y="0"/>
                  </a:lnTo>
                  <a:lnTo>
                    <a:pt x="484" y="0"/>
                  </a:lnTo>
                  <a:lnTo>
                    <a:pt x="539" y="16"/>
                  </a:lnTo>
                  <a:lnTo>
                    <a:pt x="589" y="59"/>
                  </a:lnTo>
                  <a:lnTo>
                    <a:pt x="632" y="134"/>
                  </a:lnTo>
                  <a:lnTo>
                    <a:pt x="672" y="236"/>
                  </a:lnTo>
                  <a:lnTo>
                    <a:pt x="689" y="182"/>
                  </a:lnTo>
                  <a:lnTo>
                    <a:pt x="710" y="128"/>
                  </a:lnTo>
                  <a:lnTo>
                    <a:pt x="732" y="91"/>
                  </a:lnTo>
                  <a:lnTo>
                    <a:pt x="758" y="59"/>
                  </a:lnTo>
                  <a:lnTo>
                    <a:pt x="779" y="32"/>
                  </a:lnTo>
                  <a:lnTo>
                    <a:pt x="805" y="16"/>
                  </a:lnTo>
                  <a:lnTo>
                    <a:pt x="835" y="0"/>
                  </a:lnTo>
                  <a:lnTo>
                    <a:pt x="864" y="0"/>
                  </a:lnTo>
                  <a:lnTo>
                    <a:pt x="897" y="5"/>
                  </a:lnTo>
                  <a:lnTo>
                    <a:pt x="930" y="21"/>
                  </a:lnTo>
                  <a:lnTo>
                    <a:pt x="959" y="48"/>
                  </a:lnTo>
                  <a:lnTo>
                    <a:pt x="987" y="80"/>
                  </a:lnTo>
                  <a:lnTo>
                    <a:pt x="1009" y="123"/>
                  </a:lnTo>
                  <a:lnTo>
                    <a:pt x="1028" y="166"/>
                  </a:lnTo>
                  <a:lnTo>
                    <a:pt x="1042" y="214"/>
                  </a:lnTo>
                  <a:lnTo>
                    <a:pt x="1051" y="273"/>
                  </a:lnTo>
                  <a:lnTo>
                    <a:pt x="1056" y="338"/>
                  </a:lnTo>
                  <a:lnTo>
                    <a:pt x="1061" y="418"/>
                  </a:lnTo>
                  <a:lnTo>
                    <a:pt x="1063" y="520"/>
                  </a:lnTo>
                  <a:lnTo>
                    <a:pt x="1066" y="644"/>
                  </a:lnTo>
                  <a:lnTo>
                    <a:pt x="1066" y="2110"/>
                  </a:lnTo>
                  <a:lnTo>
                    <a:pt x="775" y="2110"/>
                  </a:lnTo>
                  <a:lnTo>
                    <a:pt x="775" y="757"/>
                  </a:lnTo>
                  <a:lnTo>
                    <a:pt x="772" y="633"/>
                  </a:lnTo>
                  <a:lnTo>
                    <a:pt x="772" y="542"/>
                  </a:lnTo>
                  <a:lnTo>
                    <a:pt x="767" y="472"/>
                  </a:lnTo>
                  <a:lnTo>
                    <a:pt x="765" y="435"/>
                  </a:lnTo>
                  <a:lnTo>
                    <a:pt x="758" y="402"/>
                  </a:lnTo>
                  <a:lnTo>
                    <a:pt x="751" y="381"/>
                  </a:lnTo>
                  <a:lnTo>
                    <a:pt x="739" y="365"/>
                  </a:lnTo>
                  <a:lnTo>
                    <a:pt x="727" y="365"/>
                  </a:lnTo>
                  <a:lnTo>
                    <a:pt x="710" y="365"/>
                  </a:lnTo>
                  <a:lnTo>
                    <a:pt x="701" y="381"/>
                  </a:lnTo>
                  <a:lnTo>
                    <a:pt x="691" y="402"/>
                  </a:lnTo>
                  <a:lnTo>
                    <a:pt x="687" y="435"/>
                  </a:lnTo>
                  <a:lnTo>
                    <a:pt x="682" y="472"/>
                  </a:lnTo>
                  <a:lnTo>
                    <a:pt x="679" y="542"/>
                  </a:lnTo>
                  <a:lnTo>
                    <a:pt x="679" y="633"/>
                  </a:lnTo>
                  <a:lnTo>
                    <a:pt x="679" y="757"/>
                  </a:lnTo>
                  <a:lnTo>
                    <a:pt x="679" y="2110"/>
                  </a:lnTo>
                  <a:lnTo>
                    <a:pt x="388" y="2110"/>
                  </a:lnTo>
                  <a:lnTo>
                    <a:pt x="388" y="794"/>
                  </a:lnTo>
                  <a:lnTo>
                    <a:pt x="386" y="655"/>
                  </a:lnTo>
                  <a:lnTo>
                    <a:pt x="384" y="547"/>
                  </a:lnTo>
                  <a:lnTo>
                    <a:pt x="381" y="472"/>
                  </a:lnTo>
                  <a:lnTo>
                    <a:pt x="381" y="435"/>
                  </a:lnTo>
                  <a:lnTo>
                    <a:pt x="374" y="402"/>
                  </a:lnTo>
                  <a:lnTo>
                    <a:pt x="365" y="381"/>
                  </a:lnTo>
                  <a:lnTo>
                    <a:pt x="355" y="365"/>
                  </a:lnTo>
                  <a:lnTo>
                    <a:pt x="343" y="365"/>
                  </a:lnTo>
                  <a:lnTo>
                    <a:pt x="331" y="365"/>
                  </a:lnTo>
                  <a:lnTo>
                    <a:pt x="322" y="370"/>
                  </a:lnTo>
                  <a:lnTo>
                    <a:pt x="315" y="381"/>
                  </a:lnTo>
                  <a:lnTo>
                    <a:pt x="310" y="397"/>
                  </a:lnTo>
                  <a:lnTo>
                    <a:pt x="301" y="413"/>
                  </a:lnTo>
                  <a:lnTo>
                    <a:pt x="296" y="435"/>
                  </a:lnTo>
                  <a:lnTo>
                    <a:pt x="291" y="451"/>
                  </a:lnTo>
                  <a:lnTo>
                    <a:pt x="291" y="472"/>
                  </a:lnTo>
                  <a:lnTo>
                    <a:pt x="291" y="504"/>
                  </a:lnTo>
                  <a:lnTo>
                    <a:pt x="291" y="547"/>
                  </a:lnTo>
                  <a:lnTo>
                    <a:pt x="291" y="601"/>
                  </a:lnTo>
                  <a:lnTo>
                    <a:pt x="291" y="676"/>
                  </a:lnTo>
                  <a:lnTo>
                    <a:pt x="291" y="2110"/>
                  </a:lnTo>
                  <a:lnTo>
                    <a:pt x="0" y="2110"/>
                  </a:lnTo>
                  <a:lnTo>
                    <a:pt x="0" y="42"/>
                  </a:lnTo>
                  <a:lnTo>
                    <a:pt x="298" y="42"/>
                  </a:lnTo>
                </a:path>
              </a:pathLst>
            </a:custGeom>
            <a:solidFill>
              <a:srgbClr val="33CCFF"/>
            </a:solidFill>
            <a:ln w="12600">
              <a:solidFill>
                <a:srgbClr val="000099"/>
              </a:solidFill>
              <a:round/>
              <a:headEnd/>
              <a:tailEnd/>
            </a:ln>
            <a:effectLst>
              <a:outerShdw dist="125752" dir="18900000" algn="ctr" rotWithShape="0">
                <a:srgbClr val="000099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Freeform 10"/>
            <p:cNvSpPr>
              <a:spLocks noChangeArrowheads="1"/>
            </p:cNvSpPr>
            <p:nvPr/>
          </p:nvSpPr>
          <p:spPr bwMode="auto">
            <a:xfrm>
              <a:off x="1196" y="144"/>
              <a:ext cx="71" cy="573"/>
            </a:xfrm>
            <a:custGeom>
              <a:avLst/>
              <a:gdLst>
                <a:gd name="T0" fmla="*/ 310 w 311"/>
                <a:gd name="T1" fmla="*/ 0 h 2525"/>
                <a:gd name="T2" fmla="*/ 310 w 311"/>
                <a:gd name="T3" fmla="*/ 2524 h 2525"/>
                <a:gd name="T4" fmla="*/ 0 w 311"/>
                <a:gd name="T5" fmla="*/ 2524 h 2525"/>
                <a:gd name="T6" fmla="*/ 0 w 311"/>
                <a:gd name="T7" fmla="*/ 0 h 2525"/>
                <a:gd name="T8" fmla="*/ 310 w 311"/>
                <a:gd name="T9" fmla="*/ 0 h 25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1" h="2525">
                  <a:moveTo>
                    <a:pt x="310" y="0"/>
                  </a:moveTo>
                  <a:lnTo>
                    <a:pt x="310" y="2524"/>
                  </a:lnTo>
                  <a:lnTo>
                    <a:pt x="0" y="2524"/>
                  </a:lnTo>
                  <a:lnTo>
                    <a:pt x="0" y="0"/>
                  </a:lnTo>
                  <a:lnTo>
                    <a:pt x="310" y="0"/>
                  </a:lnTo>
                </a:path>
              </a:pathLst>
            </a:custGeom>
            <a:solidFill>
              <a:srgbClr val="33CCFF"/>
            </a:solidFill>
            <a:ln w="12600">
              <a:solidFill>
                <a:srgbClr val="000099"/>
              </a:solidFill>
              <a:round/>
              <a:headEnd/>
              <a:tailEnd/>
            </a:ln>
            <a:effectLst>
              <a:outerShdw dist="125752" dir="18900000" algn="ctr" rotWithShape="0">
                <a:srgbClr val="000099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Freeform 11"/>
            <p:cNvSpPr>
              <a:spLocks noChangeArrowheads="1"/>
            </p:cNvSpPr>
            <p:nvPr/>
          </p:nvSpPr>
          <p:spPr bwMode="auto">
            <a:xfrm>
              <a:off x="1283" y="238"/>
              <a:ext cx="153" cy="487"/>
            </a:xfrm>
            <a:custGeom>
              <a:avLst/>
              <a:gdLst>
                <a:gd name="T0" fmla="*/ 344 w 676"/>
                <a:gd name="T1" fmla="*/ 1170 h 2149"/>
                <a:gd name="T2" fmla="*/ 301 w 676"/>
                <a:gd name="T3" fmla="*/ 1267 h 2149"/>
                <a:gd name="T4" fmla="*/ 287 w 676"/>
                <a:gd name="T5" fmla="*/ 1353 h 2149"/>
                <a:gd name="T6" fmla="*/ 282 w 676"/>
                <a:gd name="T7" fmla="*/ 1466 h 2149"/>
                <a:gd name="T8" fmla="*/ 282 w 676"/>
                <a:gd name="T9" fmla="*/ 1605 h 2149"/>
                <a:gd name="T10" fmla="*/ 287 w 676"/>
                <a:gd name="T11" fmla="*/ 1713 h 2149"/>
                <a:gd name="T12" fmla="*/ 296 w 676"/>
                <a:gd name="T13" fmla="*/ 1756 h 2149"/>
                <a:gd name="T14" fmla="*/ 315 w 676"/>
                <a:gd name="T15" fmla="*/ 1783 h 2149"/>
                <a:gd name="T16" fmla="*/ 341 w 676"/>
                <a:gd name="T17" fmla="*/ 1783 h 2149"/>
                <a:gd name="T18" fmla="*/ 360 w 676"/>
                <a:gd name="T19" fmla="*/ 1761 h 2149"/>
                <a:gd name="T20" fmla="*/ 370 w 676"/>
                <a:gd name="T21" fmla="*/ 1713 h 2149"/>
                <a:gd name="T22" fmla="*/ 375 w 676"/>
                <a:gd name="T23" fmla="*/ 1621 h 2149"/>
                <a:gd name="T24" fmla="*/ 377 w 676"/>
                <a:gd name="T25" fmla="*/ 1122 h 2149"/>
                <a:gd name="T26" fmla="*/ 0 w 676"/>
                <a:gd name="T27" fmla="*/ 843 h 2149"/>
                <a:gd name="T28" fmla="*/ 0 w 676"/>
                <a:gd name="T29" fmla="*/ 585 h 2149"/>
                <a:gd name="T30" fmla="*/ 15 w 676"/>
                <a:gd name="T31" fmla="*/ 397 h 2149"/>
                <a:gd name="T32" fmla="*/ 41 w 676"/>
                <a:gd name="T33" fmla="*/ 268 h 2149"/>
                <a:gd name="T34" fmla="*/ 96 w 676"/>
                <a:gd name="T35" fmla="*/ 155 h 2149"/>
                <a:gd name="T36" fmla="*/ 175 w 676"/>
                <a:gd name="T37" fmla="*/ 59 h 2149"/>
                <a:gd name="T38" fmla="*/ 277 w 676"/>
                <a:gd name="T39" fmla="*/ 5 h 2149"/>
                <a:gd name="T40" fmla="*/ 408 w 676"/>
                <a:gd name="T41" fmla="*/ 5 h 2149"/>
                <a:gd name="T42" fmla="*/ 523 w 676"/>
                <a:gd name="T43" fmla="*/ 64 h 2149"/>
                <a:gd name="T44" fmla="*/ 602 w 676"/>
                <a:gd name="T45" fmla="*/ 177 h 2149"/>
                <a:gd name="T46" fmla="*/ 647 w 676"/>
                <a:gd name="T47" fmla="*/ 311 h 2149"/>
                <a:gd name="T48" fmla="*/ 666 w 676"/>
                <a:gd name="T49" fmla="*/ 499 h 2149"/>
                <a:gd name="T50" fmla="*/ 673 w 676"/>
                <a:gd name="T51" fmla="*/ 837 h 2149"/>
                <a:gd name="T52" fmla="*/ 675 w 676"/>
                <a:gd name="T53" fmla="*/ 2110 h 2149"/>
                <a:gd name="T54" fmla="*/ 384 w 676"/>
                <a:gd name="T55" fmla="*/ 1928 h 2149"/>
                <a:gd name="T56" fmla="*/ 353 w 676"/>
                <a:gd name="T57" fmla="*/ 2024 h 2149"/>
                <a:gd name="T58" fmla="*/ 315 w 676"/>
                <a:gd name="T59" fmla="*/ 2094 h 2149"/>
                <a:gd name="T60" fmla="*/ 265 w 676"/>
                <a:gd name="T61" fmla="*/ 2132 h 2149"/>
                <a:gd name="T62" fmla="*/ 211 w 676"/>
                <a:gd name="T63" fmla="*/ 2148 h 2149"/>
                <a:gd name="T64" fmla="*/ 135 w 676"/>
                <a:gd name="T65" fmla="*/ 2121 h 2149"/>
                <a:gd name="T66" fmla="*/ 67 w 676"/>
                <a:gd name="T67" fmla="*/ 2051 h 2149"/>
                <a:gd name="T68" fmla="*/ 15 w 676"/>
                <a:gd name="T69" fmla="*/ 1906 h 2149"/>
                <a:gd name="T70" fmla="*/ 0 w 676"/>
                <a:gd name="T71" fmla="*/ 1648 h 2149"/>
                <a:gd name="T72" fmla="*/ 0 w 676"/>
                <a:gd name="T73" fmla="*/ 1369 h 2149"/>
                <a:gd name="T74" fmla="*/ 17 w 676"/>
                <a:gd name="T75" fmla="*/ 1208 h 2149"/>
                <a:gd name="T76" fmla="*/ 58 w 676"/>
                <a:gd name="T77" fmla="*/ 1111 h 2149"/>
                <a:gd name="T78" fmla="*/ 144 w 676"/>
                <a:gd name="T79" fmla="*/ 1015 h 2149"/>
                <a:gd name="T80" fmla="*/ 270 w 676"/>
                <a:gd name="T81" fmla="*/ 907 h 2149"/>
                <a:gd name="T82" fmla="*/ 351 w 676"/>
                <a:gd name="T83" fmla="*/ 827 h 2149"/>
                <a:gd name="T84" fmla="*/ 370 w 676"/>
                <a:gd name="T85" fmla="*/ 773 h 2149"/>
                <a:gd name="T86" fmla="*/ 375 w 676"/>
                <a:gd name="T87" fmla="*/ 687 h 2149"/>
                <a:gd name="T88" fmla="*/ 375 w 676"/>
                <a:gd name="T89" fmla="*/ 553 h 2149"/>
                <a:gd name="T90" fmla="*/ 368 w 676"/>
                <a:gd name="T91" fmla="*/ 445 h 2149"/>
                <a:gd name="T92" fmla="*/ 356 w 676"/>
                <a:gd name="T93" fmla="*/ 392 h 2149"/>
                <a:gd name="T94" fmla="*/ 339 w 676"/>
                <a:gd name="T95" fmla="*/ 365 h 2149"/>
                <a:gd name="T96" fmla="*/ 311 w 676"/>
                <a:gd name="T97" fmla="*/ 365 h 2149"/>
                <a:gd name="T98" fmla="*/ 294 w 676"/>
                <a:gd name="T99" fmla="*/ 386 h 2149"/>
                <a:gd name="T100" fmla="*/ 284 w 676"/>
                <a:gd name="T101" fmla="*/ 440 h 2149"/>
                <a:gd name="T102" fmla="*/ 282 w 676"/>
                <a:gd name="T103" fmla="*/ 542 h 2149"/>
                <a:gd name="T104" fmla="*/ 282 w 676"/>
                <a:gd name="T105" fmla="*/ 843 h 214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676" h="2149">
                  <a:moveTo>
                    <a:pt x="377" y="1122"/>
                  </a:moveTo>
                  <a:lnTo>
                    <a:pt x="344" y="1170"/>
                  </a:lnTo>
                  <a:lnTo>
                    <a:pt x="318" y="1224"/>
                  </a:lnTo>
                  <a:lnTo>
                    <a:pt x="301" y="1267"/>
                  </a:lnTo>
                  <a:lnTo>
                    <a:pt x="294" y="1315"/>
                  </a:lnTo>
                  <a:lnTo>
                    <a:pt x="287" y="1353"/>
                  </a:lnTo>
                  <a:lnTo>
                    <a:pt x="284" y="1401"/>
                  </a:lnTo>
                  <a:lnTo>
                    <a:pt x="282" y="1466"/>
                  </a:lnTo>
                  <a:lnTo>
                    <a:pt x="282" y="1530"/>
                  </a:lnTo>
                  <a:lnTo>
                    <a:pt x="282" y="1605"/>
                  </a:lnTo>
                  <a:lnTo>
                    <a:pt x="282" y="1664"/>
                  </a:lnTo>
                  <a:lnTo>
                    <a:pt x="287" y="1713"/>
                  </a:lnTo>
                  <a:lnTo>
                    <a:pt x="292" y="1740"/>
                  </a:lnTo>
                  <a:lnTo>
                    <a:pt x="296" y="1756"/>
                  </a:lnTo>
                  <a:lnTo>
                    <a:pt x="306" y="1772"/>
                  </a:lnTo>
                  <a:lnTo>
                    <a:pt x="315" y="1783"/>
                  </a:lnTo>
                  <a:lnTo>
                    <a:pt x="330" y="1788"/>
                  </a:lnTo>
                  <a:lnTo>
                    <a:pt x="341" y="1783"/>
                  </a:lnTo>
                  <a:lnTo>
                    <a:pt x="351" y="1772"/>
                  </a:lnTo>
                  <a:lnTo>
                    <a:pt x="360" y="1761"/>
                  </a:lnTo>
                  <a:lnTo>
                    <a:pt x="368" y="1745"/>
                  </a:lnTo>
                  <a:lnTo>
                    <a:pt x="370" y="1713"/>
                  </a:lnTo>
                  <a:lnTo>
                    <a:pt x="372" y="1675"/>
                  </a:lnTo>
                  <a:lnTo>
                    <a:pt x="375" y="1621"/>
                  </a:lnTo>
                  <a:lnTo>
                    <a:pt x="377" y="1557"/>
                  </a:lnTo>
                  <a:lnTo>
                    <a:pt x="377" y="1122"/>
                  </a:lnTo>
                  <a:close/>
                  <a:moveTo>
                    <a:pt x="282" y="843"/>
                  </a:moveTo>
                  <a:lnTo>
                    <a:pt x="0" y="843"/>
                  </a:lnTo>
                  <a:lnTo>
                    <a:pt x="0" y="698"/>
                  </a:lnTo>
                  <a:lnTo>
                    <a:pt x="0" y="585"/>
                  </a:lnTo>
                  <a:lnTo>
                    <a:pt x="5" y="488"/>
                  </a:lnTo>
                  <a:lnTo>
                    <a:pt x="15" y="397"/>
                  </a:lnTo>
                  <a:lnTo>
                    <a:pt x="27" y="327"/>
                  </a:lnTo>
                  <a:lnTo>
                    <a:pt x="41" y="268"/>
                  </a:lnTo>
                  <a:lnTo>
                    <a:pt x="65" y="204"/>
                  </a:lnTo>
                  <a:lnTo>
                    <a:pt x="96" y="155"/>
                  </a:lnTo>
                  <a:lnTo>
                    <a:pt x="135" y="107"/>
                  </a:lnTo>
                  <a:lnTo>
                    <a:pt x="175" y="59"/>
                  </a:lnTo>
                  <a:lnTo>
                    <a:pt x="223" y="26"/>
                  </a:lnTo>
                  <a:lnTo>
                    <a:pt x="277" y="5"/>
                  </a:lnTo>
                  <a:lnTo>
                    <a:pt x="339" y="0"/>
                  </a:lnTo>
                  <a:lnTo>
                    <a:pt x="408" y="5"/>
                  </a:lnTo>
                  <a:lnTo>
                    <a:pt x="471" y="26"/>
                  </a:lnTo>
                  <a:lnTo>
                    <a:pt x="523" y="64"/>
                  </a:lnTo>
                  <a:lnTo>
                    <a:pt x="568" y="118"/>
                  </a:lnTo>
                  <a:lnTo>
                    <a:pt x="602" y="177"/>
                  </a:lnTo>
                  <a:lnTo>
                    <a:pt x="628" y="241"/>
                  </a:lnTo>
                  <a:lnTo>
                    <a:pt x="647" y="311"/>
                  </a:lnTo>
                  <a:lnTo>
                    <a:pt x="661" y="392"/>
                  </a:lnTo>
                  <a:lnTo>
                    <a:pt x="666" y="499"/>
                  </a:lnTo>
                  <a:lnTo>
                    <a:pt x="671" y="644"/>
                  </a:lnTo>
                  <a:lnTo>
                    <a:pt x="673" y="837"/>
                  </a:lnTo>
                  <a:lnTo>
                    <a:pt x="675" y="1074"/>
                  </a:lnTo>
                  <a:lnTo>
                    <a:pt x="675" y="2110"/>
                  </a:lnTo>
                  <a:lnTo>
                    <a:pt x="384" y="2110"/>
                  </a:lnTo>
                  <a:lnTo>
                    <a:pt x="384" y="1928"/>
                  </a:lnTo>
                  <a:lnTo>
                    <a:pt x="370" y="1976"/>
                  </a:lnTo>
                  <a:lnTo>
                    <a:pt x="353" y="2024"/>
                  </a:lnTo>
                  <a:lnTo>
                    <a:pt x="334" y="2062"/>
                  </a:lnTo>
                  <a:lnTo>
                    <a:pt x="315" y="2094"/>
                  </a:lnTo>
                  <a:lnTo>
                    <a:pt x="289" y="2110"/>
                  </a:lnTo>
                  <a:lnTo>
                    <a:pt x="265" y="2132"/>
                  </a:lnTo>
                  <a:lnTo>
                    <a:pt x="237" y="2142"/>
                  </a:lnTo>
                  <a:lnTo>
                    <a:pt x="211" y="2148"/>
                  </a:lnTo>
                  <a:lnTo>
                    <a:pt x="170" y="2137"/>
                  </a:lnTo>
                  <a:lnTo>
                    <a:pt x="135" y="2121"/>
                  </a:lnTo>
                  <a:lnTo>
                    <a:pt x="98" y="2094"/>
                  </a:lnTo>
                  <a:lnTo>
                    <a:pt x="67" y="2051"/>
                  </a:lnTo>
                  <a:lnTo>
                    <a:pt x="36" y="1992"/>
                  </a:lnTo>
                  <a:lnTo>
                    <a:pt x="15" y="1906"/>
                  </a:lnTo>
                  <a:lnTo>
                    <a:pt x="3" y="1793"/>
                  </a:lnTo>
                  <a:lnTo>
                    <a:pt x="0" y="1648"/>
                  </a:lnTo>
                  <a:lnTo>
                    <a:pt x="0" y="1476"/>
                  </a:lnTo>
                  <a:lnTo>
                    <a:pt x="0" y="1369"/>
                  </a:lnTo>
                  <a:lnTo>
                    <a:pt x="8" y="1278"/>
                  </a:lnTo>
                  <a:lnTo>
                    <a:pt x="17" y="1208"/>
                  </a:lnTo>
                  <a:lnTo>
                    <a:pt x="34" y="1160"/>
                  </a:lnTo>
                  <a:lnTo>
                    <a:pt x="58" y="1111"/>
                  </a:lnTo>
                  <a:lnTo>
                    <a:pt x="93" y="1068"/>
                  </a:lnTo>
                  <a:lnTo>
                    <a:pt x="144" y="1015"/>
                  </a:lnTo>
                  <a:lnTo>
                    <a:pt x="206" y="961"/>
                  </a:lnTo>
                  <a:lnTo>
                    <a:pt x="270" y="907"/>
                  </a:lnTo>
                  <a:lnTo>
                    <a:pt x="318" y="859"/>
                  </a:lnTo>
                  <a:lnTo>
                    <a:pt x="351" y="827"/>
                  </a:lnTo>
                  <a:lnTo>
                    <a:pt x="368" y="800"/>
                  </a:lnTo>
                  <a:lnTo>
                    <a:pt x="370" y="773"/>
                  </a:lnTo>
                  <a:lnTo>
                    <a:pt x="372" y="735"/>
                  </a:lnTo>
                  <a:lnTo>
                    <a:pt x="375" y="687"/>
                  </a:lnTo>
                  <a:lnTo>
                    <a:pt x="377" y="628"/>
                  </a:lnTo>
                  <a:lnTo>
                    <a:pt x="375" y="553"/>
                  </a:lnTo>
                  <a:lnTo>
                    <a:pt x="372" y="494"/>
                  </a:lnTo>
                  <a:lnTo>
                    <a:pt x="368" y="445"/>
                  </a:lnTo>
                  <a:lnTo>
                    <a:pt x="363" y="418"/>
                  </a:lnTo>
                  <a:lnTo>
                    <a:pt x="356" y="392"/>
                  </a:lnTo>
                  <a:lnTo>
                    <a:pt x="349" y="375"/>
                  </a:lnTo>
                  <a:lnTo>
                    <a:pt x="339" y="365"/>
                  </a:lnTo>
                  <a:lnTo>
                    <a:pt x="327" y="365"/>
                  </a:lnTo>
                  <a:lnTo>
                    <a:pt x="311" y="365"/>
                  </a:lnTo>
                  <a:lnTo>
                    <a:pt x="301" y="370"/>
                  </a:lnTo>
                  <a:lnTo>
                    <a:pt x="294" y="386"/>
                  </a:lnTo>
                  <a:lnTo>
                    <a:pt x="289" y="408"/>
                  </a:lnTo>
                  <a:lnTo>
                    <a:pt x="284" y="440"/>
                  </a:lnTo>
                  <a:lnTo>
                    <a:pt x="282" y="483"/>
                  </a:lnTo>
                  <a:lnTo>
                    <a:pt x="282" y="542"/>
                  </a:lnTo>
                  <a:lnTo>
                    <a:pt x="282" y="623"/>
                  </a:lnTo>
                  <a:lnTo>
                    <a:pt x="282" y="843"/>
                  </a:lnTo>
                  <a:close/>
                </a:path>
              </a:pathLst>
            </a:custGeom>
            <a:solidFill>
              <a:srgbClr val="33CCFF"/>
            </a:solidFill>
            <a:ln w="12600">
              <a:solidFill>
                <a:srgbClr val="000099"/>
              </a:solidFill>
              <a:round/>
              <a:headEnd/>
              <a:tailEnd/>
            </a:ln>
            <a:effectLst>
              <a:outerShdw dist="125752" dir="18900000" algn="ctr" rotWithShape="0">
                <a:srgbClr val="000099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Freeform 12"/>
            <p:cNvSpPr>
              <a:spLocks noChangeArrowheads="1"/>
            </p:cNvSpPr>
            <p:nvPr/>
          </p:nvSpPr>
          <p:spPr bwMode="auto">
            <a:xfrm>
              <a:off x="1458" y="144"/>
              <a:ext cx="157" cy="573"/>
            </a:xfrm>
            <a:custGeom>
              <a:avLst/>
              <a:gdLst>
                <a:gd name="T0" fmla="*/ 301 w 693"/>
                <a:gd name="T1" fmla="*/ 0 h 2525"/>
                <a:gd name="T2" fmla="*/ 301 w 693"/>
                <a:gd name="T3" fmla="*/ 569 h 2525"/>
                <a:gd name="T4" fmla="*/ 318 w 693"/>
                <a:gd name="T5" fmla="*/ 532 h 2525"/>
                <a:gd name="T6" fmla="*/ 339 w 693"/>
                <a:gd name="T7" fmla="*/ 499 h 2525"/>
                <a:gd name="T8" fmla="*/ 360 w 693"/>
                <a:gd name="T9" fmla="*/ 473 h 2525"/>
                <a:gd name="T10" fmla="*/ 382 w 693"/>
                <a:gd name="T11" fmla="*/ 456 h 2525"/>
                <a:gd name="T12" fmla="*/ 403 w 693"/>
                <a:gd name="T13" fmla="*/ 435 h 2525"/>
                <a:gd name="T14" fmla="*/ 427 w 693"/>
                <a:gd name="T15" fmla="*/ 424 h 2525"/>
                <a:gd name="T16" fmla="*/ 453 w 693"/>
                <a:gd name="T17" fmla="*/ 414 h 2525"/>
                <a:gd name="T18" fmla="*/ 479 w 693"/>
                <a:gd name="T19" fmla="*/ 414 h 2525"/>
                <a:gd name="T20" fmla="*/ 516 w 693"/>
                <a:gd name="T21" fmla="*/ 419 h 2525"/>
                <a:gd name="T22" fmla="*/ 552 w 693"/>
                <a:gd name="T23" fmla="*/ 435 h 2525"/>
                <a:gd name="T24" fmla="*/ 585 w 693"/>
                <a:gd name="T25" fmla="*/ 462 h 2525"/>
                <a:gd name="T26" fmla="*/ 613 w 693"/>
                <a:gd name="T27" fmla="*/ 499 h 2525"/>
                <a:gd name="T28" fmla="*/ 637 w 693"/>
                <a:gd name="T29" fmla="*/ 537 h 2525"/>
                <a:gd name="T30" fmla="*/ 656 w 693"/>
                <a:gd name="T31" fmla="*/ 591 h 2525"/>
                <a:gd name="T32" fmla="*/ 670 w 693"/>
                <a:gd name="T33" fmla="*/ 639 h 2525"/>
                <a:gd name="T34" fmla="*/ 680 w 693"/>
                <a:gd name="T35" fmla="*/ 698 h 2525"/>
                <a:gd name="T36" fmla="*/ 682 w 693"/>
                <a:gd name="T37" fmla="*/ 763 h 2525"/>
                <a:gd name="T38" fmla="*/ 687 w 693"/>
                <a:gd name="T39" fmla="*/ 854 h 2525"/>
                <a:gd name="T40" fmla="*/ 689 w 693"/>
                <a:gd name="T41" fmla="*/ 956 h 2525"/>
                <a:gd name="T42" fmla="*/ 692 w 693"/>
                <a:gd name="T43" fmla="*/ 1096 h 2525"/>
                <a:gd name="T44" fmla="*/ 692 w 693"/>
                <a:gd name="T45" fmla="*/ 2524 h 2525"/>
                <a:gd name="T46" fmla="*/ 391 w 693"/>
                <a:gd name="T47" fmla="*/ 2524 h 2525"/>
                <a:gd name="T48" fmla="*/ 391 w 693"/>
                <a:gd name="T49" fmla="*/ 1069 h 2525"/>
                <a:gd name="T50" fmla="*/ 389 w 693"/>
                <a:gd name="T51" fmla="*/ 983 h 2525"/>
                <a:gd name="T52" fmla="*/ 389 w 693"/>
                <a:gd name="T53" fmla="*/ 918 h 2525"/>
                <a:gd name="T54" fmla="*/ 384 w 693"/>
                <a:gd name="T55" fmla="*/ 865 h 2525"/>
                <a:gd name="T56" fmla="*/ 382 w 693"/>
                <a:gd name="T57" fmla="*/ 832 h 2525"/>
                <a:gd name="T58" fmla="*/ 375 w 693"/>
                <a:gd name="T59" fmla="*/ 806 h 2525"/>
                <a:gd name="T60" fmla="*/ 367 w 693"/>
                <a:gd name="T61" fmla="*/ 789 h 2525"/>
                <a:gd name="T62" fmla="*/ 358 w 693"/>
                <a:gd name="T63" fmla="*/ 779 h 2525"/>
                <a:gd name="T64" fmla="*/ 346 w 693"/>
                <a:gd name="T65" fmla="*/ 779 h 2525"/>
                <a:gd name="T66" fmla="*/ 332 w 693"/>
                <a:gd name="T67" fmla="*/ 779 h 2525"/>
                <a:gd name="T68" fmla="*/ 322 w 693"/>
                <a:gd name="T69" fmla="*/ 789 h 2525"/>
                <a:gd name="T70" fmla="*/ 315 w 693"/>
                <a:gd name="T71" fmla="*/ 806 h 2525"/>
                <a:gd name="T72" fmla="*/ 310 w 693"/>
                <a:gd name="T73" fmla="*/ 832 h 2525"/>
                <a:gd name="T74" fmla="*/ 306 w 693"/>
                <a:gd name="T75" fmla="*/ 865 h 2525"/>
                <a:gd name="T76" fmla="*/ 301 w 693"/>
                <a:gd name="T77" fmla="*/ 913 h 2525"/>
                <a:gd name="T78" fmla="*/ 301 w 693"/>
                <a:gd name="T79" fmla="*/ 972 h 2525"/>
                <a:gd name="T80" fmla="*/ 301 w 693"/>
                <a:gd name="T81" fmla="*/ 1042 h 2525"/>
                <a:gd name="T82" fmla="*/ 301 w 693"/>
                <a:gd name="T83" fmla="*/ 2524 h 2525"/>
                <a:gd name="T84" fmla="*/ 0 w 693"/>
                <a:gd name="T85" fmla="*/ 2524 h 2525"/>
                <a:gd name="T86" fmla="*/ 0 w 693"/>
                <a:gd name="T87" fmla="*/ 0 h 2525"/>
                <a:gd name="T88" fmla="*/ 301 w 693"/>
                <a:gd name="T89" fmla="*/ 0 h 252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693" h="2525">
                  <a:moveTo>
                    <a:pt x="301" y="0"/>
                  </a:moveTo>
                  <a:lnTo>
                    <a:pt x="301" y="569"/>
                  </a:lnTo>
                  <a:lnTo>
                    <a:pt x="318" y="532"/>
                  </a:lnTo>
                  <a:lnTo>
                    <a:pt x="339" y="499"/>
                  </a:lnTo>
                  <a:lnTo>
                    <a:pt x="360" y="473"/>
                  </a:lnTo>
                  <a:lnTo>
                    <a:pt x="382" y="456"/>
                  </a:lnTo>
                  <a:lnTo>
                    <a:pt x="403" y="435"/>
                  </a:lnTo>
                  <a:lnTo>
                    <a:pt x="427" y="424"/>
                  </a:lnTo>
                  <a:lnTo>
                    <a:pt x="453" y="414"/>
                  </a:lnTo>
                  <a:lnTo>
                    <a:pt x="479" y="414"/>
                  </a:lnTo>
                  <a:lnTo>
                    <a:pt x="516" y="419"/>
                  </a:lnTo>
                  <a:lnTo>
                    <a:pt x="552" y="435"/>
                  </a:lnTo>
                  <a:lnTo>
                    <a:pt x="585" y="462"/>
                  </a:lnTo>
                  <a:lnTo>
                    <a:pt x="613" y="499"/>
                  </a:lnTo>
                  <a:lnTo>
                    <a:pt x="637" y="537"/>
                  </a:lnTo>
                  <a:lnTo>
                    <a:pt x="656" y="591"/>
                  </a:lnTo>
                  <a:lnTo>
                    <a:pt x="670" y="639"/>
                  </a:lnTo>
                  <a:lnTo>
                    <a:pt x="680" y="698"/>
                  </a:lnTo>
                  <a:lnTo>
                    <a:pt x="682" y="763"/>
                  </a:lnTo>
                  <a:lnTo>
                    <a:pt x="687" y="854"/>
                  </a:lnTo>
                  <a:lnTo>
                    <a:pt x="689" y="956"/>
                  </a:lnTo>
                  <a:lnTo>
                    <a:pt x="692" y="1096"/>
                  </a:lnTo>
                  <a:lnTo>
                    <a:pt x="692" y="2524"/>
                  </a:lnTo>
                  <a:lnTo>
                    <a:pt x="391" y="2524"/>
                  </a:lnTo>
                  <a:lnTo>
                    <a:pt x="391" y="1069"/>
                  </a:lnTo>
                  <a:lnTo>
                    <a:pt x="389" y="983"/>
                  </a:lnTo>
                  <a:lnTo>
                    <a:pt x="389" y="918"/>
                  </a:lnTo>
                  <a:lnTo>
                    <a:pt x="384" y="865"/>
                  </a:lnTo>
                  <a:lnTo>
                    <a:pt x="382" y="832"/>
                  </a:lnTo>
                  <a:lnTo>
                    <a:pt x="375" y="806"/>
                  </a:lnTo>
                  <a:lnTo>
                    <a:pt x="367" y="789"/>
                  </a:lnTo>
                  <a:lnTo>
                    <a:pt x="358" y="779"/>
                  </a:lnTo>
                  <a:lnTo>
                    <a:pt x="346" y="779"/>
                  </a:lnTo>
                  <a:lnTo>
                    <a:pt x="332" y="779"/>
                  </a:lnTo>
                  <a:lnTo>
                    <a:pt x="322" y="789"/>
                  </a:lnTo>
                  <a:lnTo>
                    <a:pt x="315" y="806"/>
                  </a:lnTo>
                  <a:lnTo>
                    <a:pt x="310" y="832"/>
                  </a:lnTo>
                  <a:lnTo>
                    <a:pt x="306" y="865"/>
                  </a:lnTo>
                  <a:lnTo>
                    <a:pt x="301" y="913"/>
                  </a:lnTo>
                  <a:lnTo>
                    <a:pt x="301" y="972"/>
                  </a:lnTo>
                  <a:lnTo>
                    <a:pt x="301" y="1042"/>
                  </a:lnTo>
                  <a:lnTo>
                    <a:pt x="301" y="2524"/>
                  </a:lnTo>
                  <a:lnTo>
                    <a:pt x="0" y="2524"/>
                  </a:lnTo>
                  <a:lnTo>
                    <a:pt x="0" y="0"/>
                  </a:lnTo>
                  <a:lnTo>
                    <a:pt x="301" y="0"/>
                  </a:lnTo>
                </a:path>
              </a:pathLst>
            </a:custGeom>
            <a:solidFill>
              <a:srgbClr val="33CCFF"/>
            </a:solidFill>
            <a:ln w="12600">
              <a:solidFill>
                <a:srgbClr val="000099"/>
              </a:solidFill>
              <a:round/>
              <a:headEnd/>
              <a:tailEnd/>
            </a:ln>
            <a:effectLst>
              <a:outerShdw dist="125752" dir="18900000" algn="ctr" rotWithShape="0">
                <a:srgbClr val="000099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" name="Freeform 13"/>
            <p:cNvSpPr>
              <a:spLocks noChangeArrowheads="1"/>
            </p:cNvSpPr>
            <p:nvPr/>
          </p:nvSpPr>
          <p:spPr bwMode="auto">
            <a:xfrm>
              <a:off x="1701" y="144"/>
              <a:ext cx="152" cy="573"/>
            </a:xfrm>
            <a:custGeom>
              <a:avLst/>
              <a:gdLst>
                <a:gd name="T0" fmla="*/ 313 w 672"/>
                <a:gd name="T1" fmla="*/ 435 h 2525"/>
                <a:gd name="T2" fmla="*/ 313 w 672"/>
                <a:gd name="T3" fmla="*/ 1074 h 2525"/>
                <a:gd name="T4" fmla="*/ 318 w 672"/>
                <a:gd name="T5" fmla="*/ 1074 h 2525"/>
                <a:gd name="T6" fmla="*/ 323 w 672"/>
                <a:gd name="T7" fmla="*/ 1074 h 2525"/>
                <a:gd name="T8" fmla="*/ 327 w 672"/>
                <a:gd name="T9" fmla="*/ 1074 h 2525"/>
                <a:gd name="T10" fmla="*/ 335 w 672"/>
                <a:gd name="T11" fmla="*/ 1074 h 2525"/>
                <a:gd name="T12" fmla="*/ 351 w 672"/>
                <a:gd name="T13" fmla="*/ 1069 h 2525"/>
                <a:gd name="T14" fmla="*/ 368 w 672"/>
                <a:gd name="T15" fmla="*/ 1063 h 2525"/>
                <a:gd name="T16" fmla="*/ 382 w 672"/>
                <a:gd name="T17" fmla="*/ 1047 h 2525"/>
                <a:gd name="T18" fmla="*/ 394 w 672"/>
                <a:gd name="T19" fmla="*/ 1026 h 2525"/>
                <a:gd name="T20" fmla="*/ 399 w 672"/>
                <a:gd name="T21" fmla="*/ 999 h 2525"/>
                <a:gd name="T22" fmla="*/ 406 w 672"/>
                <a:gd name="T23" fmla="*/ 961 h 2525"/>
                <a:gd name="T24" fmla="*/ 408 w 672"/>
                <a:gd name="T25" fmla="*/ 908 h 2525"/>
                <a:gd name="T26" fmla="*/ 411 w 672"/>
                <a:gd name="T27" fmla="*/ 849 h 2525"/>
                <a:gd name="T28" fmla="*/ 411 w 672"/>
                <a:gd name="T29" fmla="*/ 639 h 2525"/>
                <a:gd name="T30" fmla="*/ 408 w 672"/>
                <a:gd name="T31" fmla="*/ 580 h 2525"/>
                <a:gd name="T32" fmla="*/ 404 w 672"/>
                <a:gd name="T33" fmla="*/ 537 h 2525"/>
                <a:gd name="T34" fmla="*/ 399 w 672"/>
                <a:gd name="T35" fmla="*/ 494 h 2525"/>
                <a:gd name="T36" fmla="*/ 392 w 672"/>
                <a:gd name="T37" fmla="*/ 473 h 2525"/>
                <a:gd name="T38" fmla="*/ 380 w 672"/>
                <a:gd name="T39" fmla="*/ 456 h 2525"/>
                <a:gd name="T40" fmla="*/ 363 w 672"/>
                <a:gd name="T41" fmla="*/ 446 h 2525"/>
                <a:gd name="T42" fmla="*/ 339 w 672"/>
                <a:gd name="T43" fmla="*/ 435 h 2525"/>
                <a:gd name="T44" fmla="*/ 313 w 672"/>
                <a:gd name="T45" fmla="*/ 435 h 2525"/>
                <a:gd name="T46" fmla="*/ 313 w 672"/>
                <a:gd name="T47" fmla="*/ 435 h 2525"/>
                <a:gd name="T48" fmla="*/ 0 w 672"/>
                <a:gd name="T49" fmla="*/ 0 h 2525"/>
                <a:gd name="T50" fmla="*/ 313 w 672"/>
                <a:gd name="T51" fmla="*/ 0 h 2525"/>
                <a:gd name="T52" fmla="*/ 373 w 672"/>
                <a:gd name="T53" fmla="*/ 0 h 2525"/>
                <a:gd name="T54" fmla="*/ 425 w 672"/>
                <a:gd name="T55" fmla="*/ 11 h 2525"/>
                <a:gd name="T56" fmla="*/ 470 w 672"/>
                <a:gd name="T57" fmla="*/ 27 h 2525"/>
                <a:gd name="T58" fmla="*/ 511 w 672"/>
                <a:gd name="T59" fmla="*/ 48 h 2525"/>
                <a:gd name="T60" fmla="*/ 539 w 672"/>
                <a:gd name="T61" fmla="*/ 64 h 2525"/>
                <a:gd name="T62" fmla="*/ 568 w 672"/>
                <a:gd name="T63" fmla="*/ 97 h 2525"/>
                <a:gd name="T64" fmla="*/ 592 w 672"/>
                <a:gd name="T65" fmla="*/ 129 h 2525"/>
                <a:gd name="T66" fmla="*/ 614 w 672"/>
                <a:gd name="T67" fmla="*/ 166 h 2525"/>
                <a:gd name="T68" fmla="*/ 628 w 672"/>
                <a:gd name="T69" fmla="*/ 209 h 2525"/>
                <a:gd name="T70" fmla="*/ 640 w 672"/>
                <a:gd name="T71" fmla="*/ 252 h 2525"/>
                <a:gd name="T72" fmla="*/ 649 w 672"/>
                <a:gd name="T73" fmla="*/ 301 h 2525"/>
                <a:gd name="T74" fmla="*/ 659 w 672"/>
                <a:gd name="T75" fmla="*/ 360 h 2525"/>
                <a:gd name="T76" fmla="*/ 661 w 672"/>
                <a:gd name="T77" fmla="*/ 419 h 2525"/>
                <a:gd name="T78" fmla="*/ 666 w 672"/>
                <a:gd name="T79" fmla="*/ 499 h 2525"/>
                <a:gd name="T80" fmla="*/ 668 w 672"/>
                <a:gd name="T81" fmla="*/ 596 h 2525"/>
                <a:gd name="T82" fmla="*/ 671 w 672"/>
                <a:gd name="T83" fmla="*/ 709 h 2525"/>
                <a:gd name="T84" fmla="*/ 671 w 672"/>
                <a:gd name="T85" fmla="*/ 929 h 2525"/>
                <a:gd name="T86" fmla="*/ 668 w 672"/>
                <a:gd name="T87" fmla="*/ 1037 h 2525"/>
                <a:gd name="T88" fmla="*/ 664 w 672"/>
                <a:gd name="T89" fmla="*/ 1139 h 2525"/>
                <a:gd name="T90" fmla="*/ 657 w 672"/>
                <a:gd name="T91" fmla="*/ 1214 h 2525"/>
                <a:gd name="T92" fmla="*/ 647 w 672"/>
                <a:gd name="T93" fmla="*/ 1278 h 2525"/>
                <a:gd name="T94" fmla="*/ 630 w 672"/>
                <a:gd name="T95" fmla="*/ 1332 h 2525"/>
                <a:gd name="T96" fmla="*/ 611 w 672"/>
                <a:gd name="T97" fmla="*/ 1380 h 2525"/>
                <a:gd name="T98" fmla="*/ 588 w 672"/>
                <a:gd name="T99" fmla="*/ 1412 h 2525"/>
                <a:gd name="T100" fmla="*/ 560 w 672"/>
                <a:gd name="T101" fmla="*/ 1450 h 2525"/>
                <a:gd name="T102" fmla="*/ 525 w 672"/>
                <a:gd name="T103" fmla="*/ 1477 h 2525"/>
                <a:gd name="T104" fmla="*/ 484 w 672"/>
                <a:gd name="T105" fmla="*/ 1493 h 2525"/>
                <a:gd name="T106" fmla="*/ 442 w 672"/>
                <a:gd name="T107" fmla="*/ 1504 h 2525"/>
                <a:gd name="T108" fmla="*/ 394 w 672"/>
                <a:gd name="T109" fmla="*/ 1509 h 2525"/>
                <a:gd name="T110" fmla="*/ 313 w 672"/>
                <a:gd name="T111" fmla="*/ 1509 h 2525"/>
                <a:gd name="T112" fmla="*/ 313 w 672"/>
                <a:gd name="T113" fmla="*/ 2524 h 2525"/>
                <a:gd name="T114" fmla="*/ 0 w 672"/>
                <a:gd name="T115" fmla="*/ 2524 h 2525"/>
                <a:gd name="T116" fmla="*/ 0 w 672"/>
                <a:gd name="T117" fmla="*/ 0 h 252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672" h="2525">
                  <a:moveTo>
                    <a:pt x="313" y="435"/>
                  </a:moveTo>
                  <a:lnTo>
                    <a:pt x="313" y="1074"/>
                  </a:lnTo>
                  <a:lnTo>
                    <a:pt x="318" y="1074"/>
                  </a:lnTo>
                  <a:lnTo>
                    <a:pt x="323" y="1074"/>
                  </a:lnTo>
                  <a:lnTo>
                    <a:pt x="327" y="1074"/>
                  </a:lnTo>
                  <a:lnTo>
                    <a:pt x="335" y="1074"/>
                  </a:lnTo>
                  <a:lnTo>
                    <a:pt x="351" y="1069"/>
                  </a:lnTo>
                  <a:lnTo>
                    <a:pt x="368" y="1063"/>
                  </a:lnTo>
                  <a:lnTo>
                    <a:pt x="382" y="1047"/>
                  </a:lnTo>
                  <a:lnTo>
                    <a:pt x="394" y="1026"/>
                  </a:lnTo>
                  <a:lnTo>
                    <a:pt x="399" y="999"/>
                  </a:lnTo>
                  <a:lnTo>
                    <a:pt x="406" y="961"/>
                  </a:lnTo>
                  <a:lnTo>
                    <a:pt x="408" y="908"/>
                  </a:lnTo>
                  <a:lnTo>
                    <a:pt x="411" y="849"/>
                  </a:lnTo>
                  <a:lnTo>
                    <a:pt x="411" y="639"/>
                  </a:lnTo>
                  <a:lnTo>
                    <a:pt x="408" y="580"/>
                  </a:lnTo>
                  <a:lnTo>
                    <a:pt x="404" y="537"/>
                  </a:lnTo>
                  <a:lnTo>
                    <a:pt x="399" y="494"/>
                  </a:lnTo>
                  <a:lnTo>
                    <a:pt x="392" y="473"/>
                  </a:lnTo>
                  <a:lnTo>
                    <a:pt x="380" y="456"/>
                  </a:lnTo>
                  <a:lnTo>
                    <a:pt x="363" y="446"/>
                  </a:lnTo>
                  <a:lnTo>
                    <a:pt x="339" y="435"/>
                  </a:lnTo>
                  <a:lnTo>
                    <a:pt x="313" y="435"/>
                  </a:lnTo>
                  <a:close/>
                  <a:moveTo>
                    <a:pt x="0" y="0"/>
                  </a:moveTo>
                  <a:lnTo>
                    <a:pt x="313" y="0"/>
                  </a:lnTo>
                  <a:lnTo>
                    <a:pt x="373" y="0"/>
                  </a:lnTo>
                  <a:lnTo>
                    <a:pt x="425" y="11"/>
                  </a:lnTo>
                  <a:lnTo>
                    <a:pt x="470" y="27"/>
                  </a:lnTo>
                  <a:lnTo>
                    <a:pt x="511" y="48"/>
                  </a:lnTo>
                  <a:lnTo>
                    <a:pt x="539" y="64"/>
                  </a:lnTo>
                  <a:lnTo>
                    <a:pt x="568" y="97"/>
                  </a:lnTo>
                  <a:lnTo>
                    <a:pt x="592" y="129"/>
                  </a:lnTo>
                  <a:lnTo>
                    <a:pt x="614" y="166"/>
                  </a:lnTo>
                  <a:lnTo>
                    <a:pt x="628" y="209"/>
                  </a:lnTo>
                  <a:lnTo>
                    <a:pt x="640" y="252"/>
                  </a:lnTo>
                  <a:lnTo>
                    <a:pt x="649" y="301"/>
                  </a:lnTo>
                  <a:lnTo>
                    <a:pt x="659" y="360"/>
                  </a:lnTo>
                  <a:lnTo>
                    <a:pt x="661" y="419"/>
                  </a:lnTo>
                  <a:lnTo>
                    <a:pt x="666" y="499"/>
                  </a:lnTo>
                  <a:lnTo>
                    <a:pt x="668" y="596"/>
                  </a:lnTo>
                  <a:lnTo>
                    <a:pt x="671" y="709"/>
                  </a:lnTo>
                  <a:lnTo>
                    <a:pt x="671" y="929"/>
                  </a:lnTo>
                  <a:lnTo>
                    <a:pt x="668" y="1037"/>
                  </a:lnTo>
                  <a:lnTo>
                    <a:pt x="664" y="1139"/>
                  </a:lnTo>
                  <a:lnTo>
                    <a:pt x="657" y="1214"/>
                  </a:lnTo>
                  <a:lnTo>
                    <a:pt x="647" y="1278"/>
                  </a:lnTo>
                  <a:lnTo>
                    <a:pt x="630" y="1332"/>
                  </a:lnTo>
                  <a:lnTo>
                    <a:pt x="611" y="1380"/>
                  </a:lnTo>
                  <a:lnTo>
                    <a:pt x="588" y="1412"/>
                  </a:lnTo>
                  <a:lnTo>
                    <a:pt x="560" y="1450"/>
                  </a:lnTo>
                  <a:lnTo>
                    <a:pt x="525" y="1477"/>
                  </a:lnTo>
                  <a:lnTo>
                    <a:pt x="484" y="1493"/>
                  </a:lnTo>
                  <a:lnTo>
                    <a:pt x="442" y="1504"/>
                  </a:lnTo>
                  <a:lnTo>
                    <a:pt x="394" y="1509"/>
                  </a:lnTo>
                  <a:lnTo>
                    <a:pt x="313" y="1509"/>
                  </a:lnTo>
                  <a:lnTo>
                    <a:pt x="313" y="2524"/>
                  </a:lnTo>
                  <a:lnTo>
                    <a:pt x="0" y="25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CCFF"/>
            </a:solidFill>
            <a:ln w="12600">
              <a:solidFill>
                <a:srgbClr val="000099"/>
              </a:solidFill>
              <a:round/>
              <a:headEnd/>
              <a:tailEnd/>
            </a:ln>
            <a:effectLst>
              <a:outerShdw dist="125752" dir="18900000" algn="ctr" rotWithShape="0">
                <a:srgbClr val="000099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" name="Freeform 14"/>
            <p:cNvSpPr>
              <a:spLocks noChangeArrowheads="1"/>
            </p:cNvSpPr>
            <p:nvPr/>
          </p:nvSpPr>
          <p:spPr bwMode="auto">
            <a:xfrm>
              <a:off x="1868" y="238"/>
              <a:ext cx="155" cy="487"/>
            </a:xfrm>
            <a:custGeom>
              <a:avLst/>
              <a:gdLst>
                <a:gd name="T0" fmla="*/ 384 w 685"/>
                <a:gd name="T1" fmla="*/ 623 h 2149"/>
                <a:gd name="T2" fmla="*/ 381 w 685"/>
                <a:gd name="T3" fmla="*/ 488 h 2149"/>
                <a:gd name="T4" fmla="*/ 374 w 685"/>
                <a:gd name="T5" fmla="*/ 413 h 2149"/>
                <a:gd name="T6" fmla="*/ 362 w 685"/>
                <a:gd name="T7" fmla="*/ 375 h 2149"/>
                <a:gd name="T8" fmla="*/ 343 w 685"/>
                <a:gd name="T9" fmla="*/ 365 h 2149"/>
                <a:gd name="T10" fmla="*/ 317 w 685"/>
                <a:gd name="T11" fmla="*/ 370 h 2149"/>
                <a:gd name="T12" fmla="*/ 305 w 685"/>
                <a:gd name="T13" fmla="*/ 408 h 2149"/>
                <a:gd name="T14" fmla="*/ 298 w 685"/>
                <a:gd name="T15" fmla="*/ 483 h 2149"/>
                <a:gd name="T16" fmla="*/ 298 w 685"/>
                <a:gd name="T17" fmla="*/ 623 h 2149"/>
                <a:gd name="T18" fmla="*/ 384 w 685"/>
                <a:gd name="T19" fmla="*/ 773 h 2149"/>
                <a:gd name="T20" fmla="*/ 298 w 685"/>
                <a:gd name="T21" fmla="*/ 1111 h 2149"/>
                <a:gd name="T22" fmla="*/ 298 w 685"/>
                <a:gd name="T23" fmla="*/ 1627 h 2149"/>
                <a:gd name="T24" fmla="*/ 303 w 685"/>
                <a:gd name="T25" fmla="*/ 1713 h 2149"/>
                <a:gd name="T26" fmla="*/ 312 w 685"/>
                <a:gd name="T27" fmla="*/ 1761 h 2149"/>
                <a:gd name="T28" fmla="*/ 331 w 685"/>
                <a:gd name="T29" fmla="*/ 1783 h 2149"/>
                <a:gd name="T30" fmla="*/ 357 w 685"/>
                <a:gd name="T31" fmla="*/ 1783 h 2149"/>
                <a:gd name="T32" fmla="*/ 381 w 685"/>
                <a:gd name="T33" fmla="*/ 1756 h 2149"/>
                <a:gd name="T34" fmla="*/ 393 w 685"/>
                <a:gd name="T35" fmla="*/ 1697 h 2149"/>
                <a:gd name="T36" fmla="*/ 398 w 685"/>
                <a:gd name="T37" fmla="*/ 1589 h 2149"/>
                <a:gd name="T38" fmla="*/ 400 w 685"/>
                <a:gd name="T39" fmla="*/ 1246 h 2149"/>
                <a:gd name="T40" fmla="*/ 684 w 685"/>
                <a:gd name="T41" fmla="*/ 1401 h 2149"/>
                <a:gd name="T42" fmla="*/ 679 w 685"/>
                <a:gd name="T43" fmla="*/ 1568 h 2149"/>
                <a:gd name="T44" fmla="*/ 672 w 685"/>
                <a:gd name="T45" fmla="*/ 1697 h 2149"/>
                <a:gd name="T46" fmla="*/ 651 w 685"/>
                <a:gd name="T47" fmla="*/ 1799 h 2149"/>
                <a:gd name="T48" fmla="*/ 620 w 685"/>
                <a:gd name="T49" fmla="*/ 1911 h 2149"/>
                <a:gd name="T50" fmla="*/ 568 w 685"/>
                <a:gd name="T51" fmla="*/ 2019 h 2149"/>
                <a:gd name="T52" fmla="*/ 511 w 685"/>
                <a:gd name="T53" fmla="*/ 2094 h 2149"/>
                <a:gd name="T54" fmla="*/ 437 w 685"/>
                <a:gd name="T55" fmla="*/ 2132 h 2149"/>
                <a:gd name="T56" fmla="*/ 350 w 685"/>
                <a:gd name="T57" fmla="*/ 2148 h 2149"/>
                <a:gd name="T58" fmla="*/ 260 w 685"/>
                <a:gd name="T59" fmla="*/ 2132 h 2149"/>
                <a:gd name="T60" fmla="*/ 184 w 685"/>
                <a:gd name="T61" fmla="*/ 2094 h 2149"/>
                <a:gd name="T62" fmla="*/ 116 w 685"/>
                <a:gd name="T63" fmla="*/ 2024 h 2149"/>
                <a:gd name="T64" fmla="*/ 71 w 685"/>
                <a:gd name="T65" fmla="*/ 1933 h 2149"/>
                <a:gd name="T66" fmla="*/ 33 w 685"/>
                <a:gd name="T67" fmla="*/ 1826 h 2149"/>
                <a:gd name="T68" fmla="*/ 14 w 685"/>
                <a:gd name="T69" fmla="*/ 1713 h 2149"/>
                <a:gd name="T70" fmla="*/ 2 w 685"/>
                <a:gd name="T71" fmla="*/ 1557 h 2149"/>
                <a:gd name="T72" fmla="*/ 0 w 685"/>
                <a:gd name="T73" fmla="*/ 1358 h 2149"/>
                <a:gd name="T74" fmla="*/ 0 w 685"/>
                <a:gd name="T75" fmla="*/ 623 h 2149"/>
                <a:gd name="T76" fmla="*/ 16 w 685"/>
                <a:gd name="T77" fmla="*/ 413 h 2149"/>
                <a:gd name="T78" fmla="*/ 52 w 685"/>
                <a:gd name="T79" fmla="*/ 252 h 2149"/>
                <a:gd name="T80" fmla="*/ 109 w 685"/>
                <a:gd name="T81" fmla="*/ 128 h 2149"/>
                <a:gd name="T82" fmla="*/ 186 w 685"/>
                <a:gd name="T83" fmla="*/ 48 h 2149"/>
                <a:gd name="T84" fmla="*/ 277 w 685"/>
                <a:gd name="T85" fmla="*/ 5 h 2149"/>
                <a:gd name="T86" fmla="*/ 386 w 685"/>
                <a:gd name="T87" fmla="*/ 5 h 2149"/>
                <a:gd name="T88" fmla="*/ 489 w 685"/>
                <a:gd name="T89" fmla="*/ 59 h 2149"/>
                <a:gd name="T90" fmla="*/ 570 w 685"/>
                <a:gd name="T91" fmla="*/ 161 h 2149"/>
                <a:gd name="T92" fmla="*/ 627 w 685"/>
                <a:gd name="T93" fmla="*/ 290 h 2149"/>
                <a:gd name="T94" fmla="*/ 663 w 685"/>
                <a:gd name="T95" fmla="*/ 461 h 2149"/>
                <a:gd name="T96" fmla="*/ 682 w 685"/>
                <a:gd name="T97" fmla="*/ 698 h 2149"/>
                <a:gd name="T98" fmla="*/ 684 w 685"/>
                <a:gd name="T99" fmla="*/ 1111 h 214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685" h="2149">
                  <a:moveTo>
                    <a:pt x="384" y="773"/>
                  </a:moveTo>
                  <a:lnTo>
                    <a:pt x="384" y="623"/>
                  </a:lnTo>
                  <a:lnTo>
                    <a:pt x="381" y="547"/>
                  </a:lnTo>
                  <a:lnTo>
                    <a:pt x="381" y="488"/>
                  </a:lnTo>
                  <a:lnTo>
                    <a:pt x="376" y="445"/>
                  </a:lnTo>
                  <a:lnTo>
                    <a:pt x="374" y="413"/>
                  </a:lnTo>
                  <a:lnTo>
                    <a:pt x="369" y="392"/>
                  </a:lnTo>
                  <a:lnTo>
                    <a:pt x="362" y="375"/>
                  </a:lnTo>
                  <a:lnTo>
                    <a:pt x="353" y="365"/>
                  </a:lnTo>
                  <a:lnTo>
                    <a:pt x="343" y="365"/>
                  </a:lnTo>
                  <a:lnTo>
                    <a:pt x="326" y="365"/>
                  </a:lnTo>
                  <a:lnTo>
                    <a:pt x="317" y="370"/>
                  </a:lnTo>
                  <a:lnTo>
                    <a:pt x="310" y="386"/>
                  </a:lnTo>
                  <a:lnTo>
                    <a:pt x="305" y="408"/>
                  </a:lnTo>
                  <a:lnTo>
                    <a:pt x="300" y="440"/>
                  </a:lnTo>
                  <a:lnTo>
                    <a:pt x="298" y="483"/>
                  </a:lnTo>
                  <a:lnTo>
                    <a:pt x="298" y="542"/>
                  </a:lnTo>
                  <a:lnTo>
                    <a:pt x="298" y="623"/>
                  </a:lnTo>
                  <a:lnTo>
                    <a:pt x="298" y="773"/>
                  </a:lnTo>
                  <a:lnTo>
                    <a:pt x="384" y="773"/>
                  </a:lnTo>
                  <a:close/>
                  <a:moveTo>
                    <a:pt x="684" y="1111"/>
                  </a:moveTo>
                  <a:lnTo>
                    <a:pt x="298" y="1111"/>
                  </a:lnTo>
                  <a:lnTo>
                    <a:pt x="298" y="1557"/>
                  </a:lnTo>
                  <a:lnTo>
                    <a:pt x="298" y="1627"/>
                  </a:lnTo>
                  <a:lnTo>
                    <a:pt x="300" y="1675"/>
                  </a:lnTo>
                  <a:lnTo>
                    <a:pt x="303" y="1713"/>
                  </a:lnTo>
                  <a:lnTo>
                    <a:pt x="307" y="1745"/>
                  </a:lnTo>
                  <a:lnTo>
                    <a:pt x="312" y="1761"/>
                  </a:lnTo>
                  <a:lnTo>
                    <a:pt x="322" y="1772"/>
                  </a:lnTo>
                  <a:lnTo>
                    <a:pt x="331" y="1783"/>
                  </a:lnTo>
                  <a:lnTo>
                    <a:pt x="343" y="1788"/>
                  </a:lnTo>
                  <a:lnTo>
                    <a:pt x="357" y="1783"/>
                  </a:lnTo>
                  <a:lnTo>
                    <a:pt x="369" y="1772"/>
                  </a:lnTo>
                  <a:lnTo>
                    <a:pt x="381" y="1756"/>
                  </a:lnTo>
                  <a:lnTo>
                    <a:pt x="388" y="1734"/>
                  </a:lnTo>
                  <a:lnTo>
                    <a:pt x="393" y="1697"/>
                  </a:lnTo>
                  <a:lnTo>
                    <a:pt x="395" y="1648"/>
                  </a:lnTo>
                  <a:lnTo>
                    <a:pt x="398" y="1589"/>
                  </a:lnTo>
                  <a:lnTo>
                    <a:pt x="400" y="1525"/>
                  </a:lnTo>
                  <a:lnTo>
                    <a:pt x="400" y="1246"/>
                  </a:lnTo>
                  <a:lnTo>
                    <a:pt x="684" y="1246"/>
                  </a:lnTo>
                  <a:lnTo>
                    <a:pt x="684" y="1401"/>
                  </a:lnTo>
                  <a:lnTo>
                    <a:pt x="682" y="1487"/>
                  </a:lnTo>
                  <a:lnTo>
                    <a:pt x="679" y="1568"/>
                  </a:lnTo>
                  <a:lnTo>
                    <a:pt x="675" y="1632"/>
                  </a:lnTo>
                  <a:lnTo>
                    <a:pt x="672" y="1697"/>
                  </a:lnTo>
                  <a:lnTo>
                    <a:pt x="663" y="1745"/>
                  </a:lnTo>
                  <a:lnTo>
                    <a:pt x="651" y="1799"/>
                  </a:lnTo>
                  <a:lnTo>
                    <a:pt x="637" y="1852"/>
                  </a:lnTo>
                  <a:lnTo>
                    <a:pt x="620" y="1911"/>
                  </a:lnTo>
                  <a:lnTo>
                    <a:pt x="594" y="1965"/>
                  </a:lnTo>
                  <a:lnTo>
                    <a:pt x="568" y="2019"/>
                  </a:lnTo>
                  <a:lnTo>
                    <a:pt x="539" y="2056"/>
                  </a:lnTo>
                  <a:lnTo>
                    <a:pt x="511" y="2094"/>
                  </a:lnTo>
                  <a:lnTo>
                    <a:pt x="475" y="2110"/>
                  </a:lnTo>
                  <a:lnTo>
                    <a:pt x="437" y="2132"/>
                  </a:lnTo>
                  <a:lnTo>
                    <a:pt x="395" y="2142"/>
                  </a:lnTo>
                  <a:lnTo>
                    <a:pt x="350" y="2148"/>
                  </a:lnTo>
                  <a:lnTo>
                    <a:pt x="303" y="2142"/>
                  </a:lnTo>
                  <a:lnTo>
                    <a:pt x="260" y="2132"/>
                  </a:lnTo>
                  <a:lnTo>
                    <a:pt x="219" y="2110"/>
                  </a:lnTo>
                  <a:lnTo>
                    <a:pt x="184" y="2094"/>
                  </a:lnTo>
                  <a:lnTo>
                    <a:pt x="148" y="2056"/>
                  </a:lnTo>
                  <a:lnTo>
                    <a:pt x="116" y="2024"/>
                  </a:lnTo>
                  <a:lnTo>
                    <a:pt x="90" y="1976"/>
                  </a:lnTo>
                  <a:lnTo>
                    <a:pt x="71" y="1933"/>
                  </a:lnTo>
                  <a:lnTo>
                    <a:pt x="50" y="1874"/>
                  </a:lnTo>
                  <a:lnTo>
                    <a:pt x="33" y="1826"/>
                  </a:lnTo>
                  <a:lnTo>
                    <a:pt x="21" y="1766"/>
                  </a:lnTo>
                  <a:lnTo>
                    <a:pt x="14" y="1713"/>
                  </a:lnTo>
                  <a:lnTo>
                    <a:pt x="5" y="1638"/>
                  </a:lnTo>
                  <a:lnTo>
                    <a:pt x="2" y="1557"/>
                  </a:lnTo>
                  <a:lnTo>
                    <a:pt x="0" y="1466"/>
                  </a:lnTo>
                  <a:lnTo>
                    <a:pt x="0" y="1358"/>
                  </a:lnTo>
                  <a:lnTo>
                    <a:pt x="0" y="757"/>
                  </a:lnTo>
                  <a:lnTo>
                    <a:pt x="0" y="623"/>
                  </a:lnTo>
                  <a:lnTo>
                    <a:pt x="5" y="515"/>
                  </a:lnTo>
                  <a:lnTo>
                    <a:pt x="16" y="413"/>
                  </a:lnTo>
                  <a:lnTo>
                    <a:pt x="33" y="327"/>
                  </a:lnTo>
                  <a:lnTo>
                    <a:pt x="52" y="252"/>
                  </a:lnTo>
                  <a:lnTo>
                    <a:pt x="78" y="188"/>
                  </a:lnTo>
                  <a:lnTo>
                    <a:pt x="109" y="128"/>
                  </a:lnTo>
                  <a:lnTo>
                    <a:pt x="148" y="85"/>
                  </a:lnTo>
                  <a:lnTo>
                    <a:pt x="186" y="48"/>
                  </a:lnTo>
                  <a:lnTo>
                    <a:pt x="231" y="21"/>
                  </a:lnTo>
                  <a:lnTo>
                    <a:pt x="277" y="5"/>
                  </a:lnTo>
                  <a:lnTo>
                    <a:pt x="329" y="0"/>
                  </a:lnTo>
                  <a:lnTo>
                    <a:pt x="386" y="5"/>
                  </a:lnTo>
                  <a:lnTo>
                    <a:pt x="442" y="26"/>
                  </a:lnTo>
                  <a:lnTo>
                    <a:pt x="489" y="59"/>
                  </a:lnTo>
                  <a:lnTo>
                    <a:pt x="534" y="107"/>
                  </a:lnTo>
                  <a:lnTo>
                    <a:pt x="570" y="161"/>
                  </a:lnTo>
                  <a:lnTo>
                    <a:pt x="603" y="220"/>
                  </a:lnTo>
                  <a:lnTo>
                    <a:pt x="627" y="290"/>
                  </a:lnTo>
                  <a:lnTo>
                    <a:pt x="651" y="370"/>
                  </a:lnTo>
                  <a:lnTo>
                    <a:pt x="663" y="461"/>
                  </a:lnTo>
                  <a:lnTo>
                    <a:pt x="675" y="574"/>
                  </a:lnTo>
                  <a:lnTo>
                    <a:pt x="682" y="698"/>
                  </a:lnTo>
                  <a:lnTo>
                    <a:pt x="684" y="843"/>
                  </a:lnTo>
                  <a:lnTo>
                    <a:pt x="684" y="1111"/>
                  </a:lnTo>
                  <a:close/>
                </a:path>
              </a:pathLst>
            </a:custGeom>
            <a:solidFill>
              <a:srgbClr val="33CCFF"/>
            </a:solidFill>
            <a:ln w="12600">
              <a:solidFill>
                <a:srgbClr val="000099"/>
              </a:solidFill>
              <a:round/>
              <a:headEnd/>
              <a:tailEnd/>
            </a:ln>
            <a:effectLst>
              <a:outerShdw dist="125752" dir="18900000" algn="ctr" rotWithShape="0">
                <a:srgbClr val="000099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" name="Freeform 15"/>
            <p:cNvSpPr>
              <a:spLocks noChangeArrowheads="1"/>
            </p:cNvSpPr>
            <p:nvPr/>
          </p:nvSpPr>
          <p:spPr bwMode="auto">
            <a:xfrm>
              <a:off x="2048" y="238"/>
              <a:ext cx="156" cy="479"/>
            </a:xfrm>
            <a:custGeom>
              <a:avLst/>
              <a:gdLst>
                <a:gd name="T0" fmla="*/ 308 w 690"/>
                <a:gd name="T1" fmla="*/ 42 h 2111"/>
                <a:gd name="T2" fmla="*/ 301 w 690"/>
                <a:gd name="T3" fmla="*/ 225 h 2111"/>
                <a:gd name="T4" fmla="*/ 318 w 690"/>
                <a:gd name="T5" fmla="*/ 177 h 2111"/>
                <a:gd name="T6" fmla="*/ 337 w 690"/>
                <a:gd name="T7" fmla="*/ 128 h 2111"/>
                <a:gd name="T8" fmla="*/ 356 w 690"/>
                <a:gd name="T9" fmla="*/ 91 h 2111"/>
                <a:gd name="T10" fmla="*/ 379 w 690"/>
                <a:gd name="T11" fmla="*/ 59 h 2111"/>
                <a:gd name="T12" fmla="*/ 403 w 690"/>
                <a:gd name="T13" fmla="*/ 32 h 2111"/>
                <a:gd name="T14" fmla="*/ 429 w 690"/>
                <a:gd name="T15" fmla="*/ 16 h 2111"/>
                <a:gd name="T16" fmla="*/ 458 w 690"/>
                <a:gd name="T17" fmla="*/ 0 h 2111"/>
                <a:gd name="T18" fmla="*/ 489 w 690"/>
                <a:gd name="T19" fmla="*/ 0 h 2111"/>
                <a:gd name="T20" fmla="*/ 523 w 690"/>
                <a:gd name="T21" fmla="*/ 5 h 2111"/>
                <a:gd name="T22" fmla="*/ 556 w 690"/>
                <a:gd name="T23" fmla="*/ 21 h 2111"/>
                <a:gd name="T24" fmla="*/ 585 w 690"/>
                <a:gd name="T25" fmla="*/ 48 h 2111"/>
                <a:gd name="T26" fmla="*/ 613 w 690"/>
                <a:gd name="T27" fmla="*/ 80 h 2111"/>
                <a:gd name="T28" fmla="*/ 632 w 690"/>
                <a:gd name="T29" fmla="*/ 123 h 2111"/>
                <a:gd name="T30" fmla="*/ 651 w 690"/>
                <a:gd name="T31" fmla="*/ 166 h 2111"/>
                <a:gd name="T32" fmla="*/ 663 w 690"/>
                <a:gd name="T33" fmla="*/ 214 h 2111"/>
                <a:gd name="T34" fmla="*/ 673 w 690"/>
                <a:gd name="T35" fmla="*/ 273 h 2111"/>
                <a:gd name="T36" fmla="*/ 678 w 690"/>
                <a:gd name="T37" fmla="*/ 338 h 2111"/>
                <a:gd name="T38" fmla="*/ 685 w 690"/>
                <a:gd name="T39" fmla="*/ 429 h 2111"/>
                <a:gd name="T40" fmla="*/ 687 w 690"/>
                <a:gd name="T41" fmla="*/ 531 h 2111"/>
                <a:gd name="T42" fmla="*/ 689 w 690"/>
                <a:gd name="T43" fmla="*/ 660 h 2111"/>
                <a:gd name="T44" fmla="*/ 689 w 690"/>
                <a:gd name="T45" fmla="*/ 2110 h 2111"/>
                <a:gd name="T46" fmla="*/ 389 w 690"/>
                <a:gd name="T47" fmla="*/ 2110 h 2111"/>
                <a:gd name="T48" fmla="*/ 389 w 690"/>
                <a:gd name="T49" fmla="*/ 676 h 2111"/>
                <a:gd name="T50" fmla="*/ 387 w 690"/>
                <a:gd name="T51" fmla="*/ 580 h 2111"/>
                <a:gd name="T52" fmla="*/ 387 w 690"/>
                <a:gd name="T53" fmla="*/ 504 h 2111"/>
                <a:gd name="T54" fmla="*/ 384 w 690"/>
                <a:gd name="T55" fmla="*/ 445 h 2111"/>
                <a:gd name="T56" fmla="*/ 382 w 690"/>
                <a:gd name="T57" fmla="*/ 413 h 2111"/>
                <a:gd name="T58" fmla="*/ 375 w 690"/>
                <a:gd name="T59" fmla="*/ 392 h 2111"/>
                <a:gd name="T60" fmla="*/ 368 w 690"/>
                <a:gd name="T61" fmla="*/ 375 h 2111"/>
                <a:gd name="T62" fmla="*/ 358 w 690"/>
                <a:gd name="T63" fmla="*/ 365 h 2111"/>
                <a:gd name="T64" fmla="*/ 346 w 690"/>
                <a:gd name="T65" fmla="*/ 365 h 2111"/>
                <a:gd name="T66" fmla="*/ 332 w 690"/>
                <a:gd name="T67" fmla="*/ 365 h 2111"/>
                <a:gd name="T68" fmla="*/ 320 w 690"/>
                <a:gd name="T69" fmla="*/ 375 h 2111"/>
                <a:gd name="T70" fmla="*/ 313 w 690"/>
                <a:gd name="T71" fmla="*/ 392 h 2111"/>
                <a:gd name="T72" fmla="*/ 310 w 690"/>
                <a:gd name="T73" fmla="*/ 418 h 2111"/>
                <a:gd name="T74" fmla="*/ 306 w 690"/>
                <a:gd name="T75" fmla="*/ 456 h 2111"/>
                <a:gd name="T76" fmla="*/ 301 w 690"/>
                <a:gd name="T77" fmla="*/ 520 h 2111"/>
                <a:gd name="T78" fmla="*/ 301 w 690"/>
                <a:gd name="T79" fmla="*/ 601 h 2111"/>
                <a:gd name="T80" fmla="*/ 301 w 690"/>
                <a:gd name="T81" fmla="*/ 708 h 2111"/>
                <a:gd name="T82" fmla="*/ 301 w 690"/>
                <a:gd name="T83" fmla="*/ 2110 h 2111"/>
                <a:gd name="T84" fmla="*/ 0 w 690"/>
                <a:gd name="T85" fmla="*/ 2110 h 2111"/>
                <a:gd name="T86" fmla="*/ 0 w 690"/>
                <a:gd name="T87" fmla="*/ 42 h 2111"/>
                <a:gd name="T88" fmla="*/ 308 w 690"/>
                <a:gd name="T89" fmla="*/ 42 h 211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690" h="2111">
                  <a:moveTo>
                    <a:pt x="308" y="42"/>
                  </a:moveTo>
                  <a:lnTo>
                    <a:pt x="301" y="225"/>
                  </a:lnTo>
                  <a:lnTo>
                    <a:pt x="318" y="177"/>
                  </a:lnTo>
                  <a:lnTo>
                    <a:pt x="337" y="128"/>
                  </a:lnTo>
                  <a:lnTo>
                    <a:pt x="356" y="91"/>
                  </a:lnTo>
                  <a:lnTo>
                    <a:pt x="379" y="59"/>
                  </a:lnTo>
                  <a:lnTo>
                    <a:pt x="403" y="32"/>
                  </a:lnTo>
                  <a:lnTo>
                    <a:pt x="429" y="16"/>
                  </a:lnTo>
                  <a:lnTo>
                    <a:pt x="458" y="0"/>
                  </a:lnTo>
                  <a:lnTo>
                    <a:pt x="489" y="0"/>
                  </a:lnTo>
                  <a:lnTo>
                    <a:pt x="523" y="5"/>
                  </a:lnTo>
                  <a:lnTo>
                    <a:pt x="556" y="21"/>
                  </a:lnTo>
                  <a:lnTo>
                    <a:pt x="585" y="48"/>
                  </a:lnTo>
                  <a:lnTo>
                    <a:pt x="613" y="80"/>
                  </a:lnTo>
                  <a:lnTo>
                    <a:pt x="632" y="123"/>
                  </a:lnTo>
                  <a:lnTo>
                    <a:pt x="651" y="166"/>
                  </a:lnTo>
                  <a:lnTo>
                    <a:pt x="663" y="214"/>
                  </a:lnTo>
                  <a:lnTo>
                    <a:pt x="673" y="273"/>
                  </a:lnTo>
                  <a:lnTo>
                    <a:pt x="678" y="338"/>
                  </a:lnTo>
                  <a:lnTo>
                    <a:pt x="685" y="429"/>
                  </a:lnTo>
                  <a:lnTo>
                    <a:pt x="687" y="531"/>
                  </a:lnTo>
                  <a:lnTo>
                    <a:pt x="689" y="660"/>
                  </a:lnTo>
                  <a:lnTo>
                    <a:pt x="689" y="2110"/>
                  </a:lnTo>
                  <a:lnTo>
                    <a:pt x="389" y="2110"/>
                  </a:lnTo>
                  <a:lnTo>
                    <a:pt x="389" y="676"/>
                  </a:lnTo>
                  <a:lnTo>
                    <a:pt x="387" y="580"/>
                  </a:lnTo>
                  <a:lnTo>
                    <a:pt x="387" y="504"/>
                  </a:lnTo>
                  <a:lnTo>
                    <a:pt x="384" y="445"/>
                  </a:lnTo>
                  <a:lnTo>
                    <a:pt x="382" y="413"/>
                  </a:lnTo>
                  <a:lnTo>
                    <a:pt x="375" y="392"/>
                  </a:lnTo>
                  <a:lnTo>
                    <a:pt x="368" y="375"/>
                  </a:lnTo>
                  <a:lnTo>
                    <a:pt x="358" y="365"/>
                  </a:lnTo>
                  <a:lnTo>
                    <a:pt x="346" y="365"/>
                  </a:lnTo>
                  <a:lnTo>
                    <a:pt x="332" y="365"/>
                  </a:lnTo>
                  <a:lnTo>
                    <a:pt x="320" y="375"/>
                  </a:lnTo>
                  <a:lnTo>
                    <a:pt x="313" y="392"/>
                  </a:lnTo>
                  <a:lnTo>
                    <a:pt x="310" y="418"/>
                  </a:lnTo>
                  <a:lnTo>
                    <a:pt x="306" y="456"/>
                  </a:lnTo>
                  <a:lnTo>
                    <a:pt x="301" y="520"/>
                  </a:lnTo>
                  <a:lnTo>
                    <a:pt x="301" y="601"/>
                  </a:lnTo>
                  <a:lnTo>
                    <a:pt x="301" y="708"/>
                  </a:lnTo>
                  <a:lnTo>
                    <a:pt x="301" y="2110"/>
                  </a:lnTo>
                  <a:lnTo>
                    <a:pt x="0" y="2110"/>
                  </a:lnTo>
                  <a:lnTo>
                    <a:pt x="0" y="42"/>
                  </a:lnTo>
                  <a:lnTo>
                    <a:pt x="308" y="42"/>
                  </a:lnTo>
                </a:path>
              </a:pathLst>
            </a:custGeom>
            <a:solidFill>
              <a:srgbClr val="33CCFF"/>
            </a:solidFill>
            <a:ln w="12600">
              <a:solidFill>
                <a:srgbClr val="000099"/>
              </a:solidFill>
              <a:round/>
              <a:headEnd/>
              <a:tailEnd/>
            </a:ln>
            <a:effectLst>
              <a:outerShdw dist="125752" dir="18900000" algn="ctr" rotWithShape="0">
                <a:srgbClr val="000099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" name="Freeform 16"/>
            <p:cNvSpPr>
              <a:spLocks noChangeArrowheads="1"/>
            </p:cNvSpPr>
            <p:nvPr/>
          </p:nvSpPr>
          <p:spPr bwMode="auto">
            <a:xfrm>
              <a:off x="2225" y="144"/>
              <a:ext cx="156" cy="581"/>
            </a:xfrm>
            <a:custGeom>
              <a:avLst/>
              <a:gdLst>
                <a:gd name="T0" fmla="*/ 385 w 689"/>
                <a:gd name="T1" fmla="*/ 918 h 2563"/>
                <a:gd name="T2" fmla="*/ 380 w 689"/>
                <a:gd name="T3" fmla="*/ 843 h 2563"/>
                <a:gd name="T4" fmla="*/ 370 w 689"/>
                <a:gd name="T5" fmla="*/ 800 h 2563"/>
                <a:gd name="T6" fmla="*/ 354 w 689"/>
                <a:gd name="T7" fmla="*/ 779 h 2563"/>
                <a:gd name="T8" fmla="*/ 328 w 689"/>
                <a:gd name="T9" fmla="*/ 779 h 2563"/>
                <a:gd name="T10" fmla="*/ 313 w 689"/>
                <a:gd name="T11" fmla="*/ 800 h 2563"/>
                <a:gd name="T12" fmla="*/ 304 w 689"/>
                <a:gd name="T13" fmla="*/ 843 h 2563"/>
                <a:gd name="T14" fmla="*/ 299 w 689"/>
                <a:gd name="T15" fmla="*/ 918 h 2563"/>
                <a:gd name="T16" fmla="*/ 299 w 689"/>
                <a:gd name="T17" fmla="*/ 1992 h 2563"/>
                <a:gd name="T18" fmla="*/ 301 w 689"/>
                <a:gd name="T19" fmla="*/ 2100 h 2563"/>
                <a:gd name="T20" fmla="*/ 309 w 689"/>
                <a:gd name="T21" fmla="*/ 2159 h 2563"/>
                <a:gd name="T22" fmla="*/ 320 w 689"/>
                <a:gd name="T23" fmla="*/ 2186 h 2563"/>
                <a:gd name="T24" fmla="*/ 342 w 689"/>
                <a:gd name="T25" fmla="*/ 2202 h 2563"/>
                <a:gd name="T26" fmla="*/ 363 w 689"/>
                <a:gd name="T27" fmla="*/ 2186 h 2563"/>
                <a:gd name="T28" fmla="*/ 377 w 689"/>
                <a:gd name="T29" fmla="*/ 2154 h 2563"/>
                <a:gd name="T30" fmla="*/ 385 w 689"/>
                <a:gd name="T31" fmla="*/ 2078 h 2563"/>
                <a:gd name="T32" fmla="*/ 387 w 689"/>
                <a:gd name="T33" fmla="*/ 1939 h 2563"/>
                <a:gd name="T34" fmla="*/ 688 w 689"/>
                <a:gd name="T35" fmla="*/ 0 h 2563"/>
                <a:gd name="T36" fmla="*/ 387 w 689"/>
                <a:gd name="T37" fmla="*/ 2524 h 2563"/>
                <a:gd name="T38" fmla="*/ 363 w 689"/>
                <a:gd name="T39" fmla="*/ 2422 h 2563"/>
                <a:gd name="T40" fmla="*/ 318 w 689"/>
                <a:gd name="T41" fmla="*/ 2487 h 2563"/>
                <a:gd name="T42" fmla="*/ 272 w 689"/>
                <a:gd name="T43" fmla="*/ 2530 h 2563"/>
                <a:gd name="T44" fmla="*/ 222 w 689"/>
                <a:gd name="T45" fmla="*/ 2556 h 2563"/>
                <a:gd name="T46" fmla="*/ 162 w 689"/>
                <a:gd name="T47" fmla="*/ 2556 h 2563"/>
                <a:gd name="T48" fmla="*/ 103 w 689"/>
                <a:gd name="T49" fmla="*/ 2519 h 2563"/>
                <a:gd name="T50" fmla="*/ 53 w 689"/>
                <a:gd name="T51" fmla="*/ 2444 h 2563"/>
                <a:gd name="T52" fmla="*/ 20 w 689"/>
                <a:gd name="T53" fmla="*/ 2358 h 2563"/>
                <a:gd name="T54" fmla="*/ 6 w 689"/>
                <a:gd name="T55" fmla="*/ 2245 h 2563"/>
                <a:gd name="T56" fmla="*/ 0 w 689"/>
                <a:gd name="T57" fmla="*/ 2078 h 2563"/>
                <a:gd name="T58" fmla="*/ 0 w 689"/>
                <a:gd name="T59" fmla="*/ 1004 h 2563"/>
                <a:gd name="T60" fmla="*/ 2 w 689"/>
                <a:gd name="T61" fmla="*/ 800 h 2563"/>
                <a:gd name="T62" fmla="*/ 15 w 689"/>
                <a:gd name="T63" fmla="*/ 666 h 2563"/>
                <a:gd name="T64" fmla="*/ 34 w 689"/>
                <a:gd name="T65" fmla="*/ 569 h 2563"/>
                <a:gd name="T66" fmla="*/ 79 w 689"/>
                <a:gd name="T67" fmla="*/ 494 h 2563"/>
                <a:gd name="T68" fmla="*/ 134 w 689"/>
                <a:gd name="T69" fmla="*/ 435 h 2563"/>
                <a:gd name="T70" fmla="*/ 203 w 689"/>
                <a:gd name="T71" fmla="*/ 414 h 2563"/>
                <a:gd name="T72" fmla="*/ 253 w 689"/>
                <a:gd name="T73" fmla="*/ 424 h 2563"/>
                <a:gd name="T74" fmla="*/ 304 w 689"/>
                <a:gd name="T75" fmla="*/ 462 h 2563"/>
                <a:gd name="T76" fmla="*/ 347 w 689"/>
                <a:gd name="T77" fmla="*/ 510 h 2563"/>
                <a:gd name="T78" fmla="*/ 387 w 689"/>
                <a:gd name="T79" fmla="*/ 585 h 2563"/>
                <a:gd name="T80" fmla="*/ 688 w 689"/>
                <a:gd name="T81" fmla="*/ 0 h 256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689" h="2563">
                  <a:moveTo>
                    <a:pt x="387" y="972"/>
                  </a:moveTo>
                  <a:lnTo>
                    <a:pt x="385" y="918"/>
                  </a:lnTo>
                  <a:lnTo>
                    <a:pt x="385" y="875"/>
                  </a:lnTo>
                  <a:lnTo>
                    <a:pt x="380" y="843"/>
                  </a:lnTo>
                  <a:lnTo>
                    <a:pt x="377" y="822"/>
                  </a:lnTo>
                  <a:lnTo>
                    <a:pt x="370" y="800"/>
                  </a:lnTo>
                  <a:lnTo>
                    <a:pt x="363" y="784"/>
                  </a:lnTo>
                  <a:lnTo>
                    <a:pt x="354" y="779"/>
                  </a:lnTo>
                  <a:lnTo>
                    <a:pt x="342" y="779"/>
                  </a:lnTo>
                  <a:lnTo>
                    <a:pt x="328" y="779"/>
                  </a:lnTo>
                  <a:lnTo>
                    <a:pt x="320" y="784"/>
                  </a:lnTo>
                  <a:lnTo>
                    <a:pt x="313" y="800"/>
                  </a:lnTo>
                  <a:lnTo>
                    <a:pt x="309" y="822"/>
                  </a:lnTo>
                  <a:lnTo>
                    <a:pt x="304" y="843"/>
                  </a:lnTo>
                  <a:lnTo>
                    <a:pt x="301" y="875"/>
                  </a:lnTo>
                  <a:lnTo>
                    <a:pt x="299" y="918"/>
                  </a:lnTo>
                  <a:lnTo>
                    <a:pt x="299" y="972"/>
                  </a:lnTo>
                  <a:lnTo>
                    <a:pt x="299" y="1992"/>
                  </a:lnTo>
                  <a:lnTo>
                    <a:pt x="299" y="2046"/>
                  </a:lnTo>
                  <a:lnTo>
                    <a:pt x="301" y="2100"/>
                  </a:lnTo>
                  <a:lnTo>
                    <a:pt x="304" y="2132"/>
                  </a:lnTo>
                  <a:lnTo>
                    <a:pt x="309" y="2159"/>
                  </a:lnTo>
                  <a:lnTo>
                    <a:pt x="313" y="2175"/>
                  </a:lnTo>
                  <a:lnTo>
                    <a:pt x="320" y="2186"/>
                  </a:lnTo>
                  <a:lnTo>
                    <a:pt x="328" y="2197"/>
                  </a:lnTo>
                  <a:lnTo>
                    <a:pt x="342" y="2202"/>
                  </a:lnTo>
                  <a:lnTo>
                    <a:pt x="354" y="2197"/>
                  </a:lnTo>
                  <a:lnTo>
                    <a:pt x="363" y="2186"/>
                  </a:lnTo>
                  <a:lnTo>
                    <a:pt x="370" y="2170"/>
                  </a:lnTo>
                  <a:lnTo>
                    <a:pt x="377" y="2154"/>
                  </a:lnTo>
                  <a:lnTo>
                    <a:pt x="380" y="2127"/>
                  </a:lnTo>
                  <a:lnTo>
                    <a:pt x="385" y="2078"/>
                  </a:lnTo>
                  <a:lnTo>
                    <a:pt x="385" y="2014"/>
                  </a:lnTo>
                  <a:lnTo>
                    <a:pt x="387" y="1939"/>
                  </a:lnTo>
                  <a:lnTo>
                    <a:pt x="387" y="972"/>
                  </a:lnTo>
                  <a:close/>
                  <a:moveTo>
                    <a:pt x="688" y="0"/>
                  </a:moveTo>
                  <a:lnTo>
                    <a:pt x="688" y="2524"/>
                  </a:lnTo>
                  <a:lnTo>
                    <a:pt x="387" y="2524"/>
                  </a:lnTo>
                  <a:lnTo>
                    <a:pt x="387" y="2374"/>
                  </a:lnTo>
                  <a:lnTo>
                    <a:pt x="363" y="2422"/>
                  </a:lnTo>
                  <a:lnTo>
                    <a:pt x="342" y="2454"/>
                  </a:lnTo>
                  <a:lnTo>
                    <a:pt x="318" y="2487"/>
                  </a:lnTo>
                  <a:lnTo>
                    <a:pt x="297" y="2519"/>
                  </a:lnTo>
                  <a:lnTo>
                    <a:pt x="272" y="2530"/>
                  </a:lnTo>
                  <a:lnTo>
                    <a:pt x="246" y="2546"/>
                  </a:lnTo>
                  <a:lnTo>
                    <a:pt x="222" y="2556"/>
                  </a:lnTo>
                  <a:lnTo>
                    <a:pt x="198" y="2562"/>
                  </a:lnTo>
                  <a:lnTo>
                    <a:pt x="162" y="2556"/>
                  </a:lnTo>
                  <a:lnTo>
                    <a:pt x="132" y="2540"/>
                  </a:lnTo>
                  <a:lnTo>
                    <a:pt x="103" y="2519"/>
                  </a:lnTo>
                  <a:lnTo>
                    <a:pt x="79" y="2487"/>
                  </a:lnTo>
                  <a:lnTo>
                    <a:pt x="53" y="2444"/>
                  </a:lnTo>
                  <a:lnTo>
                    <a:pt x="34" y="2401"/>
                  </a:lnTo>
                  <a:lnTo>
                    <a:pt x="20" y="2358"/>
                  </a:lnTo>
                  <a:lnTo>
                    <a:pt x="15" y="2304"/>
                  </a:lnTo>
                  <a:lnTo>
                    <a:pt x="6" y="2245"/>
                  </a:lnTo>
                  <a:lnTo>
                    <a:pt x="2" y="2175"/>
                  </a:lnTo>
                  <a:lnTo>
                    <a:pt x="0" y="2078"/>
                  </a:lnTo>
                  <a:lnTo>
                    <a:pt x="0" y="1971"/>
                  </a:lnTo>
                  <a:lnTo>
                    <a:pt x="0" y="1004"/>
                  </a:lnTo>
                  <a:lnTo>
                    <a:pt x="0" y="892"/>
                  </a:lnTo>
                  <a:lnTo>
                    <a:pt x="2" y="800"/>
                  </a:lnTo>
                  <a:lnTo>
                    <a:pt x="6" y="725"/>
                  </a:lnTo>
                  <a:lnTo>
                    <a:pt x="15" y="666"/>
                  </a:lnTo>
                  <a:lnTo>
                    <a:pt x="20" y="618"/>
                  </a:lnTo>
                  <a:lnTo>
                    <a:pt x="34" y="569"/>
                  </a:lnTo>
                  <a:lnTo>
                    <a:pt x="53" y="532"/>
                  </a:lnTo>
                  <a:lnTo>
                    <a:pt x="79" y="494"/>
                  </a:lnTo>
                  <a:lnTo>
                    <a:pt x="105" y="462"/>
                  </a:lnTo>
                  <a:lnTo>
                    <a:pt x="134" y="435"/>
                  </a:lnTo>
                  <a:lnTo>
                    <a:pt x="165" y="419"/>
                  </a:lnTo>
                  <a:lnTo>
                    <a:pt x="203" y="414"/>
                  </a:lnTo>
                  <a:lnTo>
                    <a:pt x="229" y="414"/>
                  </a:lnTo>
                  <a:lnTo>
                    <a:pt x="253" y="424"/>
                  </a:lnTo>
                  <a:lnTo>
                    <a:pt x="279" y="440"/>
                  </a:lnTo>
                  <a:lnTo>
                    <a:pt x="304" y="462"/>
                  </a:lnTo>
                  <a:lnTo>
                    <a:pt x="325" y="478"/>
                  </a:lnTo>
                  <a:lnTo>
                    <a:pt x="347" y="510"/>
                  </a:lnTo>
                  <a:lnTo>
                    <a:pt x="368" y="542"/>
                  </a:lnTo>
                  <a:lnTo>
                    <a:pt x="387" y="585"/>
                  </a:lnTo>
                  <a:lnTo>
                    <a:pt x="387" y="0"/>
                  </a:lnTo>
                  <a:lnTo>
                    <a:pt x="688" y="0"/>
                  </a:lnTo>
                  <a:close/>
                </a:path>
              </a:pathLst>
            </a:custGeom>
            <a:solidFill>
              <a:srgbClr val="33CCFF"/>
            </a:solidFill>
            <a:ln w="12600">
              <a:solidFill>
                <a:srgbClr val="000099"/>
              </a:solidFill>
              <a:round/>
              <a:headEnd/>
              <a:tailEnd/>
            </a:ln>
            <a:effectLst>
              <a:outerShdw dist="125752" dir="18900000" algn="ctr" rotWithShape="0">
                <a:srgbClr val="000099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" name="Freeform 17"/>
            <p:cNvSpPr>
              <a:spLocks noChangeArrowheads="1"/>
            </p:cNvSpPr>
            <p:nvPr/>
          </p:nvSpPr>
          <p:spPr bwMode="auto">
            <a:xfrm>
              <a:off x="2405" y="247"/>
              <a:ext cx="156" cy="478"/>
            </a:xfrm>
            <a:custGeom>
              <a:avLst/>
              <a:gdLst>
                <a:gd name="T0" fmla="*/ 688 w 689"/>
                <a:gd name="T1" fmla="*/ 0 h 2107"/>
                <a:gd name="T2" fmla="*/ 688 w 689"/>
                <a:gd name="T3" fmla="*/ 2068 h 2107"/>
                <a:gd name="T4" fmla="*/ 382 w 689"/>
                <a:gd name="T5" fmla="*/ 2068 h 2107"/>
                <a:gd name="T6" fmla="*/ 387 w 689"/>
                <a:gd name="T7" fmla="*/ 1896 h 2107"/>
                <a:gd name="T8" fmla="*/ 371 w 689"/>
                <a:gd name="T9" fmla="*/ 1945 h 2107"/>
                <a:gd name="T10" fmla="*/ 353 w 689"/>
                <a:gd name="T11" fmla="*/ 1988 h 2107"/>
                <a:gd name="T12" fmla="*/ 332 w 689"/>
                <a:gd name="T13" fmla="*/ 2025 h 2107"/>
                <a:gd name="T14" fmla="*/ 313 w 689"/>
                <a:gd name="T15" fmla="*/ 2057 h 2107"/>
                <a:gd name="T16" fmla="*/ 286 w 689"/>
                <a:gd name="T17" fmla="*/ 2074 h 2107"/>
                <a:gd name="T18" fmla="*/ 263 w 689"/>
                <a:gd name="T19" fmla="*/ 2090 h 2107"/>
                <a:gd name="T20" fmla="*/ 234 w 689"/>
                <a:gd name="T21" fmla="*/ 2100 h 2107"/>
                <a:gd name="T22" fmla="*/ 208 w 689"/>
                <a:gd name="T23" fmla="*/ 2106 h 2107"/>
                <a:gd name="T24" fmla="*/ 172 w 689"/>
                <a:gd name="T25" fmla="*/ 2100 h 2107"/>
                <a:gd name="T26" fmla="*/ 144 w 689"/>
                <a:gd name="T27" fmla="*/ 2090 h 2107"/>
                <a:gd name="T28" fmla="*/ 118 w 689"/>
                <a:gd name="T29" fmla="*/ 2074 h 2107"/>
                <a:gd name="T30" fmla="*/ 96 w 689"/>
                <a:gd name="T31" fmla="*/ 2057 h 2107"/>
                <a:gd name="T32" fmla="*/ 74 w 689"/>
                <a:gd name="T33" fmla="*/ 2025 h 2107"/>
                <a:gd name="T34" fmla="*/ 55 w 689"/>
                <a:gd name="T35" fmla="*/ 1993 h 2107"/>
                <a:gd name="T36" fmla="*/ 41 w 689"/>
                <a:gd name="T37" fmla="*/ 1961 h 2107"/>
                <a:gd name="T38" fmla="*/ 31 w 689"/>
                <a:gd name="T39" fmla="*/ 1918 h 2107"/>
                <a:gd name="T40" fmla="*/ 19 w 689"/>
                <a:gd name="T41" fmla="*/ 1880 h 2107"/>
                <a:gd name="T42" fmla="*/ 10 w 689"/>
                <a:gd name="T43" fmla="*/ 1837 h 2107"/>
                <a:gd name="T44" fmla="*/ 5 w 689"/>
                <a:gd name="T45" fmla="*/ 1794 h 2107"/>
                <a:gd name="T46" fmla="*/ 5 w 689"/>
                <a:gd name="T47" fmla="*/ 1751 h 2107"/>
                <a:gd name="T48" fmla="*/ 0 w 689"/>
                <a:gd name="T49" fmla="*/ 1692 h 2107"/>
                <a:gd name="T50" fmla="*/ 0 w 689"/>
                <a:gd name="T51" fmla="*/ 1617 h 2107"/>
                <a:gd name="T52" fmla="*/ 0 w 689"/>
                <a:gd name="T53" fmla="*/ 1515 h 2107"/>
                <a:gd name="T54" fmla="*/ 0 w 689"/>
                <a:gd name="T55" fmla="*/ 1397 h 2107"/>
                <a:gd name="T56" fmla="*/ 0 w 689"/>
                <a:gd name="T57" fmla="*/ 0 h 2107"/>
                <a:gd name="T58" fmla="*/ 301 w 689"/>
                <a:gd name="T59" fmla="*/ 0 h 2107"/>
                <a:gd name="T60" fmla="*/ 301 w 689"/>
                <a:gd name="T61" fmla="*/ 1413 h 2107"/>
                <a:gd name="T62" fmla="*/ 301 w 689"/>
                <a:gd name="T63" fmla="*/ 1520 h 2107"/>
                <a:gd name="T64" fmla="*/ 301 w 689"/>
                <a:gd name="T65" fmla="*/ 1606 h 2107"/>
                <a:gd name="T66" fmla="*/ 301 w 689"/>
                <a:gd name="T67" fmla="*/ 1665 h 2107"/>
                <a:gd name="T68" fmla="*/ 305 w 689"/>
                <a:gd name="T69" fmla="*/ 1698 h 2107"/>
                <a:gd name="T70" fmla="*/ 308 w 689"/>
                <a:gd name="T71" fmla="*/ 1714 h 2107"/>
                <a:gd name="T72" fmla="*/ 315 w 689"/>
                <a:gd name="T73" fmla="*/ 1730 h 2107"/>
                <a:gd name="T74" fmla="*/ 327 w 689"/>
                <a:gd name="T75" fmla="*/ 1741 h 2107"/>
                <a:gd name="T76" fmla="*/ 341 w 689"/>
                <a:gd name="T77" fmla="*/ 1746 h 2107"/>
                <a:gd name="T78" fmla="*/ 355 w 689"/>
                <a:gd name="T79" fmla="*/ 1741 h 2107"/>
                <a:gd name="T80" fmla="*/ 366 w 689"/>
                <a:gd name="T81" fmla="*/ 1730 h 2107"/>
                <a:gd name="T82" fmla="*/ 375 w 689"/>
                <a:gd name="T83" fmla="*/ 1714 h 2107"/>
                <a:gd name="T84" fmla="*/ 382 w 689"/>
                <a:gd name="T85" fmla="*/ 1698 h 2107"/>
                <a:gd name="T86" fmla="*/ 382 w 689"/>
                <a:gd name="T87" fmla="*/ 1660 h 2107"/>
                <a:gd name="T88" fmla="*/ 385 w 689"/>
                <a:gd name="T89" fmla="*/ 1596 h 2107"/>
                <a:gd name="T90" fmla="*/ 385 w 689"/>
                <a:gd name="T91" fmla="*/ 1510 h 2107"/>
                <a:gd name="T92" fmla="*/ 387 w 689"/>
                <a:gd name="T93" fmla="*/ 1391 h 2107"/>
                <a:gd name="T94" fmla="*/ 387 w 689"/>
                <a:gd name="T95" fmla="*/ 0 h 2107"/>
                <a:gd name="T96" fmla="*/ 688 w 689"/>
                <a:gd name="T97" fmla="*/ 0 h 210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689" h="2107">
                  <a:moveTo>
                    <a:pt x="688" y="0"/>
                  </a:moveTo>
                  <a:lnTo>
                    <a:pt x="688" y="2068"/>
                  </a:lnTo>
                  <a:lnTo>
                    <a:pt x="382" y="2068"/>
                  </a:lnTo>
                  <a:lnTo>
                    <a:pt x="387" y="1896"/>
                  </a:lnTo>
                  <a:lnTo>
                    <a:pt x="371" y="1945"/>
                  </a:lnTo>
                  <a:lnTo>
                    <a:pt x="353" y="1988"/>
                  </a:lnTo>
                  <a:lnTo>
                    <a:pt x="332" y="2025"/>
                  </a:lnTo>
                  <a:lnTo>
                    <a:pt x="313" y="2057"/>
                  </a:lnTo>
                  <a:lnTo>
                    <a:pt x="286" y="2074"/>
                  </a:lnTo>
                  <a:lnTo>
                    <a:pt x="263" y="2090"/>
                  </a:lnTo>
                  <a:lnTo>
                    <a:pt x="234" y="2100"/>
                  </a:lnTo>
                  <a:lnTo>
                    <a:pt x="208" y="2106"/>
                  </a:lnTo>
                  <a:lnTo>
                    <a:pt x="172" y="2100"/>
                  </a:lnTo>
                  <a:lnTo>
                    <a:pt x="144" y="2090"/>
                  </a:lnTo>
                  <a:lnTo>
                    <a:pt x="118" y="2074"/>
                  </a:lnTo>
                  <a:lnTo>
                    <a:pt x="96" y="2057"/>
                  </a:lnTo>
                  <a:lnTo>
                    <a:pt x="74" y="2025"/>
                  </a:lnTo>
                  <a:lnTo>
                    <a:pt x="55" y="1993"/>
                  </a:lnTo>
                  <a:lnTo>
                    <a:pt x="41" y="1961"/>
                  </a:lnTo>
                  <a:lnTo>
                    <a:pt x="31" y="1918"/>
                  </a:lnTo>
                  <a:lnTo>
                    <a:pt x="19" y="1880"/>
                  </a:lnTo>
                  <a:lnTo>
                    <a:pt x="10" y="1837"/>
                  </a:lnTo>
                  <a:lnTo>
                    <a:pt x="5" y="1794"/>
                  </a:lnTo>
                  <a:lnTo>
                    <a:pt x="5" y="1751"/>
                  </a:lnTo>
                  <a:lnTo>
                    <a:pt x="0" y="1692"/>
                  </a:lnTo>
                  <a:lnTo>
                    <a:pt x="0" y="1617"/>
                  </a:lnTo>
                  <a:lnTo>
                    <a:pt x="0" y="1515"/>
                  </a:lnTo>
                  <a:lnTo>
                    <a:pt x="0" y="1397"/>
                  </a:lnTo>
                  <a:lnTo>
                    <a:pt x="0" y="0"/>
                  </a:lnTo>
                  <a:lnTo>
                    <a:pt x="301" y="0"/>
                  </a:lnTo>
                  <a:lnTo>
                    <a:pt x="301" y="1413"/>
                  </a:lnTo>
                  <a:lnTo>
                    <a:pt x="301" y="1520"/>
                  </a:lnTo>
                  <a:lnTo>
                    <a:pt x="301" y="1606"/>
                  </a:lnTo>
                  <a:lnTo>
                    <a:pt x="301" y="1665"/>
                  </a:lnTo>
                  <a:lnTo>
                    <a:pt x="305" y="1698"/>
                  </a:lnTo>
                  <a:lnTo>
                    <a:pt x="308" y="1714"/>
                  </a:lnTo>
                  <a:lnTo>
                    <a:pt x="315" y="1730"/>
                  </a:lnTo>
                  <a:lnTo>
                    <a:pt x="327" y="1741"/>
                  </a:lnTo>
                  <a:lnTo>
                    <a:pt x="341" y="1746"/>
                  </a:lnTo>
                  <a:lnTo>
                    <a:pt x="355" y="1741"/>
                  </a:lnTo>
                  <a:lnTo>
                    <a:pt x="366" y="1730"/>
                  </a:lnTo>
                  <a:lnTo>
                    <a:pt x="375" y="1714"/>
                  </a:lnTo>
                  <a:lnTo>
                    <a:pt x="382" y="1698"/>
                  </a:lnTo>
                  <a:lnTo>
                    <a:pt x="382" y="1660"/>
                  </a:lnTo>
                  <a:lnTo>
                    <a:pt x="385" y="1596"/>
                  </a:lnTo>
                  <a:lnTo>
                    <a:pt x="385" y="1510"/>
                  </a:lnTo>
                  <a:lnTo>
                    <a:pt x="387" y="1391"/>
                  </a:lnTo>
                  <a:lnTo>
                    <a:pt x="387" y="0"/>
                  </a:lnTo>
                  <a:lnTo>
                    <a:pt x="688" y="0"/>
                  </a:lnTo>
                </a:path>
              </a:pathLst>
            </a:custGeom>
            <a:solidFill>
              <a:srgbClr val="33CCFF"/>
            </a:solidFill>
            <a:ln w="12600">
              <a:solidFill>
                <a:srgbClr val="000099"/>
              </a:solidFill>
              <a:round/>
              <a:headEnd/>
              <a:tailEnd/>
            </a:ln>
            <a:effectLst>
              <a:outerShdw dist="125752" dir="18900000" algn="ctr" rotWithShape="0">
                <a:srgbClr val="000099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" name="Freeform 18"/>
            <p:cNvSpPr>
              <a:spLocks noChangeArrowheads="1"/>
            </p:cNvSpPr>
            <p:nvPr/>
          </p:nvSpPr>
          <p:spPr bwMode="auto">
            <a:xfrm>
              <a:off x="2583" y="144"/>
              <a:ext cx="156" cy="581"/>
            </a:xfrm>
            <a:custGeom>
              <a:avLst/>
              <a:gdLst>
                <a:gd name="T0" fmla="*/ 384 w 688"/>
                <a:gd name="T1" fmla="*/ 918 h 2563"/>
                <a:gd name="T2" fmla="*/ 379 w 688"/>
                <a:gd name="T3" fmla="*/ 843 h 2563"/>
                <a:gd name="T4" fmla="*/ 370 w 688"/>
                <a:gd name="T5" fmla="*/ 800 h 2563"/>
                <a:gd name="T6" fmla="*/ 353 w 688"/>
                <a:gd name="T7" fmla="*/ 779 h 2563"/>
                <a:gd name="T8" fmla="*/ 327 w 688"/>
                <a:gd name="T9" fmla="*/ 779 h 2563"/>
                <a:gd name="T10" fmla="*/ 313 w 688"/>
                <a:gd name="T11" fmla="*/ 800 h 2563"/>
                <a:gd name="T12" fmla="*/ 303 w 688"/>
                <a:gd name="T13" fmla="*/ 843 h 2563"/>
                <a:gd name="T14" fmla="*/ 298 w 688"/>
                <a:gd name="T15" fmla="*/ 918 h 2563"/>
                <a:gd name="T16" fmla="*/ 298 w 688"/>
                <a:gd name="T17" fmla="*/ 1992 h 2563"/>
                <a:gd name="T18" fmla="*/ 301 w 688"/>
                <a:gd name="T19" fmla="*/ 2100 h 2563"/>
                <a:gd name="T20" fmla="*/ 308 w 688"/>
                <a:gd name="T21" fmla="*/ 2159 h 2563"/>
                <a:gd name="T22" fmla="*/ 320 w 688"/>
                <a:gd name="T23" fmla="*/ 2186 h 2563"/>
                <a:gd name="T24" fmla="*/ 341 w 688"/>
                <a:gd name="T25" fmla="*/ 2202 h 2563"/>
                <a:gd name="T26" fmla="*/ 363 w 688"/>
                <a:gd name="T27" fmla="*/ 2186 h 2563"/>
                <a:gd name="T28" fmla="*/ 377 w 688"/>
                <a:gd name="T29" fmla="*/ 2154 h 2563"/>
                <a:gd name="T30" fmla="*/ 384 w 688"/>
                <a:gd name="T31" fmla="*/ 2078 h 2563"/>
                <a:gd name="T32" fmla="*/ 386 w 688"/>
                <a:gd name="T33" fmla="*/ 1939 h 2563"/>
                <a:gd name="T34" fmla="*/ 687 w 688"/>
                <a:gd name="T35" fmla="*/ 0 h 2563"/>
                <a:gd name="T36" fmla="*/ 386 w 688"/>
                <a:gd name="T37" fmla="*/ 2524 h 2563"/>
                <a:gd name="T38" fmla="*/ 363 w 688"/>
                <a:gd name="T39" fmla="*/ 2422 h 2563"/>
                <a:gd name="T40" fmla="*/ 317 w 688"/>
                <a:gd name="T41" fmla="*/ 2487 h 2563"/>
                <a:gd name="T42" fmla="*/ 272 w 688"/>
                <a:gd name="T43" fmla="*/ 2530 h 2563"/>
                <a:gd name="T44" fmla="*/ 222 w 688"/>
                <a:gd name="T45" fmla="*/ 2556 h 2563"/>
                <a:gd name="T46" fmla="*/ 163 w 688"/>
                <a:gd name="T47" fmla="*/ 2556 h 2563"/>
                <a:gd name="T48" fmla="*/ 102 w 688"/>
                <a:gd name="T49" fmla="*/ 2519 h 2563"/>
                <a:gd name="T50" fmla="*/ 53 w 688"/>
                <a:gd name="T51" fmla="*/ 2444 h 2563"/>
                <a:gd name="T52" fmla="*/ 19 w 688"/>
                <a:gd name="T53" fmla="*/ 2358 h 2563"/>
                <a:gd name="T54" fmla="*/ 5 w 688"/>
                <a:gd name="T55" fmla="*/ 2245 h 2563"/>
                <a:gd name="T56" fmla="*/ 0 w 688"/>
                <a:gd name="T57" fmla="*/ 2078 h 2563"/>
                <a:gd name="T58" fmla="*/ 0 w 688"/>
                <a:gd name="T59" fmla="*/ 1004 h 2563"/>
                <a:gd name="T60" fmla="*/ 3 w 688"/>
                <a:gd name="T61" fmla="*/ 800 h 2563"/>
                <a:gd name="T62" fmla="*/ 15 w 688"/>
                <a:gd name="T63" fmla="*/ 666 h 2563"/>
                <a:gd name="T64" fmla="*/ 34 w 688"/>
                <a:gd name="T65" fmla="*/ 569 h 2563"/>
                <a:gd name="T66" fmla="*/ 79 w 688"/>
                <a:gd name="T67" fmla="*/ 494 h 2563"/>
                <a:gd name="T68" fmla="*/ 133 w 688"/>
                <a:gd name="T69" fmla="*/ 435 h 2563"/>
                <a:gd name="T70" fmla="*/ 203 w 688"/>
                <a:gd name="T71" fmla="*/ 414 h 2563"/>
                <a:gd name="T72" fmla="*/ 253 w 688"/>
                <a:gd name="T73" fmla="*/ 424 h 2563"/>
                <a:gd name="T74" fmla="*/ 303 w 688"/>
                <a:gd name="T75" fmla="*/ 462 h 2563"/>
                <a:gd name="T76" fmla="*/ 346 w 688"/>
                <a:gd name="T77" fmla="*/ 510 h 2563"/>
                <a:gd name="T78" fmla="*/ 386 w 688"/>
                <a:gd name="T79" fmla="*/ 585 h 2563"/>
                <a:gd name="T80" fmla="*/ 687 w 688"/>
                <a:gd name="T81" fmla="*/ 0 h 256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688" h="2563">
                  <a:moveTo>
                    <a:pt x="386" y="972"/>
                  </a:moveTo>
                  <a:lnTo>
                    <a:pt x="384" y="918"/>
                  </a:lnTo>
                  <a:lnTo>
                    <a:pt x="384" y="875"/>
                  </a:lnTo>
                  <a:lnTo>
                    <a:pt x="379" y="843"/>
                  </a:lnTo>
                  <a:lnTo>
                    <a:pt x="377" y="822"/>
                  </a:lnTo>
                  <a:lnTo>
                    <a:pt x="370" y="800"/>
                  </a:lnTo>
                  <a:lnTo>
                    <a:pt x="363" y="784"/>
                  </a:lnTo>
                  <a:lnTo>
                    <a:pt x="353" y="779"/>
                  </a:lnTo>
                  <a:lnTo>
                    <a:pt x="341" y="779"/>
                  </a:lnTo>
                  <a:lnTo>
                    <a:pt x="327" y="779"/>
                  </a:lnTo>
                  <a:lnTo>
                    <a:pt x="320" y="784"/>
                  </a:lnTo>
                  <a:lnTo>
                    <a:pt x="313" y="800"/>
                  </a:lnTo>
                  <a:lnTo>
                    <a:pt x="308" y="822"/>
                  </a:lnTo>
                  <a:lnTo>
                    <a:pt x="303" y="843"/>
                  </a:lnTo>
                  <a:lnTo>
                    <a:pt x="301" y="875"/>
                  </a:lnTo>
                  <a:lnTo>
                    <a:pt x="298" y="918"/>
                  </a:lnTo>
                  <a:lnTo>
                    <a:pt x="298" y="972"/>
                  </a:lnTo>
                  <a:lnTo>
                    <a:pt x="298" y="1992"/>
                  </a:lnTo>
                  <a:lnTo>
                    <a:pt x="298" y="2046"/>
                  </a:lnTo>
                  <a:lnTo>
                    <a:pt x="301" y="2100"/>
                  </a:lnTo>
                  <a:lnTo>
                    <a:pt x="303" y="2132"/>
                  </a:lnTo>
                  <a:lnTo>
                    <a:pt x="308" y="2159"/>
                  </a:lnTo>
                  <a:lnTo>
                    <a:pt x="313" y="2175"/>
                  </a:lnTo>
                  <a:lnTo>
                    <a:pt x="320" y="2186"/>
                  </a:lnTo>
                  <a:lnTo>
                    <a:pt x="327" y="2197"/>
                  </a:lnTo>
                  <a:lnTo>
                    <a:pt x="341" y="2202"/>
                  </a:lnTo>
                  <a:lnTo>
                    <a:pt x="353" y="2197"/>
                  </a:lnTo>
                  <a:lnTo>
                    <a:pt x="363" y="2186"/>
                  </a:lnTo>
                  <a:lnTo>
                    <a:pt x="370" y="2170"/>
                  </a:lnTo>
                  <a:lnTo>
                    <a:pt x="377" y="2154"/>
                  </a:lnTo>
                  <a:lnTo>
                    <a:pt x="379" y="2127"/>
                  </a:lnTo>
                  <a:lnTo>
                    <a:pt x="384" y="2078"/>
                  </a:lnTo>
                  <a:lnTo>
                    <a:pt x="384" y="2014"/>
                  </a:lnTo>
                  <a:lnTo>
                    <a:pt x="386" y="1939"/>
                  </a:lnTo>
                  <a:lnTo>
                    <a:pt x="386" y="972"/>
                  </a:lnTo>
                  <a:close/>
                  <a:moveTo>
                    <a:pt x="687" y="0"/>
                  </a:moveTo>
                  <a:lnTo>
                    <a:pt x="687" y="2524"/>
                  </a:lnTo>
                  <a:lnTo>
                    <a:pt x="386" y="2524"/>
                  </a:lnTo>
                  <a:lnTo>
                    <a:pt x="386" y="2374"/>
                  </a:lnTo>
                  <a:lnTo>
                    <a:pt x="363" y="2422"/>
                  </a:lnTo>
                  <a:lnTo>
                    <a:pt x="341" y="2454"/>
                  </a:lnTo>
                  <a:lnTo>
                    <a:pt x="317" y="2487"/>
                  </a:lnTo>
                  <a:lnTo>
                    <a:pt x="296" y="2519"/>
                  </a:lnTo>
                  <a:lnTo>
                    <a:pt x="272" y="2530"/>
                  </a:lnTo>
                  <a:lnTo>
                    <a:pt x="246" y="2546"/>
                  </a:lnTo>
                  <a:lnTo>
                    <a:pt x="222" y="2556"/>
                  </a:lnTo>
                  <a:lnTo>
                    <a:pt x="199" y="2562"/>
                  </a:lnTo>
                  <a:lnTo>
                    <a:pt x="163" y="2556"/>
                  </a:lnTo>
                  <a:lnTo>
                    <a:pt x="131" y="2540"/>
                  </a:lnTo>
                  <a:lnTo>
                    <a:pt x="102" y="2519"/>
                  </a:lnTo>
                  <a:lnTo>
                    <a:pt x="79" y="2487"/>
                  </a:lnTo>
                  <a:lnTo>
                    <a:pt x="53" y="2444"/>
                  </a:lnTo>
                  <a:lnTo>
                    <a:pt x="34" y="2401"/>
                  </a:lnTo>
                  <a:lnTo>
                    <a:pt x="19" y="2358"/>
                  </a:lnTo>
                  <a:lnTo>
                    <a:pt x="15" y="2304"/>
                  </a:lnTo>
                  <a:lnTo>
                    <a:pt x="5" y="2245"/>
                  </a:lnTo>
                  <a:lnTo>
                    <a:pt x="3" y="2175"/>
                  </a:lnTo>
                  <a:lnTo>
                    <a:pt x="0" y="2078"/>
                  </a:lnTo>
                  <a:lnTo>
                    <a:pt x="0" y="1971"/>
                  </a:lnTo>
                  <a:lnTo>
                    <a:pt x="0" y="1004"/>
                  </a:lnTo>
                  <a:lnTo>
                    <a:pt x="0" y="892"/>
                  </a:lnTo>
                  <a:lnTo>
                    <a:pt x="3" y="800"/>
                  </a:lnTo>
                  <a:lnTo>
                    <a:pt x="5" y="725"/>
                  </a:lnTo>
                  <a:lnTo>
                    <a:pt x="15" y="666"/>
                  </a:lnTo>
                  <a:lnTo>
                    <a:pt x="19" y="618"/>
                  </a:lnTo>
                  <a:lnTo>
                    <a:pt x="34" y="569"/>
                  </a:lnTo>
                  <a:lnTo>
                    <a:pt x="53" y="532"/>
                  </a:lnTo>
                  <a:lnTo>
                    <a:pt x="79" y="494"/>
                  </a:lnTo>
                  <a:lnTo>
                    <a:pt x="105" y="462"/>
                  </a:lnTo>
                  <a:lnTo>
                    <a:pt x="133" y="435"/>
                  </a:lnTo>
                  <a:lnTo>
                    <a:pt x="165" y="419"/>
                  </a:lnTo>
                  <a:lnTo>
                    <a:pt x="203" y="414"/>
                  </a:lnTo>
                  <a:lnTo>
                    <a:pt x="229" y="414"/>
                  </a:lnTo>
                  <a:lnTo>
                    <a:pt x="253" y="424"/>
                  </a:lnTo>
                  <a:lnTo>
                    <a:pt x="279" y="440"/>
                  </a:lnTo>
                  <a:lnTo>
                    <a:pt x="303" y="462"/>
                  </a:lnTo>
                  <a:lnTo>
                    <a:pt x="325" y="478"/>
                  </a:lnTo>
                  <a:lnTo>
                    <a:pt x="346" y="510"/>
                  </a:lnTo>
                  <a:lnTo>
                    <a:pt x="367" y="542"/>
                  </a:lnTo>
                  <a:lnTo>
                    <a:pt x="386" y="585"/>
                  </a:lnTo>
                  <a:lnTo>
                    <a:pt x="386" y="0"/>
                  </a:lnTo>
                  <a:lnTo>
                    <a:pt x="687" y="0"/>
                  </a:lnTo>
                  <a:close/>
                </a:path>
              </a:pathLst>
            </a:custGeom>
            <a:solidFill>
              <a:srgbClr val="33CCFF"/>
            </a:solidFill>
            <a:ln w="12600">
              <a:solidFill>
                <a:srgbClr val="000099"/>
              </a:solidFill>
              <a:round/>
              <a:headEnd/>
              <a:tailEnd/>
            </a:ln>
            <a:effectLst>
              <a:outerShdw dist="125752" dir="18900000" algn="ctr" rotWithShape="0">
                <a:srgbClr val="000099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" name="Freeform 19"/>
            <p:cNvSpPr>
              <a:spLocks noChangeArrowheads="1"/>
            </p:cNvSpPr>
            <p:nvPr/>
          </p:nvSpPr>
          <p:spPr bwMode="auto">
            <a:xfrm>
              <a:off x="2762" y="247"/>
              <a:ext cx="156" cy="478"/>
            </a:xfrm>
            <a:custGeom>
              <a:avLst/>
              <a:gdLst>
                <a:gd name="T0" fmla="*/ 687 w 688"/>
                <a:gd name="T1" fmla="*/ 0 h 2107"/>
                <a:gd name="T2" fmla="*/ 687 w 688"/>
                <a:gd name="T3" fmla="*/ 2068 h 2107"/>
                <a:gd name="T4" fmla="*/ 382 w 688"/>
                <a:gd name="T5" fmla="*/ 2068 h 2107"/>
                <a:gd name="T6" fmla="*/ 386 w 688"/>
                <a:gd name="T7" fmla="*/ 1896 h 2107"/>
                <a:gd name="T8" fmla="*/ 370 w 688"/>
                <a:gd name="T9" fmla="*/ 1945 h 2107"/>
                <a:gd name="T10" fmla="*/ 353 w 688"/>
                <a:gd name="T11" fmla="*/ 1988 h 2107"/>
                <a:gd name="T12" fmla="*/ 332 w 688"/>
                <a:gd name="T13" fmla="*/ 2025 h 2107"/>
                <a:gd name="T14" fmla="*/ 313 w 688"/>
                <a:gd name="T15" fmla="*/ 2057 h 2107"/>
                <a:gd name="T16" fmla="*/ 286 w 688"/>
                <a:gd name="T17" fmla="*/ 2074 h 2107"/>
                <a:gd name="T18" fmla="*/ 263 w 688"/>
                <a:gd name="T19" fmla="*/ 2090 h 2107"/>
                <a:gd name="T20" fmla="*/ 234 w 688"/>
                <a:gd name="T21" fmla="*/ 2100 h 2107"/>
                <a:gd name="T22" fmla="*/ 207 w 688"/>
                <a:gd name="T23" fmla="*/ 2106 h 2107"/>
                <a:gd name="T24" fmla="*/ 171 w 688"/>
                <a:gd name="T25" fmla="*/ 2100 h 2107"/>
                <a:gd name="T26" fmla="*/ 143 w 688"/>
                <a:gd name="T27" fmla="*/ 2090 h 2107"/>
                <a:gd name="T28" fmla="*/ 117 w 688"/>
                <a:gd name="T29" fmla="*/ 2074 h 2107"/>
                <a:gd name="T30" fmla="*/ 95 w 688"/>
                <a:gd name="T31" fmla="*/ 2057 h 2107"/>
                <a:gd name="T32" fmla="*/ 74 w 688"/>
                <a:gd name="T33" fmla="*/ 2025 h 2107"/>
                <a:gd name="T34" fmla="*/ 55 w 688"/>
                <a:gd name="T35" fmla="*/ 1993 h 2107"/>
                <a:gd name="T36" fmla="*/ 41 w 688"/>
                <a:gd name="T37" fmla="*/ 1961 h 2107"/>
                <a:gd name="T38" fmla="*/ 31 w 688"/>
                <a:gd name="T39" fmla="*/ 1918 h 2107"/>
                <a:gd name="T40" fmla="*/ 19 w 688"/>
                <a:gd name="T41" fmla="*/ 1880 h 2107"/>
                <a:gd name="T42" fmla="*/ 10 w 688"/>
                <a:gd name="T43" fmla="*/ 1837 h 2107"/>
                <a:gd name="T44" fmla="*/ 5 w 688"/>
                <a:gd name="T45" fmla="*/ 1794 h 2107"/>
                <a:gd name="T46" fmla="*/ 5 w 688"/>
                <a:gd name="T47" fmla="*/ 1751 h 2107"/>
                <a:gd name="T48" fmla="*/ 0 w 688"/>
                <a:gd name="T49" fmla="*/ 1692 h 2107"/>
                <a:gd name="T50" fmla="*/ 0 w 688"/>
                <a:gd name="T51" fmla="*/ 1617 h 2107"/>
                <a:gd name="T52" fmla="*/ 0 w 688"/>
                <a:gd name="T53" fmla="*/ 1515 h 2107"/>
                <a:gd name="T54" fmla="*/ 0 w 688"/>
                <a:gd name="T55" fmla="*/ 1397 h 2107"/>
                <a:gd name="T56" fmla="*/ 0 w 688"/>
                <a:gd name="T57" fmla="*/ 0 h 2107"/>
                <a:gd name="T58" fmla="*/ 301 w 688"/>
                <a:gd name="T59" fmla="*/ 0 h 2107"/>
                <a:gd name="T60" fmla="*/ 301 w 688"/>
                <a:gd name="T61" fmla="*/ 1413 h 2107"/>
                <a:gd name="T62" fmla="*/ 301 w 688"/>
                <a:gd name="T63" fmla="*/ 1520 h 2107"/>
                <a:gd name="T64" fmla="*/ 301 w 688"/>
                <a:gd name="T65" fmla="*/ 1606 h 2107"/>
                <a:gd name="T66" fmla="*/ 301 w 688"/>
                <a:gd name="T67" fmla="*/ 1665 h 2107"/>
                <a:gd name="T68" fmla="*/ 305 w 688"/>
                <a:gd name="T69" fmla="*/ 1698 h 2107"/>
                <a:gd name="T70" fmla="*/ 308 w 688"/>
                <a:gd name="T71" fmla="*/ 1714 h 2107"/>
                <a:gd name="T72" fmla="*/ 315 w 688"/>
                <a:gd name="T73" fmla="*/ 1730 h 2107"/>
                <a:gd name="T74" fmla="*/ 327 w 688"/>
                <a:gd name="T75" fmla="*/ 1741 h 2107"/>
                <a:gd name="T76" fmla="*/ 341 w 688"/>
                <a:gd name="T77" fmla="*/ 1746 h 2107"/>
                <a:gd name="T78" fmla="*/ 355 w 688"/>
                <a:gd name="T79" fmla="*/ 1741 h 2107"/>
                <a:gd name="T80" fmla="*/ 365 w 688"/>
                <a:gd name="T81" fmla="*/ 1730 h 2107"/>
                <a:gd name="T82" fmla="*/ 374 w 688"/>
                <a:gd name="T83" fmla="*/ 1714 h 2107"/>
                <a:gd name="T84" fmla="*/ 382 w 688"/>
                <a:gd name="T85" fmla="*/ 1698 h 2107"/>
                <a:gd name="T86" fmla="*/ 382 w 688"/>
                <a:gd name="T87" fmla="*/ 1660 h 2107"/>
                <a:gd name="T88" fmla="*/ 384 w 688"/>
                <a:gd name="T89" fmla="*/ 1596 h 2107"/>
                <a:gd name="T90" fmla="*/ 384 w 688"/>
                <a:gd name="T91" fmla="*/ 1510 h 2107"/>
                <a:gd name="T92" fmla="*/ 386 w 688"/>
                <a:gd name="T93" fmla="*/ 1391 h 2107"/>
                <a:gd name="T94" fmla="*/ 386 w 688"/>
                <a:gd name="T95" fmla="*/ 0 h 2107"/>
                <a:gd name="T96" fmla="*/ 687 w 688"/>
                <a:gd name="T97" fmla="*/ 0 h 210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688" h="2107">
                  <a:moveTo>
                    <a:pt x="687" y="0"/>
                  </a:moveTo>
                  <a:lnTo>
                    <a:pt x="687" y="2068"/>
                  </a:lnTo>
                  <a:lnTo>
                    <a:pt x="382" y="2068"/>
                  </a:lnTo>
                  <a:lnTo>
                    <a:pt x="386" y="1896"/>
                  </a:lnTo>
                  <a:lnTo>
                    <a:pt x="370" y="1945"/>
                  </a:lnTo>
                  <a:lnTo>
                    <a:pt x="353" y="1988"/>
                  </a:lnTo>
                  <a:lnTo>
                    <a:pt x="332" y="2025"/>
                  </a:lnTo>
                  <a:lnTo>
                    <a:pt x="313" y="2057"/>
                  </a:lnTo>
                  <a:lnTo>
                    <a:pt x="286" y="2074"/>
                  </a:lnTo>
                  <a:lnTo>
                    <a:pt x="263" y="2090"/>
                  </a:lnTo>
                  <a:lnTo>
                    <a:pt x="234" y="2100"/>
                  </a:lnTo>
                  <a:lnTo>
                    <a:pt x="207" y="2106"/>
                  </a:lnTo>
                  <a:lnTo>
                    <a:pt x="171" y="2100"/>
                  </a:lnTo>
                  <a:lnTo>
                    <a:pt x="143" y="2090"/>
                  </a:lnTo>
                  <a:lnTo>
                    <a:pt x="117" y="2074"/>
                  </a:lnTo>
                  <a:lnTo>
                    <a:pt x="95" y="2057"/>
                  </a:lnTo>
                  <a:lnTo>
                    <a:pt x="74" y="2025"/>
                  </a:lnTo>
                  <a:lnTo>
                    <a:pt x="55" y="1993"/>
                  </a:lnTo>
                  <a:lnTo>
                    <a:pt x="41" y="1961"/>
                  </a:lnTo>
                  <a:lnTo>
                    <a:pt x="31" y="1918"/>
                  </a:lnTo>
                  <a:lnTo>
                    <a:pt x="19" y="1880"/>
                  </a:lnTo>
                  <a:lnTo>
                    <a:pt x="10" y="1837"/>
                  </a:lnTo>
                  <a:lnTo>
                    <a:pt x="5" y="1794"/>
                  </a:lnTo>
                  <a:lnTo>
                    <a:pt x="5" y="1751"/>
                  </a:lnTo>
                  <a:lnTo>
                    <a:pt x="0" y="1692"/>
                  </a:lnTo>
                  <a:lnTo>
                    <a:pt x="0" y="1617"/>
                  </a:lnTo>
                  <a:lnTo>
                    <a:pt x="0" y="1515"/>
                  </a:lnTo>
                  <a:lnTo>
                    <a:pt x="0" y="1397"/>
                  </a:lnTo>
                  <a:lnTo>
                    <a:pt x="0" y="0"/>
                  </a:lnTo>
                  <a:lnTo>
                    <a:pt x="301" y="0"/>
                  </a:lnTo>
                  <a:lnTo>
                    <a:pt x="301" y="1413"/>
                  </a:lnTo>
                  <a:lnTo>
                    <a:pt x="301" y="1520"/>
                  </a:lnTo>
                  <a:lnTo>
                    <a:pt x="301" y="1606"/>
                  </a:lnTo>
                  <a:lnTo>
                    <a:pt x="301" y="1665"/>
                  </a:lnTo>
                  <a:lnTo>
                    <a:pt x="305" y="1698"/>
                  </a:lnTo>
                  <a:lnTo>
                    <a:pt x="308" y="1714"/>
                  </a:lnTo>
                  <a:lnTo>
                    <a:pt x="315" y="1730"/>
                  </a:lnTo>
                  <a:lnTo>
                    <a:pt x="327" y="1741"/>
                  </a:lnTo>
                  <a:lnTo>
                    <a:pt x="341" y="1746"/>
                  </a:lnTo>
                  <a:lnTo>
                    <a:pt x="355" y="1741"/>
                  </a:lnTo>
                  <a:lnTo>
                    <a:pt x="365" y="1730"/>
                  </a:lnTo>
                  <a:lnTo>
                    <a:pt x="374" y="1714"/>
                  </a:lnTo>
                  <a:lnTo>
                    <a:pt x="382" y="1698"/>
                  </a:lnTo>
                  <a:lnTo>
                    <a:pt x="382" y="1660"/>
                  </a:lnTo>
                  <a:lnTo>
                    <a:pt x="384" y="1596"/>
                  </a:lnTo>
                  <a:lnTo>
                    <a:pt x="384" y="1510"/>
                  </a:lnTo>
                  <a:lnTo>
                    <a:pt x="386" y="1391"/>
                  </a:lnTo>
                  <a:lnTo>
                    <a:pt x="386" y="0"/>
                  </a:lnTo>
                  <a:lnTo>
                    <a:pt x="687" y="0"/>
                  </a:lnTo>
                </a:path>
              </a:pathLst>
            </a:custGeom>
            <a:solidFill>
              <a:srgbClr val="33CCFF"/>
            </a:solidFill>
            <a:ln w="12600">
              <a:solidFill>
                <a:srgbClr val="000099"/>
              </a:solidFill>
              <a:round/>
              <a:headEnd/>
              <a:tailEnd/>
            </a:ln>
            <a:effectLst>
              <a:outerShdw dist="125752" dir="18900000" algn="ctr" rotWithShape="0">
                <a:srgbClr val="000099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" name="Freeform 20"/>
            <p:cNvSpPr>
              <a:spLocks noChangeArrowheads="1"/>
            </p:cNvSpPr>
            <p:nvPr/>
          </p:nvSpPr>
          <p:spPr bwMode="auto">
            <a:xfrm>
              <a:off x="2941" y="144"/>
              <a:ext cx="154" cy="573"/>
            </a:xfrm>
            <a:custGeom>
              <a:avLst/>
              <a:gdLst>
                <a:gd name="T0" fmla="*/ 645 w 680"/>
                <a:gd name="T1" fmla="*/ 456 h 2525"/>
                <a:gd name="T2" fmla="*/ 523 w 680"/>
                <a:gd name="T3" fmla="*/ 1278 h 2525"/>
                <a:gd name="T4" fmla="*/ 679 w 680"/>
                <a:gd name="T5" fmla="*/ 2524 h 2525"/>
                <a:gd name="T6" fmla="*/ 395 w 680"/>
                <a:gd name="T7" fmla="*/ 2524 h 2525"/>
                <a:gd name="T8" fmla="*/ 303 w 680"/>
                <a:gd name="T9" fmla="*/ 1622 h 2525"/>
                <a:gd name="T10" fmla="*/ 301 w 680"/>
                <a:gd name="T11" fmla="*/ 2524 h 2525"/>
                <a:gd name="T12" fmla="*/ 0 w 680"/>
                <a:gd name="T13" fmla="*/ 2524 h 2525"/>
                <a:gd name="T14" fmla="*/ 0 w 680"/>
                <a:gd name="T15" fmla="*/ 0 h 2525"/>
                <a:gd name="T16" fmla="*/ 301 w 680"/>
                <a:gd name="T17" fmla="*/ 0 h 2525"/>
                <a:gd name="T18" fmla="*/ 303 w 680"/>
                <a:gd name="T19" fmla="*/ 1063 h 2525"/>
                <a:gd name="T20" fmla="*/ 395 w 680"/>
                <a:gd name="T21" fmla="*/ 456 h 2525"/>
                <a:gd name="T22" fmla="*/ 645 w 680"/>
                <a:gd name="T23" fmla="*/ 456 h 252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80" h="2525">
                  <a:moveTo>
                    <a:pt x="645" y="456"/>
                  </a:moveTo>
                  <a:lnTo>
                    <a:pt x="523" y="1278"/>
                  </a:lnTo>
                  <a:lnTo>
                    <a:pt x="679" y="2524"/>
                  </a:lnTo>
                  <a:lnTo>
                    <a:pt x="395" y="2524"/>
                  </a:lnTo>
                  <a:lnTo>
                    <a:pt x="303" y="1622"/>
                  </a:lnTo>
                  <a:lnTo>
                    <a:pt x="301" y="2524"/>
                  </a:lnTo>
                  <a:lnTo>
                    <a:pt x="0" y="2524"/>
                  </a:lnTo>
                  <a:lnTo>
                    <a:pt x="0" y="0"/>
                  </a:lnTo>
                  <a:lnTo>
                    <a:pt x="301" y="0"/>
                  </a:lnTo>
                  <a:lnTo>
                    <a:pt x="303" y="1063"/>
                  </a:lnTo>
                  <a:lnTo>
                    <a:pt x="395" y="456"/>
                  </a:lnTo>
                  <a:lnTo>
                    <a:pt x="645" y="456"/>
                  </a:lnTo>
                </a:path>
              </a:pathLst>
            </a:custGeom>
            <a:solidFill>
              <a:srgbClr val="33CCFF"/>
            </a:solidFill>
            <a:ln w="12600">
              <a:solidFill>
                <a:srgbClr val="000099"/>
              </a:solidFill>
              <a:round/>
              <a:headEnd/>
              <a:tailEnd/>
            </a:ln>
            <a:effectLst>
              <a:outerShdw dist="125752" dir="18900000" algn="ctr" rotWithShape="0">
                <a:srgbClr val="000099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pic>
        <p:nvPicPr>
          <p:cNvPr id="28" name="Picture 34" descr="folkptjb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81000" y="1828800"/>
            <a:ext cx="2362200" cy="467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WordArt 33"/>
          <p:cNvSpPr>
            <a:spLocks noChangeArrowheads="1" noChangeShapeType="1" noTextEdit="1"/>
          </p:cNvSpPr>
          <p:nvPr/>
        </p:nvSpPr>
        <p:spPr bwMode="auto">
          <a:xfrm>
            <a:off x="2895600" y="2286000"/>
            <a:ext cx="4419600" cy="476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TAHUN 2013 = 54.539</a:t>
            </a:r>
          </a:p>
        </p:txBody>
      </p:sp>
      <p:sp>
        <p:nvSpPr>
          <p:cNvPr id="30" name="Text Box 4"/>
          <p:cNvSpPr txBox="1">
            <a:spLocks noChangeArrowheads="1"/>
          </p:cNvSpPr>
          <p:nvPr/>
        </p:nvSpPr>
        <p:spPr bwMode="auto">
          <a:xfrm>
            <a:off x="2286000" y="3733800"/>
            <a:ext cx="2133600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1" dirty="0" err="1">
                <a:latin typeface="Aparajita" pitchFamily="34" charset="0"/>
                <a:cs typeface="Aparajita" pitchFamily="34" charset="0"/>
              </a:rPr>
              <a:t>Laki-laki</a:t>
            </a:r>
            <a:endParaRPr lang="en-GB" sz="2800" b="1" dirty="0">
              <a:latin typeface="Aparajita" pitchFamily="34" charset="0"/>
              <a:cs typeface="Aparajita" pitchFamily="34" charset="0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dirty="0">
                <a:latin typeface="Aparajita" pitchFamily="34" charset="0"/>
                <a:cs typeface="Aparajita" pitchFamily="34" charset="0"/>
              </a:rPr>
              <a:t>27.583 </a:t>
            </a:r>
            <a:r>
              <a:rPr lang="id-ID" sz="2800" b="1" dirty="0">
                <a:latin typeface="Aparajita" pitchFamily="34" charset="0"/>
                <a:cs typeface="Aparajita" pitchFamily="34" charset="0"/>
              </a:rPr>
              <a:t>Jiwa</a:t>
            </a:r>
            <a:endParaRPr lang="en-GB" sz="2800" b="1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31" name="Text Box 5"/>
          <p:cNvSpPr txBox="1">
            <a:spLocks noChangeArrowheads="1"/>
          </p:cNvSpPr>
          <p:nvPr/>
        </p:nvSpPr>
        <p:spPr bwMode="auto">
          <a:xfrm>
            <a:off x="4114800" y="3810000"/>
            <a:ext cx="2544763" cy="123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1" dirty="0" err="1">
                <a:latin typeface="Aparajita" pitchFamily="34" charset="0"/>
                <a:cs typeface="Aparajita" pitchFamily="34" charset="0"/>
              </a:rPr>
              <a:t>Perempuan</a:t>
            </a:r>
            <a:endParaRPr lang="en-GB" sz="2800" b="1" dirty="0">
              <a:latin typeface="Aparajita" pitchFamily="34" charset="0"/>
              <a:cs typeface="Aparajita" pitchFamily="34" charset="0"/>
            </a:endParaRPr>
          </a:p>
          <a:p>
            <a:pPr algn="ctr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dirty="0">
                <a:latin typeface="Aparajita" pitchFamily="34" charset="0"/>
                <a:cs typeface="Aparajita" pitchFamily="34" charset="0"/>
              </a:rPr>
              <a:t>26.956</a:t>
            </a:r>
            <a:r>
              <a:rPr lang="en-GB" sz="2800" b="1" dirty="0">
                <a:latin typeface="Aparajita" pitchFamily="34" charset="0"/>
                <a:cs typeface="Aparajita" pitchFamily="34" charset="0"/>
              </a:rPr>
              <a:t> </a:t>
            </a:r>
            <a:r>
              <a:rPr lang="id-ID" sz="2800" b="1" dirty="0">
                <a:latin typeface="Aparajita" pitchFamily="34" charset="0"/>
                <a:cs typeface="Aparajita" pitchFamily="34" charset="0"/>
              </a:rPr>
              <a:t>Jiwa</a:t>
            </a:r>
            <a:endParaRPr lang="en-GB" sz="2800" b="1" dirty="0">
              <a:latin typeface="Aparajita" pitchFamily="34" charset="0"/>
              <a:cs typeface="Aparajita" pitchFamily="34" charset="0"/>
            </a:endParaRPr>
          </a:p>
          <a:p>
            <a:pPr algn="ctr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b="1" dirty="0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"/>
                                            </p:cond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00"/>
                            </p:stCondLst>
                            <p:childTnLst>
                              <p:par>
                                <p:cTn id="12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6" presetClass="emph" presetSubtype="0" repeatCount="indefinite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62800" cy="1143000"/>
          </a:xfrm>
          <a:solidFill>
            <a:schemeClr val="accent2">
              <a:lumMod val="50000"/>
            </a:schemeClr>
          </a:solidFill>
        </p:spPr>
        <p:txBody>
          <a:bodyPr/>
          <a:lstStyle/>
          <a:p>
            <a:pPr algn="l"/>
            <a:r>
              <a:rPr lang="en-US" b="1" dirty="0" err="1" smtClean="0">
                <a:solidFill>
                  <a:schemeClr val="bg1"/>
                </a:solidFill>
              </a:rPr>
              <a:t>Pendidikan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4" name="Picture 10" descr="png-18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99400" y="215900"/>
            <a:ext cx="10795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3" descr="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15175" y="3352800"/>
            <a:ext cx="202882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8" descr="92"/>
          <p:cNvPicPr>
            <a:picLocks noChangeAspect="1" noChangeArrowheads="1"/>
          </p:cNvPicPr>
          <p:nvPr/>
        </p:nvPicPr>
        <p:blipFill>
          <a:blip r:embed="rId4"/>
          <a:srcRect l="28255" t="59584" r="47656" b="23775"/>
          <a:stretch>
            <a:fillRect/>
          </a:stretch>
        </p:blipFill>
        <p:spPr bwMode="auto">
          <a:xfrm rot="10490315">
            <a:off x="3505200" y="152400"/>
            <a:ext cx="23495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utoShape 66"/>
          <p:cNvSpPr>
            <a:spLocks noChangeArrowheads="1"/>
          </p:cNvSpPr>
          <p:nvPr/>
        </p:nvSpPr>
        <p:spPr bwMode="auto">
          <a:xfrm>
            <a:off x="5791200" y="762000"/>
            <a:ext cx="533400" cy="53340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chemeClr val="bg1"/>
              </a:gs>
              <a:gs pos="100000">
                <a:schemeClr val="bg2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" name="AutoShape 70"/>
          <p:cNvSpPr>
            <a:spLocks noChangeArrowheads="1"/>
          </p:cNvSpPr>
          <p:nvPr/>
        </p:nvSpPr>
        <p:spPr bwMode="auto">
          <a:xfrm>
            <a:off x="6705600" y="762000"/>
            <a:ext cx="381000" cy="38100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chemeClr val="bg1"/>
              </a:gs>
              <a:gs pos="100000">
                <a:schemeClr val="bg2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" name="AutoShape 66"/>
          <p:cNvSpPr>
            <a:spLocks noChangeArrowheads="1"/>
          </p:cNvSpPr>
          <p:nvPr/>
        </p:nvSpPr>
        <p:spPr bwMode="auto">
          <a:xfrm>
            <a:off x="8458200" y="3352800"/>
            <a:ext cx="533400" cy="53340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chemeClr val="bg1"/>
              </a:gs>
              <a:gs pos="100000">
                <a:schemeClr val="bg2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304800" y="1828800"/>
          <a:ext cx="6629401" cy="45032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4900"/>
                <a:gridCol w="273490"/>
                <a:gridCol w="831410"/>
                <a:gridCol w="218792"/>
                <a:gridCol w="886108"/>
                <a:gridCol w="1104900"/>
                <a:gridCol w="240671"/>
                <a:gridCol w="864229"/>
                <a:gridCol w="120336"/>
                <a:gridCol w="984565"/>
              </a:tblGrid>
              <a:tr h="520067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SEKOLAH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MURID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GURU</a:t>
                      </a:r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SEKOLAH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MURID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GURU</a:t>
                      </a:r>
                      <a:endParaRPr lang="en-US" dirty="0"/>
                    </a:p>
                  </a:txBody>
                  <a:tcPr/>
                </a:tc>
              </a:tr>
              <a:tr h="311107">
                <a:tc gridSpan="5"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TK NEGERI</a:t>
                      </a:r>
                      <a:endParaRPr lang="en-US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TK SWASTA</a:t>
                      </a:r>
                      <a:endParaRPr lang="en-US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47147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365</a:t>
                      </a:r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34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9899">
                <a:tc gridSpan="5"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SD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dirty="0" smtClean="0"/>
                        <a:t>NEGERI</a:t>
                      </a:r>
                      <a:endParaRPr lang="en-US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SD SWASTA</a:t>
                      </a:r>
                      <a:endParaRPr lang="en-US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4714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27</a:t>
                      </a:r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3.886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276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196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8490">
                <a:tc gridSpan="5"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SMP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dirty="0" smtClean="0"/>
                        <a:t>NEGERI</a:t>
                      </a:r>
                      <a:endParaRPr lang="en-US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SMP SWASTA</a:t>
                      </a:r>
                      <a:endParaRPr lang="en-US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4714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1.037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59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768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45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4194">
                <a:tc gridSpan="5"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SMA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dirty="0" smtClean="0"/>
                        <a:t>NEGERI</a:t>
                      </a:r>
                      <a:endParaRPr lang="en-US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SMA SWASTA</a:t>
                      </a:r>
                      <a:endParaRPr lang="en-US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4714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631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38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106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2188">
                <a:tc gridSpan="5"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SMK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dirty="0" smtClean="0"/>
                        <a:t>NEGERI</a:t>
                      </a:r>
                      <a:endParaRPr lang="en-US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SMK SWASTA</a:t>
                      </a:r>
                      <a:endParaRPr lang="en-US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218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353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"/>
                                            </p:cond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00"/>
                            </p:stCondLst>
                            <p:childTnLst>
                              <p:par>
                                <p:cTn id="12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6" presetClass="emph" presetSubtype="0" repeatCount="indefinite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726</TotalTime>
  <Words>922</Words>
  <Application>Microsoft Office PowerPoint</Application>
  <PresentationFormat>On-screen Show (4:3)</PresentationFormat>
  <Paragraphs>320</Paragraphs>
  <Slides>28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Equity</vt:lpstr>
      <vt:lpstr>Metro</vt:lpstr>
      <vt:lpstr>Flow</vt:lpstr>
      <vt:lpstr>Concourse</vt:lpstr>
      <vt:lpstr>Urban</vt:lpstr>
      <vt:lpstr>Opulent</vt:lpstr>
      <vt:lpstr>Chart</vt:lpstr>
      <vt:lpstr>PowerPoint Presentation</vt:lpstr>
      <vt:lpstr>Biodata</vt:lpstr>
      <vt:lpstr>PowerPoint Presentation</vt:lpstr>
      <vt:lpstr>KANTOR KECAMATAN BANDONGAN</vt:lpstr>
      <vt:lpstr>Geografis</vt:lpstr>
      <vt:lpstr>POTENSI PERTANIAN :</vt:lpstr>
      <vt:lpstr>Wilayah administrasi</vt:lpstr>
      <vt:lpstr>Demografi</vt:lpstr>
      <vt:lpstr>Pendidikan</vt:lpstr>
      <vt:lpstr>Sarana Pelayanan Kesehatan </vt:lpstr>
      <vt:lpstr>Kepesertaan KB</vt:lpstr>
      <vt:lpstr>Kesejahteraan</vt:lpstr>
      <vt:lpstr>Visi 2009-2014</vt:lpstr>
      <vt:lpstr>Makna visi</vt:lpstr>
      <vt:lpstr>Makna visi</vt:lpstr>
      <vt:lpstr>Misi</vt:lpstr>
      <vt:lpstr>SEKILAS  TENTANG DESA   KEBONAGUNG</vt:lpstr>
      <vt:lpstr>KEBONAGUNG</vt:lpstr>
      <vt:lpstr>GEOGRAFIS KEBONAGUNG :</vt:lpstr>
      <vt:lpstr>GEOGRAFIS KEBONAGUNG :</vt:lpstr>
      <vt:lpstr>JUMLAH PENDUDUK :</vt:lpstr>
      <vt:lpstr>TINGKAT PENDIDIKAN</vt:lpstr>
      <vt:lpstr>TINGKAT PENDIDIKAN</vt:lpstr>
      <vt:lpstr>MATA PENCAHARIAN</vt:lpstr>
      <vt:lpstr>MATA PENCAHARIAN</vt:lpstr>
      <vt:lpstr>Pola Penggunaan Lahan</vt:lpstr>
      <vt:lpstr>Pemilikan Ternak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BAPPEDA KAB</dc:creator>
  <cp:lastModifiedBy>user</cp:lastModifiedBy>
  <cp:revision>89</cp:revision>
  <dcterms:created xsi:type="dcterms:W3CDTF">2014-01-29T02:27:14Z</dcterms:created>
  <dcterms:modified xsi:type="dcterms:W3CDTF">2014-10-13T06:56:06Z</dcterms:modified>
</cp:coreProperties>
</file>