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8CF-1B05-4474-83EC-E59F0736F173}" type="datetimeFigureOut">
              <a:rPr lang="id-ID" smtClean="0"/>
              <a:t>26/09/2014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9F49-5428-4DEE-B62B-A732B42CE51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8CF-1B05-4474-83EC-E59F0736F173}" type="datetimeFigureOut">
              <a:rPr lang="id-ID" smtClean="0"/>
              <a:t>26/09/2014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9F49-5428-4DEE-B62B-A732B42CE5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8CF-1B05-4474-83EC-E59F0736F173}" type="datetimeFigureOut">
              <a:rPr lang="id-ID" smtClean="0"/>
              <a:t>26/09/2014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9F49-5428-4DEE-B62B-A732B42CE5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8CF-1B05-4474-83EC-E59F0736F173}" type="datetimeFigureOut">
              <a:rPr lang="id-ID" smtClean="0"/>
              <a:t>26/09/2014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9F49-5428-4DEE-B62B-A732B42CE5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8CF-1B05-4474-83EC-E59F0736F173}" type="datetimeFigureOut">
              <a:rPr lang="id-ID" smtClean="0"/>
              <a:t>26/09/2014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9F49-5428-4DEE-B62B-A732B42CE51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8CF-1B05-4474-83EC-E59F0736F173}" type="datetimeFigureOut">
              <a:rPr lang="id-ID" smtClean="0"/>
              <a:t>26/09/2014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9F49-5428-4DEE-B62B-A732B42CE5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8CF-1B05-4474-83EC-E59F0736F173}" type="datetimeFigureOut">
              <a:rPr lang="id-ID" smtClean="0"/>
              <a:t>26/09/2014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9F49-5428-4DEE-B62B-A732B42CE5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8CF-1B05-4474-83EC-E59F0736F173}" type="datetimeFigureOut">
              <a:rPr lang="id-ID" smtClean="0"/>
              <a:t>26/09/2014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9F49-5428-4DEE-B62B-A732B42CE5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8CF-1B05-4474-83EC-E59F0736F173}" type="datetimeFigureOut">
              <a:rPr lang="id-ID" smtClean="0"/>
              <a:t>26/09/2014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9F49-5428-4DEE-B62B-A732B42CE5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8CF-1B05-4474-83EC-E59F0736F173}" type="datetimeFigureOut">
              <a:rPr lang="id-ID" smtClean="0"/>
              <a:t>26/09/2014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9F49-5428-4DEE-B62B-A732B42CE5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C38CF-1B05-4474-83EC-E59F0736F173}" type="datetimeFigureOut">
              <a:rPr lang="id-ID" smtClean="0"/>
              <a:t>26/09/2014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F59F49-5428-4DEE-B62B-A732B42CE516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4C38CF-1B05-4474-83EC-E59F0736F173}" type="datetimeFigureOut">
              <a:rPr lang="id-ID" smtClean="0"/>
              <a:t>26/09/2014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F59F49-5428-4DEE-B62B-A732B42CE516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643205"/>
          </a:xfrm>
        </p:spPr>
        <p:txBody>
          <a:bodyPr>
            <a:normAutofit/>
          </a:bodyPr>
          <a:lstStyle/>
          <a:p>
            <a:r>
              <a:rPr lang="id-ID" dirty="0" smtClean="0"/>
              <a:t>PEMBERDAYAAN PEREMPUAN MELALUI </a:t>
            </a:r>
            <a:br>
              <a:rPr lang="id-ID" dirty="0" smtClean="0"/>
            </a:br>
            <a:r>
              <a:rPr lang="id-ID" dirty="0" smtClean="0"/>
              <a:t>EKONOMI MASYARAKAT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714512"/>
          </a:xfrm>
        </p:spPr>
        <p:txBody>
          <a:bodyPr>
            <a:noAutofit/>
          </a:bodyPr>
          <a:lstStyle/>
          <a:p>
            <a:r>
              <a:rPr lang="id-ID" sz="2400" dirty="0" smtClean="0"/>
              <a:t>Oleh:</a:t>
            </a:r>
          </a:p>
          <a:p>
            <a:r>
              <a:rPr lang="id-ID" sz="2400" dirty="0" smtClean="0"/>
              <a:t>Badan Pemberdayaan Masyarakat, Perempuan dan Keluarga Berencana </a:t>
            </a:r>
          </a:p>
          <a:p>
            <a:r>
              <a:rPr lang="id-ID" sz="2400" dirty="0" smtClean="0"/>
              <a:t>Kabupaten Magelang</a:t>
            </a:r>
            <a:endParaRPr lang="id-ID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id-ID" dirty="0" smtClean="0"/>
              <a:t>FUNGSI KELUARGA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Semua permasalahan lantaran keluarga tidak berfungsi sebagaimana mestinya. Keluarga kehilangan kesakralan (kehormatan) dan perannya kurang dipercaya.</a:t>
            </a:r>
          </a:p>
          <a:p>
            <a:pPr marL="1079500" indent="0">
              <a:buNone/>
            </a:pPr>
            <a:endParaRPr lang="id-ID" dirty="0" smtClean="0"/>
          </a:p>
          <a:p>
            <a:pPr marL="1079500" indent="0">
              <a:buNone/>
            </a:pPr>
            <a:r>
              <a:rPr lang="id-ID" dirty="0" smtClean="0"/>
              <a:t>Ada 8 (delapan) fungsi keluarga yang jika diterapkan dengan benar maka akan tercipta suatu keluarga yang sejahtera lahir dan batin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642910" y="3143248"/>
            <a:ext cx="78581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8 (Delapan) Fungsi Keluarga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Fungsi Agama</a:t>
            </a:r>
          </a:p>
          <a:p>
            <a:pPr marL="514350" indent="25400">
              <a:buFont typeface="Wingdings" pitchFamily="2" charset="2"/>
              <a:buChar char="q"/>
            </a:pPr>
            <a:r>
              <a:rPr lang="id-ID" dirty="0" smtClean="0"/>
              <a:t>Agama merupakan pegangan hidup seseorang</a:t>
            </a:r>
          </a:p>
          <a:p>
            <a:pPr marL="809625" indent="-269875">
              <a:buFont typeface="Wingdings" pitchFamily="2" charset="2"/>
              <a:buChar char="q"/>
            </a:pPr>
            <a:r>
              <a:rPr lang="id-ID" dirty="0" smtClean="0"/>
              <a:t>Agama mampu menghubungkan kita dengan Sang Maha Pencipta</a:t>
            </a:r>
          </a:p>
          <a:p>
            <a:pPr marL="809625" indent="-269875">
              <a:buFont typeface="Wingdings" pitchFamily="2" charset="2"/>
              <a:buChar char="q"/>
            </a:pPr>
            <a:r>
              <a:rPr lang="id-ID" dirty="0" smtClean="0"/>
              <a:t>Konsep ini harus tertanam dalam jiwa setiap anggota keluarga</a:t>
            </a:r>
          </a:p>
          <a:p>
            <a:pPr marL="514350" indent="-514350">
              <a:buAutoNum type="arabicPeriod" startAt="2"/>
            </a:pPr>
            <a:r>
              <a:rPr lang="id-ID" dirty="0" smtClean="0"/>
              <a:t>Fungsi Budaya</a:t>
            </a:r>
          </a:p>
          <a:p>
            <a:pPr marL="809625" indent="-269875">
              <a:buFont typeface="Wingdings" pitchFamily="2" charset="2"/>
              <a:buChar char="q"/>
            </a:pPr>
            <a:r>
              <a:rPr lang="id-ID" dirty="0" smtClean="0"/>
              <a:t>Budaya yang dimaksud adalah kepribadian</a:t>
            </a:r>
          </a:p>
          <a:p>
            <a:pPr marL="514350" indent="-514350">
              <a:buNone/>
            </a:pPr>
            <a:r>
              <a:rPr lang="id-ID" dirty="0" smtClean="0"/>
              <a:t>3.      Fungsi Kecintaan</a:t>
            </a:r>
          </a:p>
          <a:p>
            <a:pPr marL="809625" indent="-269875">
              <a:buFont typeface="Wingdings" pitchFamily="2" charset="2"/>
              <a:buChar char="q"/>
            </a:pPr>
            <a:r>
              <a:rPr lang="id-ID" dirty="0" smtClean="0"/>
              <a:t>Keluarga merupakan tempat tumbuh kembangnya rasa cinta dan kasih sayang sesama manusia</a:t>
            </a:r>
          </a:p>
          <a:p>
            <a:pPr marL="514350" indent="-514350">
              <a:buNone/>
            </a:pPr>
            <a:r>
              <a:rPr lang="id-ID" dirty="0" smtClean="0"/>
              <a:t>4.      Fungsi Melindungi</a:t>
            </a:r>
          </a:p>
          <a:p>
            <a:pPr marL="809625" indent="-269875">
              <a:buFont typeface="Wingdings" pitchFamily="2" charset="2"/>
              <a:buChar char="q"/>
              <a:tabLst>
                <a:tab pos="809625" algn="l"/>
              </a:tabLst>
            </a:pPr>
            <a:r>
              <a:rPr lang="id-ID" dirty="0" smtClean="0"/>
              <a:t>Keluarga harus mampu menjadi tempat berlindung bagi anggota keluarga lainnya.</a:t>
            </a:r>
          </a:p>
          <a:p>
            <a:pPr marL="514350" indent="-514350">
              <a:buNone/>
            </a:pPr>
            <a:r>
              <a:rPr lang="id-ID" dirty="0" smtClean="0"/>
              <a:t>5.      Fungsi Reproduksi</a:t>
            </a:r>
          </a:p>
          <a:p>
            <a:pPr marL="514350" indent="-514350">
              <a:buNone/>
            </a:pPr>
            <a:r>
              <a:rPr lang="id-ID" dirty="0" smtClean="0"/>
              <a:t>6.      Fungsi Sosialisasi dan Pendidikan</a:t>
            </a:r>
          </a:p>
          <a:p>
            <a:pPr marL="514350" indent="-514350">
              <a:buNone/>
            </a:pPr>
            <a:r>
              <a:rPr lang="id-ID" dirty="0" smtClean="0"/>
              <a:t>7.      Fungsi Ekonomi</a:t>
            </a:r>
          </a:p>
          <a:p>
            <a:pPr marL="514350" indent="-514350">
              <a:buNone/>
            </a:pPr>
            <a:r>
              <a:rPr lang="id-ID" dirty="0" smtClean="0"/>
              <a:t>8.      Fungsi Pelestarian Lingkungan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PROGRAM KEGIATAN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Advokasi dan Evaluasi (Lomba)</a:t>
            </a:r>
          </a:p>
          <a:p>
            <a:pPr marL="900113" indent="-450850" defTabSz="900113">
              <a:buFont typeface="Wingdings" pitchFamily="2" charset="2"/>
              <a:buChar char="q"/>
            </a:pPr>
            <a:r>
              <a:rPr lang="id-ID" dirty="0" smtClean="0"/>
              <a:t>Kelompok Usaha Peningkatan Pendapatan Keluarga Sejahtera (UPPKS) di 21 kecamatan</a:t>
            </a:r>
          </a:p>
          <a:p>
            <a:pPr marL="900113" indent="-450850" defTabSz="900113">
              <a:buFont typeface="Wingdings" pitchFamily="2" charset="2"/>
              <a:buChar char="q"/>
            </a:pPr>
            <a:r>
              <a:rPr lang="id-ID" dirty="0" smtClean="0"/>
              <a:t>Evaluasi Tribina (BKB, BKR, BKL)</a:t>
            </a:r>
          </a:p>
          <a:p>
            <a:pPr marL="900113" indent="-450850" defTabSz="900113">
              <a:buFont typeface="Wingdings" pitchFamily="2" charset="2"/>
              <a:buChar char="q"/>
            </a:pPr>
            <a:r>
              <a:rPr lang="id-ID" dirty="0" smtClean="0"/>
              <a:t>Evaluasi Institusi Masyarakat Pedesaan (IMP), Petugas Pembantu KB Desa (PPKBD), Sub PPKBD, dan PLKB.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id-ID" sz="3600" i="1" dirty="0" smtClean="0"/>
              <a:t>Lanjutan...</a:t>
            </a:r>
            <a:endParaRPr lang="id-ID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2. Pelatihan Kewirausahaan dan Kemitraan UPPKS.</a:t>
            </a:r>
          </a:p>
          <a:p>
            <a:pPr marL="1169988" indent="0">
              <a:buNone/>
            </a:pPr>
            <a:r>
              <a:rPr lang="id-ID" dirty="0" smtClean="0"/>
              <a:t>Pelatihan keterampilan bagi anggota UPPKS</a:t>
            </a:r>
          </a:p>
          <a:p>
            <a:pPr marL="360363" indent="-360363">
              <a:buNone/>
            </a:pPr>
            <a:r>
              <a:rPr lang="id-ID" dirty="0" smtClean="0"/>
              <a:t>3. Advokasi Program Pemberdayaan Ekonomi Keluarga</a:t>
            </a:r>
          </a:p>
          <a:p>
            <a:pPr marL="719138" indent="-358775">
              <a:buFont typeface="Wingdings" pitchFamily="2" charset="2"/>
              <a:buChar char="q"/>
            </a:pPr>
            <a:r>
              <a:rPr lang="id-ID" dirty="0" smtClean="0"/>
              <a:t>Bantuan modal usaha</a:t>
            </a:r>
          </a:p>
          <a:p>
            <a:pPr marL="719138" indent="-358775">
              <a:buFont typeface="Wingdings" pitchFamily="2" charset="2"/>
              <a:buChar char="q"/>
            </a:pPr>
            <a:r>
              <a:rPr lang="id-ID" dirty="0" smtClean="0"/>
              <a:t>Pembinaan manajemen pengelolaan UPPKS</a:t>
            </a:r>
          </a:p>
          <a:p>
            <a:pPr marL="719138" indent="-358775">
              <a:buFont typeface="Wingdings" pitchFamily="2" charset="2"/>
              <a:buChar char="q"/>
            </a:pPr>
            <a:r>
              <a:rPr lang="id-ID" dirty="0" smtClean="0"/>
              <a:t>Sosialisasi ketahanan ekonomi keluarga</a:t>
            </a:r>
          </a:p>
          <a:p>
            <a:pPr marL="719138" indent="-358775">
              <a:buFont typeface="Wingdings" pitchFamily="2" charset="2"/>
              <a:buChar char="q"/>
            </a:pPr>
            <a:r>
              <a:rPr lang="id-ID" dirty="0" smtClean="0"/>
              <a:t>Pembinaan kelompok UPPKS</a:t>
            </a:r>
          </a:p>
          <a:p>
            <a:pPr marL="719138" indent="-358775">
              <a:buNone/>
            </a:pP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928662" y="1500174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id-ID" sz="3600" i="1" dirty="0" smtClean="0"/>
              <a:t>Lanjutan...</a:t>
            </a:r>
            <a:endParaRPr lang="id-ID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4. Orientasi Kader Tribina (BKB, BKR, BKL) dari 21 kecamatan.</a:t>
            </a:r>
          </a:p>
          <a:p>
            <a:pPr>
              <a:buNone/>
            </a:pPr>
            <a:r>
              <a:rPr lang="id-ID" dirty="0" smtClean="0"/>
              <a:t>5. Pemberdayaan dan Operasional PPKBD</a:t>
            </a:r>
          </a:p>
          <a:p>
            <a:pPr marL="719138" indent="-358775">
              <a:buFont typeface="Wingdings" pitchFamily="2" charset="2"/>
              <a:buChar char="q"/>
            </a:pPr>
            <a:r>
              <a:rPr lang="id-ID" dirty="0" smtClean="0"/>
              <a:t>372 PPKBD se Kabupaten Magelang</a:t>
            </a:r>
          </a:p>
          <a:p>
            <a:pPr marL="719138" indent="-358775">
              <a:buFont typeface="Wingdings" pitchFamily="2" charset="2"/>
              <a:buChar char="q"/>
            </a:pPr>
            <a:r>
              <a:rPr lang="id-ID" dirty="0" smtClean="0"/>
              <a:t>Masing-masing PPKBD menerima Rp.250.000 per tahun</a:t>
            </a:r>
          </a:p>
          <a:p>
            <a:pPr marL="360363" indent="-360363">
              <a:buNone/>
            </a:pPr>
            <a:r>
              <a:rPr lang="id-ID" dirty="0" smtClean="0"/>
              <a:t>6. Pembentukan Pusat Pelayanan Keluarga Sejahtera (PPKS)</a:t>
            </a:r>
          </a:p>
          <a:p>
            <a:pPr marL="360363" indent="-360363">
              <a:buNone/>
            </a:pPr>
            <a:r>
              <a:rPr lang="id-ID" dirty="0" smtClean="0"/>
              <a:t>7. Pelatihan Pendidik Sebaya dan Konselor Sebaya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8000" dirty="0" smtClean="0"/>
              <a:t>TERIMA KASIH</a:t>
            </a:r>
            <a:endParaRPr lang="id-ID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VISI DAN MISI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Visi</a:t>
            </a:r>
          </a:p>
          <a:p>
            <a:pPr indent="17463">
              <a:buNone/>
            </a:pPr>
            <a:r>
              <a:rPr lang="id-ID" dirty="0" smtClean="0"/>
              <a:t>Penduduk Tumbuh Seimbang 2015</a:t>
            </a:r>
          </a:p>
          <a:p>
            <a:pPr indent="17463">
              <a:buNone/>
            </a:pPr>
            <a:endParaRPr lang="id-ID" dirty="0" smtClean="0"/>
          </a:p>
          <a:p>
            <a:r>
              <a:rPr lang="id-ID" dirty="0" smtClean="0"/>
              <a:t>Misi</a:t>
            </a:r>
          </a:p>
          <a:p>
            <a:pPr indent="17463">
              <a:buNone/>
            </a:pPr>
            <a:r>
              <a:rPr lang="id-ID" dirty="0" smtClean="0"/>
              <a:t>Mewujudkan Pembangunan yang Berwawasan Kependudukan dan Mewujudkan Keluarga Kecil Bahagia Sejahtera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LANDASAN PELAKSANAAN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UU Nomor 52 Tahun 2009 tentang Perkembangan Kependudukan dan Pembangunan Keluarga</a:t>
            </a:r>
          </a:p>
          <a:p>
            <a:r>
              <a:rPr lang="id-ID" dirty="0" smtClean="0"/>
              <a:t>Pasal 47 UU Nomor 52 Tahun 2009 tentang Pembangunan Keluarga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LATAR 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Keluarga merupakan institusi terkecil dalam suatu bangsa dan keberadaannya memiliki pengaruh besar dalam keberhasilan pembangunan.</a:t>
            </a:r>
          </a:p>
          <a:p>
            <a:r>
              <a:rPr lang="id-ID" dirty="0" smtClean="0"/>
              <a:t>Keluarga adalah roh dan tiangnya bangsa yang menjadi fundamen kebangkitan untuk bersama-sama menanggulangi masalah sosial dan persoalan bangsa.</a:t>
            </a:r>
          </a:p>
          <a:p>
            <a:r>
              <a:rPr lang="id-ID" dirty="0" smtClean="0"/>
              <a:t>Dalam proses pembangunan keluarga terdapat beragam permasalahan kehidupan yang mengakibatkan terjadinya beragam krisis keluarga.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r>
              <a:rPr lang="id-ID" sz="3200" dirty="0" smtClean="0"/>
              <a:t>JUMLAH PENDUDUK KABUPATEN MAGELANG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/>
              <a:t>TAHUN 2012</a:t>
            </a:r>
          </a:p>
          <a:p>
            <a:pPr>
              <a:buNone/>
            </a:pPr>
            <a:r>
              <a:rPr lang="id-ID" sz="3200" dirty="0" smtClean="0"/>
              <a:t>JUMLAH TOTAL 1.219.371 Jiwa</a:t>
            </a:r>
          </a:p>
          <a:p>
            <a:pPr>
              <a:buFont typeface="Wingdings" pitchFamily="2" charset="2"/>
              <a:buChar char="q"/>
            </a:pPr>
            <a:r>
              <a:rPr lang="id-ID" sz="3200" dirty="0" smtClean="0"/>
              <a:t>Laki-laki  611.711 jiwa</a:t>
            </a:r>
          </a:p>
          <a:p>
            <a:pPr>
              <a:buFont typeface="Wingdings" pitchFamily="2" charset="2"/>
              <a:buChar char="q"/>
            </a:pPr>
            <a:r>
              <a:rPr lang="id-ID" sz="3200" dirty="0" smtClean="0"/>
              <a:t>Perempuan 607.660 jiwa</a:t>
            </a:r>
            <a:endParaRPr lang="id-ID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KONDISI SAAT INI</a:t>
            </a:r>
            <a:br>
              <a:rPr lang="id-ID" dirty="0" smtClean="0"/>
            </a:br>
            <a:r>
              <a:rPr lang="id-ID" dirty="0" smtClean="0"/>
              <a:t>DI KABUPATEN MAGELANG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Masih tingginya keluarga Pra KS dan Keluarga KS I, masing-masing 27% dan 16% dari 347.095 kepala keluarga.</a:t>
            </a:r>
          </a:p>
          <a:p>
            <a:r>
              <a:rPr lang="id-ID" dirty="0" smtClean="0"/>
              <a:t>Jumlah UPPKS sebanyak 930 keluarga, sedangkan yang mendapatkan pinjaman dari Asosiasi Kelompok UPPKS (AKU) baru 106 kelompok, masing-masing sejumlah Rp.5.000.000.</a:t>
            </a:r>
          </a:p>
          <a:p>
            <a:r>
              <a:rPr lang="id-ID" dirty="0" smtClean="0"/>
              <a:t>Terbatasnya pengetahuan manajemen usaha dan keterampilan para anggota UPPKS.</a:t>
            </a:r>
          </a:p>
          <a:p>
            <a:r>
              <a:rPr lang="id-ID" dirty="0" smtClean="0"/>
              <a:t>Pengemasan (</a:t>
            </a:r>
            <a:r>
              <a:rPr lang="id-ID" i="1" dirty="0" smtClean="0"/>
              <a:t>packaging</a:t>
            </a:r>
            <a:r>
              <a:rPr lang="id-ID" dirty="0" smtClean="0"/>
              <a:t>) yang masih sederhana.</a:t>
            </a:r>
          </a:p>
          <a:p>
            <a:r>
              <a:rPr lang="id-ID" dirty="0" smtClean="0"/>
              <a:t>Terbatasnya akses modal untuk usaha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dirty="0" smtClean="0"/>
              <a:t>KEBIJAKAN PEMBANGUNAN KELUARGA </a:t>
            </a: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(UU No. 52 Tahun 2009 Pasal 48 Ayat 1)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Pembinaan ketahanan dan kesejahteraan keluarga dilaksanakan dengan cara:</a:t>
            </a:r>
          </a:p>
          <a:p>
            <a:pPr marL="360363" indent="-360363">
              <a:buNone/>
            </a:pPr>
            <a:r>
              <a:rPr lang="id-ID" dirty="0" smtClean="0"/>
              <a:t>a. Peningkatan kualitas anak dengan pemberian akses, informasi, pendidikan, penyuluhan dan pelayanan tentang perawatan, pengasuhan dan perkembangan anak melalui Bina Keluarga Balita (BKB)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id-ID" sz="3600" i="1" dirty="0" smtClean="0"/>
              <a:t>Lanjutan...</a:t>
            </a:r>
            <a:endParaRPr lang="id-ID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b. Peningkatan kualitas remaja dan pemberian akses, informasi, konseling dan pelayanan tentang penyiapan kehidupan berkeluarga melalui Bina Keluarga Remaja (BKR) dan Pusat Informasi Konseling-Remaja (PIK-Remaja).</a:t>
            </a:r>
          </a:p>
          <a:p>
            <a:pPr>
              <a:buNone/>
            </a:pPr>
            <a:r>
              <a:rPr lang="id-ID" dirty="0" smtClean="0"/>
              <a:t>c. Peningkatan kualitas hidup Lansia agar tetap produktif dan berguna bagi keluarga dan masyarakat dengan pemberian kesempatan untuk berperan dalam kehidupan keluarga melalui Bina Keluarga Lansia (BKL).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id-ID" sz="3600" i="1" dirty="0" smtClean="0"/>
              <a:t>Lanjutan...</a:t>
            </a:r>
            <a:endParaRPr lang="id-ID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Pasal 48</a:t>
            </a:r>
          </a:p>
          <a:p>
            <a:pPr marL="809625" indent="-360363">
              <a:buAutoNum type="alphaLcPeriod" startAt="6"/>
            </a:pPr>
            <a:r>
              <a:rPr lang="id-ID" dirty="0" smtClean="0"/>
              <a:t>Peningkatan akses dan peluang terhadap penerimaan informasi dan sumber daya ekonomi melalui usaha mikro keluarga;</a:t>
            </a:r>
          </a:p>
          <a:p>
            <a:pPr marL="809625" indent="-360363">
              <a:buAutoNum type="alphaLcPeriod" startAt="6"/>
            </a:pPr>
            <a:r>
              <a:rPr lang="id-ID" dirty="0" smtClean="0"/>
              <a:t>Pengembangan cara inovatif untuk memberikan bantuan yang lebih efektif bagi keluarga miskin; dan</a:t>
            </a:r>
          </a:p>
          <a:p>
            <a:pPr marL="809625" indent="-360363">
              <a:buAutoNum type="alphaLcPeriod" startAt="6"/>
            </a:pPr>
            <a:r>
              <a:rPr lang="id-ID" dirty="0" smtClean="0"/>
              <a:t>Penyelenggaraan upaya penghapusan kemiskinan terutama bagi perempuan yang berperan sebagai kepala keluarga.</a:t>
            </a:r>
          </a:p>
          <a:p>
            <a:pPr marL="809625" indent="-360363">
              <a:buNone/>
            </a:pPr>
            <a:endParaRPr lang="id-ID" dirty="0" smtClean="0"/>
          </a:p>
          <a:p>
            <a:pPr marL="539750" indent="-539750">
              <a:buNone/>
            </a:pPr>
            <a:r>
              <a:rPr lang="id-ID" dirty="0" smtClean="0"/>
              <a:t>(2). Ketentuan lebih lanjut mengenai pelaksanaan kebijakan sebagaimana pada ayat (1) diatur dengan peraturan menteri yang terkait sesuai dengan kewenanganannya.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647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PEMBERDAYAAN PEREMPUAN MELALUI  EKONOMI MASYARAKAT</vt:lpstr>
      <vt:lpstr>VISI DAN MISI</vt:lpstr>
      <vt:lpstr>LANDASAN PELAKSANAAN</vt:lpstr>
      <vt:lpstr>LATAR BELAKANG</vt:lpstr>
      <vt:lpstr>JUMLAH PENDUDUK KABUPATEN MAGELANG</vt:lpstr>
      <vt:lpstr>KONDISI SAAT INI DI KABUPATEN MAGELANG</vt:lpstr>
      <vt:lpstr>KEBIJAKAN PEMBANGUNAN KELUARGA  (UU No. 52 Tahun 2009 Pasal 48 Ayat 1)</vt:lpstr>
      <vt:lpstr>Lanjutan...</vt:lpstr>
      <vt:lpstr>Lanjutan...</vt:lpstr>
      <vt:lpstr>FUNGSI KELUARGA</vt:lpstr>
      <vt:lpstr>8 (Delapan) Fungsi Keluarga</vt:lpstr>
      <vt:lpstr>PROGRAM KEGIATAN</vt:lpstr>
      <vt:lpstr>Lanjutan...</vt:lpstr>
      <vt:lpstr>Lanjutan...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PEMBERDAYAAN PEREMPUAN MELALUI  EKONOMI MASYARAKAT</dc:title>
  <dc:creator>user</dc:creator>
  <cp:lastModifiedBy>user</cp:lastModifiedBy>
  <cp:revision>12</cp:revision>
  <dcterms:created xsi:type="dcterms:W3CDTF">2014-09-26T01:35:45Z</dcterms:created>
  <dcterms:modified xsi:type="dcterms:W3CDTF">2014-09-26T03:31:54Z</dcterms:modified>
</cp:coreProperties>
</file>