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56" r:id="rId2"/>
    <p:sldId id="257" r:id="rId3"/>
    <p:sldId id="258" r:id="rId4"/>
    <p:sldId id="259" r:id="rId5"/>
    <p:sldId id="260" r:id="rId6"/>
    <p:sldId id="263" r:id="rId7"/>
    <p:sldId id="261"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33" autoAdjust="0"/>
  </p:normalViewPr>
  <p:slideViewPr>
    <p:cSldViewPr>
      <p:cViewPr varScale="1">
        <p:scale>
          <a:sx n="49" d="100"/>
          <a:sy n="49" d="100"/>
        </p:scale>
        <p:origin x="-1116" y="-84"/>
      </p:cViewPr>
      <p:guideLst>
        <p:guide orient="horz" pos="2160"/>
        <p:guide pos="2880"/>
      </p:guideLst>
    </p:cSldViewPr>
  </p:slideViewPr>
  <p:outlineViewPr>
    <p:cViewPr>
      <p:scale>
        <a:sx n="33" d="100"/>
        <a:sy n="33" d="100"/>
      </p:scale>
      <p:origin x="0" y="47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BBD295-CD75-4D9B-8265-9379356C8AD6}" type="datetimeFigureOut">
              <a:rPr lang="en-US" smtClean="0"/>
              <a:pPr/>
              <a:t>10/18/2014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EBD7A4-B284-4968-BA29-BB8F1C0C3FE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684BAF-5153-4445-9BB7-2F972EFA8B01}" type="datetimeFigureOut">
              <a:rPr lang="id-ID" smtClean="0"/>
              <a:pPr/>
              <a:t>18/10/2014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C7EDCD-B6D6-48AB-BB47-3F5BE6AAF7D5}"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564DE-3613-4381-B5AC-FA995C5AD8CF}" type="slidenum">
              <a:rPr lang="en-US"/>
              <a:pPr/>
              <a:t>6</a:t>
            </a:fld>
            <a:endParaRPr lang="en-US"/>
          </a:p>
        </p:txBody>
      </p:sp>
      <p:sp>
        <p:nvSpPr>
          <p:cNvPr id="88066" name="Rectangle 2"/>
          <p:cNvSpPr>
            <a:spLocks noGrp="1" noRot="1" noChangeAspect="1" noChangeArrowheads="1" noTextEdit="1"/>
          </p:cNvSpPr>
          <p:nvPr>
            <p:ph type="sldImg"/>
          </p:nvPr>
        </p:nvSpPr>
        <p:spPr>
          <a:xfrm>
            <a:off x="1144588" y="685800"/>
            <a:ext cx="4572000" cy="3429000"/>
          </a:xfrm>
          <a:ln/>
        </p:spPr>
      </p:sp>
      <p:sp>
        <p:nvSpPr>
          <p:cNvPr id="88067" name="Rectangle 3"/>
          <p:cNvSpPr>
            <a:spLocks noGrp="1" noChangeArrowheads="1"/>
          </p:cNvSpPr>
          <p:nvPr>
            <p:ph type="body" idx="1"/>
          </p:nvPr>
        </p:nvSpPr>
        <p:spPr>
          <a:xfrm>
            <a:off x="914400" y="4343400"/>
            <a:ext cx="5029200" cy="4114800"/>
          </a:xfrm>
          <a:noFill/>
          <a:ln/>
        </p:spPr>
        <p:txBody>
          <a:bodyPr/>
          <a:lstStyle/>
          <a:p>
            <a:r>
              <a:rPr lang="en-GB"/>
              <a:t>Using this definition, no country in the world can be said to be totally food secure - even in the more developed countries there are significant portions of the population who do not have guaranteed access to the food they need. Often this is forgotten when discussing the overall issue of food security, with attention being focused on the developing countries. However, the fact remains that until all members of the population are food secure, that nation cannot be called food secure - the relative level of food security (or insecurity) does differ vastly between countries but nowhere has this goal been reached. </a:t>
            </a:r>
          </a:p>
          <a:p>
            <a:r>
              <a:rPr lang="en-GB"/>
              <a:t>The depth of food insecurity also varies between countries - and should be considered when assessing efforts towards improving food security.</a:t>
            </a:r>
          </a:p>
          <a:p>
            <a:endParaRPr lang="en-GB"/>
          </a:p>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B2C7EDCD-B6D6-48AB-BB47-3F5BE6AAF7D5}" type="slidenum">
              <a:rPr lang="id-ID" smtClean="0"/>
              <a:pPr/>
              <a:t>18</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19A74B-2F9B-49E3-8D47-4429F9EDB06E}" type="datetimeFigureOut">
              <a:rPr lang="id-ID" smtClean="0"/>
              <a:pPr/>
              <a:t>18/10/2014</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10F7BA-4ED5-498B-B18D-5FF87154283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9A74B-2F9B-49E3-8D47-4429F9EDB06E}" type="datetimeFigureOut">
              <a:rPr lang="id-ID" smtClean="0"/>
              <a:pPr/>
              <a:t>18/10/2014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A10F7BA-4ED5-498B-B18D-5FF87154283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9A74B-2F9B-49E3-8D47-4429F9EDB06E}" type="datetimeFigureOut">
              <a:rPr lang="id-ID" smtClean="0"/>
              <a:pPr/>
              <a:t>18/10/2014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A10F7BA-4ED5-498B-B18D-5FF87154283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9A74B-2F9B-49E3-8D47-4429F9EDB06E}" type="datetimeFigureOut">
              <a:rPr lang="id-ID" smtClean="0"/>
              <a:pPr/>
              <a:t>18/10/2014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A10F7BA-4ED5-498B-B18D-5FF87154283F}"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19A74B-2F9B-49E3-8D47-4429F9EDB06E}" type="datetimeFigureOut">
              <a:rPr lang="id-ID" smtClean="0"/>
              <a:pPr/>
              <a:t>18/10/2014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A10F7BA-4ED5-498B-B18D-5FF87154283F}"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19A74B-2F9B-49E3-8D47-4429F9EDB06E}" type="datetimeFigureOut">
              <a:rPr lang="id-ID" smtClean="0"/>
              <a:pPr/>
              <a:t>18/10/2014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A10F7BA-4ED5-498B-B18D-5FF87154283F}"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19A74B-2F9B-49E3-8D47-4429F9EDB06E}" type="datetimeFigureOut">
              <a:rPr lang="id-ID" smtClean="0"/>
              <a:pPr/>
              <a:t>18/10/2014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0A10F7BA-4ED5-498B-B18D-5FF87154283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19A74B-2F9B-49E3-8D47-4429F9EDB06E}" type="datetimeFigureOut">
              <a:rPr lang="id-ID" smtClean="0"/>
              <a:pPr/>
              <a:t>18/10/2014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0A10F7BA-4ED5-498B-B18D-5FF87154283F}"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19A74B-2F9B-49E3-8D47-4429F9EDB06E}" type="datetimeFigureOut">
              <a:rPr lang="id-ID" smtClean="0"/>
              <a:pPr/>
              <a:t>18/10/2014</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0A10F7BA-4ED5-498B-B18D-5FF87154283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D19A74B-2F9B-49E3-8D47-4429F9EDB06E}" type="datetimeFigureOut">
              <a:rPr lang="id-ID" smtClean="0"/>
              <a:pPr/>
              <a:t>18/10/2014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A10F7BA-4ED5-498B-B18D-5FF87154283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19A74B-2F9B-49E3-8D47-4429F9EDB06E}" type="datetimeFigureOut">
              <a:rPr lang="id-ID" smtClean="0"/>
              <a:pPr/>
              <a:t>18/10/2014</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10F7BA-4ED5-498B-B18D-5FF87154283F}"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19A74B-2F9B-49E3-8D47-4429F9EDB06E}" type="datetimeFigureOut">
              <a:rPr lang="id-ID" smtClean="0"/>
              <a:pPr/>
              <a:t>18/10/2014</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10F7BA-4ED5-498B-B18D-5FF87154283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4.wav"/><Relationship Id="rId4" Type="http://schemas.openxmlformats.org/officeDocument/2006/relationships/audio" Target="../media/audio3.wav"/></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85794"/>
            <a:ext cx="7772400" cy="1643074"/>
          </a:xfrm>
        </p:spPr>
        <p:txBody>
          <a:bodyPr>
            <a:normAutofit fontScale="90000"/>
          </a:bodyPr>
          <a:lstStyle/>
          <a:p>
            <a:pPr algn="ctr"/>
            <a:r>
              <a:rPr lang="id-ID" dirty="0" smtClean="0"/>
              <a:t>SISTEM KEWASPADAAN PANGAN DAN GIZI</a:t>
            </a:r>
            <a:br>
              <a:rPr lang="id-ID" dirty="0" smtClean="0"/>
            </a:br>
            <a:r>
              <a:rPr lang="id-ID" sz="3600" dirty="0" smtClean="0"/>
              <a:t>(INDIKATOR PERTANIAN)</a:t>
            </a:r>
            <a:endParaRPr lang="id-ID" sz="3600" dirty="0"/>
          </a:p>
        </p:txBody>
      </p:sp>
      <p:sp>
        <p:nvSpPr>
          <p:cNvPr id="3" name="Subtitle 2"/>
          <p:cNvSpPr>
            <a:spLocks noGrp="1"/>
          </p:cNvSpPr>
          <p:nvPr>
            <p:ph type="subTitle" idx="1"/>
          </p:nvPr>
        </p:nvSpPr>
        <p:spPr>
          <a:xfrm>
            <a:off x="857224" y="3429000"/>
            <a:ext cx="7858180" cy="1752600"/>
          </a:xfrm>
        </p:spPr>
        <p:txBody>
          <a:bodyPr>
            <a:normAutofit fontScale="92500" lnSpcReduction="10000"/>
          </a:bodyPr>
          <a:lstStyle/>
          <a:p>
            <a:pPr algn="ctr"/>
            <a:r>
              <a:rPr lang="id-ID" dirty="0" smtClean="0"/>
              <a:t>Oleh : </a:t>
            </a:r>
          </a:p>
          <a:p>
            <a:pPr algn="ctr"/>
            <a:r>
              <a:rPr lang="id-ID" dirty="0" smtClean="0"/>
              <a:t>Ir.A.Taufiq Hidayat,MMA</a:t>
            </a:r>
          </a:p>
          <a:p>
            <a:pPr algn="ctr"/>
            <a:r>
              <a:rPr lang="id-ID" dirty="0" smtClean="0"/>
              <a:t>Kasi Kelembagaan Distanbunhut Kab Magelang</a:t>
            </a:r>
          </a:p>
          <a:p>
            <a:pPr algn="ctr"/>
            <a:r>
              <a:rPr lang="id-ID" dirty="0" smtClean="0"/>
              <a:t>201</a:t>
            </a:r>
            <a:r>
              <a:rPr lang="en-US" dirty="0" smtClean="0"/>
              <a:t>4</a:t>
            </a:r>
            <a:endParaRPr lang="id-ID" dirty="0" smtClean="0"/>
          </a:p>
          <a:p>
            <a:endParaRPr lang="id-ID"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2400" y="381000"/>
            <a:ext cx="8991600" cy="6477000"/>
            <a:chOff x="96" y="240"/>
            <a:chExt cx="5664" cy="4080"/>
          </a:xfrm>
        </p:grpSpPr>
        <p:sp>
          <p:nvSpPr>
            <p:cNvPr id="89091" name="Oval 3">
              <a:hlinkClick r:id="rId2" action="ppaction://hlinksldjump" highlightClick="1"/>
              <a:hlinkHover r:id="" action="ppaction://noaction" highlightClick="1">
                <a:snd r:embed="rId3" name="whoosh.wav"/>
              </a:hlinkHover>
            </p:cNvPr>
            <p:cNvSpPr>
              <a:spLocks noChangeArrowheads="1"/>
            </p:cNvSpPr>
            <p:nvPr/>
          </p:nvSpPr>
          <p:spPr bwMode="auto">
            <a:xfrm>
              <a:off x="624" y="683"/>
              <a:ext cx="2066" cy="1023"/>
            </a:xfrm>
            <a:prstGeom prst="ellipse">
              <a:avLst/>
            </a:prstGeom>
            <a:solidFill>
              <a:srgbClr val="A50021">
                <a:alpha val="50000"/>
              </a:srgbClr>
            </a:solidFill>
            <a:ln w="38100">
              <a:miter lim="800000"/>
              <a:headEnd/>
              <a:tailEnd/>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wrap="none" anchor="ctr">
              <a:flatTx/>
            </a:bodyPr>
            <a:lstStyle/>
            <a:p>
              <a:endParaRPr lang="id-ID"/>
            </a:p>
          </p:txBody>
        </p:sp>
        <p:sp>
          <p:nvSpPr>
            <p:cNvPr id="89092" name="Text Box 4"/>
            <p:cNvSpPr txBox="1">
              <a:spLocks noChangeArrowheads="1"/>
            </p:cNvSpPr>
            <p:nvPr/>
          </p:nvSpPr>
          <p:spPr bwMode="auto">
            <a:xfrm>
              <a:off x="720" y="1008"/>
              <a:ext cx="1768" cy="446"/>
            </a:xfrm>
            <a:prstGeom prst="rect">
              <a:avLst/>
            </a:prstGeom>
            <a:solidFill>
              <a:srgbClr val="A50021">
                <a:alpha val="0"/>
              </a:srgbClr>
            </a:solidFill>
            <a:ln w="9525">
              <a:noFill/>
              <a:miter lim="800000"/>
              <a:headEnd/>
              <a:tailEnd/>
            </a:ln>
            <a:effectLst/>
          </p:spPr>
          <p:txBody>
            <a:bodyPr wrap="none" lIns="97969" tIns="48984" rIns="97969" bIns="48984">
              <a:spAutoFit/>
            </a:bodyPr>
            <a:lstStyle/>
            <a:p>
              <a:pPr algn="ctr" defTabSz="979488"/>
              <a:r>
                <a:rPr kumimoji="1" lang="sq-AL" sz="2000" b="1">
                  <a:solidFill>
                    <a:schemeClr val="bg1"/>
                  </a:solidFill>
                  <a:latin typeface="Arial Narrow" pitchFamily="34" charset="0"/>
                  <a:cs typeface="Times New Roman" pitchFamily="18" charset="0"/>
                </a:rPr>
                <a:t>KETERSEDIAAN PANGAN</a:t>
              </a:r>
              <a:endParaRPr kumimoji="1" lang="en-US" sz="2000" b="1">
                <a:solidFill>
                  <a:schemeClr val="bg1"/>
                </a:solidFill>
                <a:latin typeface="Arial Narrow" pitchFamily="34" charset="0"/>
                <a:cs typeface="Times New Roman" pitchFamily="18" charset="0"/>
              </a:endParaRPr>
            </a:p>
            <a:p>
              <a:pPr algn="ctr" defTabSz="979488"/>
              <a:r>
                <a:rPr kumimoji="1" lang="en-US" sz="2000" b="1">
                  <a:solidFill>
                    <a:schemeClr val="bg1"/>
                  </a:solidFill>
                  <a:latin typeface="Arial Narrow" pitchFamily="34" charset="0"/>
                  <a:cs typeface="Times New Roman" pitchFamily="18" charset="0"/>
                </a:rPr>
                <a:t>PER KAPITA</a:t>
              </a:r>
              <a:endParaRPr kumimoji="1" lang="sq-AL" sz="2000" b="1">
                <a:solidFill>
                  <a:schemeClr val="bg1"/>
                </a:solidFill>
                <a:latin typeface="Arial Narrow" pitchFamily="34" charset="0"/>
                <a:cs typeface="Times New Roman" pitchFamily="18" charset="0"/>
              </a:endParaRPr>
            </a:p>
          </p:txBody>
        </p:sp>
        <p:sp>
          <p:nvSpPr>
            <p:cNvPr id="89093" name="Text Box 5"/>
            <p:cNvSpPr txBox="1">
              <a:spLocks noChangeArrowheads="1"/>
            </p:cNvSpPr>
            <p:nvPr/>
          </p:nvSpPr>
          <p:spPr bwMode="auto">
            <a:xfrm>
              <a:off x="3314" y="240"/>
              <a:ext cx="1990" cy="262"/>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sq-AL" sz="2000" b="1">
                  <a:solidFill>
                    <a:schemeClr val="bg1"/>
                  </a:solidFill>
                  <a:latin typeface="Times New Roman" pitchFamily="18" charset="0"/>
                </a:rPr>
                <a:t>Produksi </a:t>
              </a:r>
            </a:p>
          </p:txBody>
        </p:sp>
        <p:sp>
          <p:nvSpPr>
            <p:cNvPr id="89094" name="Text Box 6"/>
            <p:cNvSpPr txBox="1">
              <a:spLocks noChangeArrowheads="1"/>
            </p:cNvSpPr>
            <p:nvPr/>
          </p:nvSpPr>
          <p:spPr bwMode="auto">
            <a:xfrm>
              <a:off x="3359" y="746"/>
              <a:ext cx="1990" cy="454"/>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en-US" sz="2000" b="1">
                  <a:solidFill>
                    <a:schemeClr val="bg1"/>
                  </a:solidFill>
                  <a:latin typeface="Times New Roman" pitchFamily="18" charset="0"/>
                </a:rPr>
                <a:t>Pasokan pangan dari luar (</a:t>
              </a:r>
              <a:r>
                <a:rPr lang="sq-AL" sz="2000" b="1">
                  <a:solidFill>
                    <a:schemeClr val="bg1"/>
                  </a:solidFill>
                  <a:latin typeface="Times New Roman" pitchFamily="18" charset="0"/>
                </a:rPr>
                <a:t>Impor</a:t>
              </a:r>
              <a:r>
                <a:rPr lang="en-US" sz="2000" b="1">
                  <a:solidFill>
                    <a:schemeClr val="bg1"/>
                  </a:solidFill>
                  <a:latin typeface="Times New Roman" pitchFamily="18" charset="0"/>
                </a:rPr>
                <a:t> )</a:t>
              </a:r>
              <a:endParaRPr lang="sq-AL" sz="2000" b="1">
                <a:solidFill>
                  <a:schemeClr val="bg1"/>
                </a:solidFill>
                <a:latin typeface="Times New Roman" pitchFamily="18" charset="0"/>
              </a:endParaRPr>
            </a:p>
          </p:txBody>
        </p:sp>
        <p:sp>
          <p:nvSpPr>
            <p:cNvPr id="89095" name="Text Box 7"/>
            <p:cNvSpPr txBox="1">
              <a:spLocks noChangeArrowheads="1"/>
            </p:cNvSpPr>
            <p:nvPr/>
          </p:nvSpPr>
          <p:spPr bwMode="auto">
            <a:xfrm>
              <a:off x="3359" y="1429"/>
              <a:ext cx="1990" cy="262"/>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sq-AL" sz="2000" b="1">
                  <a:solidFill>
                    <a:schemeClr val="bg1"/>
                  </a:solidFill>
                  <a:latin typeface="Times New Roman" pitchFamily="18" charset="0"/>
                </a:rPr>
                <a:t>Cadangan pangan</a:t>
              </a:r>
            </a:p>
          </p:txBody>
        </p:sp>
        <p:sp>
          <p:nvSpPr>
            <p:cNvPr id="89096" name="Text Box 8"/>
            <p:cNvSpPr txBox="1">
              <a:spLocks noChangeArrowheads="1"/>
            </p:cNvSpPr>
            <p:nvPr/>
          </p:nvSpPr>
          <p:spPr bwMode="auto">
            <a:xfrm>
              <a:off x="3359" y="1873"/>
              <a:ext cx="1990" cy="262"/>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en-US" sz="2000" b="1">
                  <a:solidFill>
                    <a:schemeClr val="bg1"/>
                  </a:solidFill>
                  <a:latin typeface="Times New Roman" pitchFamily="18" charset="0"/>
                </a:rPr>
                <a:t>Bantuan pangan</a:t>
              </a:r>
              <a:endParaRPr lang="sq-AL" sz="2000" b="1">
                <a:solidFill>
                  <a:schemeClr val="bg1"/>
                </a:solidFill>
                <a:latin typeface="Times New Roman" pitchFamily="18" charset="0"/>
              </a:endParaRPr>
            </a:p>
          </p:txBody>
        </p:sp>
        <p:sp>
          <p:nvSpPr>
            <p:cNvPr id="89097" name="Line 9"/>
            <p:cNvSpPr>
              <a:spLocks noChangeShapeType="1"/>
            </p:cNvSpPr>
            <p:nvPr/>
          </p:nvSpPr>
          <p:spPr bwMode="auto">
            <a:xfrm flipV="1">
              <a:off x="2499" y="384"/>
              <a:ext cx="717" cy="575"/>
            </a:xfrm>
            <a:prstGeom prst="line">
              <a:avLst/>
            </a:prstGeom>
            <a:noFill/>
            <a:ln w="38100">
              <a:solidFill>
                <a:srgbClr val="66FF33"/>
              </a:solidFill>
              <a:round/>
              <a:headEnd type="triangle" w="med" len="med"/>
              <a:tailEnd type="none" w="sm" len="sm"/>
            </a:ln>
            <a:effectLst>
              <a:outerShdw dist="35921" dir="2700000" algn="ctr" rotWithShape="0">
                <a:schemeClr val="bg2"/>
              </a:outerShdw>
            </a:effectLst>
          </p:spPr>
          <p:txBody>
            <a:bodyPr wrap="none"/>
            <a:lstStyle/>
            <a:p>
              <a:endParaRPr lang="id-ID"/>
            </a:p>
          </p:txBody>
        </p:sp>
        <p:sp>
          <p:nvSpPr>
            <p:cNvPr id="89098" name="Line 10"/>
            <p:cNvSpPr>
              <a:spLocks noChangeShapeType="1"/>
            </p:cNvSpPr>
            <p:nvPr/>
          </p:nvSpPr>
          <p:spPr bwMode="auto">
            <a:xfrm flipV="1">
              <a:off x="2634" y="912"/>
              <a:ext cx="630" cy="306"/>
            </a:xfrm>
            <a:prstGeom prst="line">
              <a:avLst/>
            </a:prstGeom>
            <a:noFill/>
            <a:ln w="38100">
              <a:solidFill>
                <a:srgbClr val="66FF33"/>
              </a:solidFill>
              <a:round/>
              <a:headEnd type="triangle" w="med" len="med"/>
              <a:tailEnd type="none" w="sm" len="sm"/>
            </a:ln>
            <a:effectLst>
              <a:outerShdw dist="35921" dir="2700000" algn="ctr" rotWithShape="0">
                <a:schemeClr val="bg2"/>
              </a:outerShdw>
            </a:effectLst>
          </p:spPr>
          <p:txBody>
            <a:bodyPr wrap="none"/>
            <a:lstStyle/>
            <a:p>
              <a:endParaRPr lang="id-ID"/>
            </a:p>
          </p:txBody>
        </p:sp>
        <p:sp>
          <p:nvSpPr>
            <p:cNvPr id="89099" name="Line 11"/>
            <p:cNvSpPr>
              <a:spLocks noChangeShapeType="1"/>
            </p:cNvSpPr>
            <p:nvPr/>
          </p:nvSpPr>
          <p:spPr bwMode="auto">
            <a:xfrm>
              <a:off x="2634" y="1404"/>
              <a:ext cx="589" cy="148"/>
            </a:xfrm>
            <a:prstGeom prst="line">
              <a:avLst/>
            </a:prstGeom>
            <a:noFill/>
            <a:ln w="38100">
              <a:solidFill>
                <a:srgbClr val="66FF33"/>
              </a:solidFill>
              <a:round/>
              <a:headEnd type="triangle" w="med" len="med"/>
              <a:tailEnd type="none" w="sm" len="sm"/>
            </a:ln>
            <a:effectLst>
              <a:outerShdw dist="35921" dir="2700000" algn="ctr" rotWithShape="0">
                <a:schemeClr val="bg2"/>
              </a:outerShdw>
            </a:effectLst>
          </p:spPr>
          <p:txBody>
            <a:bodyPr wrap="none"/>
            <a:lstStyle/>
            <a:p>
              <a:endParaRPr lang="id-ID"/>
            </a:p>
          </p:txBody>
        </p:sp>
        <p:sp>
          <p:nvSpPr>
            <p:cNvPr id="89100" name="Line 12"/>
            <p:cNvSpPr>
              <a:spLocks noChangeShapeType="1"/>
            </p:cNvSpPr>
            <p:nvPr/>
          </p:nvSpPr>
          <p:spPr bwMode="auto">
            <a:xfrm>
              <a:off x="2448" y="1536"/>
              <a:ext cx="764" cy="403"/>
            </a:xfrm>
            <a:prstGeom prst="line">
              <a:avLst/>
            </a:prstGeom>
            <a:noFill/>
            <a:ln w="38100">
              <a:solidFill>
                <a:srgbClr val="66FF33"/>
              </a:solidFill>
              <a:round/>
              <a:headEnd type="triangle" w="med" len="med"/>
              <a:tailEnd type="none" w="sm" len="sm"/>
            </a:ln>
            <a:effectLst>
              <a:outerShdw dist="35921" dir="2700000" algn="ctr" rotWithShape="0">
                <a:schemeClr val="bg2"/>
              </a:outerShdw>
            </a:effectLst>
          </p:spPr>
          <p:txBody>
            <a:bodyPr wrap="none"/>
            <a:lstStyle/>
            <a:p>
              <a:endParaRPr lang="id-ID"/>
            </a:p>
          </p:txBody>
        </p:sp>
        <p:sp>
          <p:nvSpPr>
            <p:cNvPr id="89101" name="Line 13"/>
            <p:cNvSpPr>
              <a:spLocks noChangeShapeType="1"/>
            </p:cNvSpPr>
            <p:nvPr/>
          </p:nvSpPr>
          <p:spPr bwMode="auto">
            <a:xfrm>
              <a:off x="432" y="288"/>
              <a:ext cx="2736" cy="0"/>
            </a:xfrm>
            <a:prstGeom prst="line">
              <a:avLst/>
            </a:prstGeom>
            <a:noFill/>
            <a:ln w="38100">
              <a:solidFill>
                <a:srgbClr val="66FF33"/>
              </a:solidFill>
              <a:round/>
              <a:headEnd/>
              <a:tailEnd type="triangle" w="med" len="med"/>
            </a:ln>
            <a:effectLst/>
          </p:spPr>
          <p:txBody>
            <a:bodyPr/>
            <a:lstStyle/>
            <a:p>
              <a:endParaRPr lang="id-ID"/>
            </a:p>
          </p:txBody>
        </p:sp>
        <p:sp>
          <p:nvSpPr>
            <p:cNvPr id="89102" name="Line 14"/>
            <p:cNvSpPr>
              <a:spLocks noChangeShapeType="1"/>
            </p:cNvSpPr>
            <p:nvPr/>
          </p:nvSpPr>
          <p:spPr bwMode="auto">
            <a:xfrm flipH="1">
              <a:off x="432" y="288"/>
              <a:ext cx="0" cy="1584"/>
            </a:xfrm>
            <a:prstGeom prst="line">
              <a:avLst/>
            </a:prstGeom>
            <a:noFill/>
            <a:ln w="38100">
              <a:solidFill>
                <a:srgbClr val="66FF33"/>
              </a:solidFill>
              <a:round/>
              <a:headEnd/>
              <a:tailEnd/>
            </a:ln>
            <a:effectLst/>
          </p:spPr>
          <p:txBody>
            <a:bodyPr/>
            <a:lstStyle/>
            <a:p>
              <a:endParaRPr lang="id-ID"/>
            </a:p>
          </p:txBody>
        </p:sp>
        <p:sp>
          <p:nvSpPr>
            <p:cNvPr id="89103" name="Text Box 15"/>
            <p:cNvSpPr txBox="1">
              <a:spLocks noChangeArrowheads="1"/>
            </p:cNvSpPr>
            <p:nvPr/>
          </p:nvSpPr>
          <p:spPr bwMode="auto">
            <a:xfrm>
              <a:off x="3312" y="4032"/>
              <a:ext cx="2448" cy="288"/>
            </a:xfrm>
            <a:prstGeom prst="rect">
              <a:avLst/>
            </a:prstGeom>
            <a:noFill/>
            <a:ln w="9525">
              <a:noFill/>
              <a:miter lim="800000"/>
              <a:headEnd/>
              <a:tailEnd/>
            </a:ln>
            <a:effectLst/>
          </p:spPr>
          <p:txBody>
            <a:bodyPr>
              <a:spAutoFit/>
            </a:bodyPr>
            <a:lstStyle/>
            <a:p>
              <a:pPr>
                <a:spcBef>
                  <a:spcPct val="50000"/>
                </a:spcBef>
              </a:pPr>
              <a:r>
                <a:rPr lang="en-US" sz="1200">
                  <a:solidFill>
                    <a:schemeClr val="bg1"/>
                  </a:solidFill>
                </a:rPr>
                <a:t>Sumber : Patrick Webb and Beatrice Rogers. 2003 (dimodifikasi</a:t>
              </a:r>
            </a:p>
          </p:txBody>
        </p:sp>
        <p:sp>
          <p:nvSpPr>
            <p:cNvPr id="89104" name="Text Box 16"/>
            <p:cNvSpPr txBox="1">
              <a:spLocks noChangeArrowheads="1"/>
            </p:cNvSpPr>
            <p:nvPr/>
          </p:nvSpPr>
          <p:spPr bwMode="auto">
            <a:xfrm>
              <a:off x="96" y="1986"/>
              <a:ext cx="1440" cy="750"/>
            </a:xfrm>
            <a:prstGeom prst="rect">
              <a:avLst/>
            </a:prstGeom>
            <a:solidFill>
              <a:srgbClr val="339933"/>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b="1">
                  <a:solidFill>
                    <a:schemeClr val="bg1"/>
                  </a:solidFill>
                </a:rPr>
                <a:t>Luas panen</a:t>
              </a:r>
            </a:p>
            <a:p>
              <a:pPr algn="ctr"/>
              <a:r>
                <a:rPr lang="en-US" b="1">
                  <a:solidFill>
                    <a:schemeClr val="bg1"/>
                  </a:solidFill>
                </a:rPr>
                <a:t>Produktifitas </a:t>
              </a:r>
            </a:p>
            <a:p>
              <a:pPr algn="ctr"/>
              <a:r>
                <a:rPr lang="en-US" b="1">
                  <a:solidFill>
                    <a:schemeClr val="bg1"/>
                  </a:solidFill>
                </a:rPr>
                <a:t>Diversifikasi produk</a:t>
              </a:r>
            </a:p>
          </p:txBody>
        </p:sp>
        <p:sp>
          <p:nvSpPr>
            <p:cNvPr id="89105" name="Text Box 17"/>
            <p:cNvSpPr txBox="1">
              <a:spLocks noChangeArrowheads="1"/>
            </p:cNvSpPr>
            <p:nvPr/>
          </p:nvSpPr>
          <p:spPr bwMode="auto">
            <a:xfrm>
              <a:off x="2304" y="2448"/>
              <a:ext cx="1440" cy="601"/>
            </a:xfrm>
            <a:prstGeom prst="rect">
              <a:avLst/>
            </a:prstGeom>
            <a:solidFill>
              <a:srgbClr val="339933"/>
            </a:solidFill>
            <a:ln w="38100">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b="1">
                  <a:solidFill>
                    <a:schemeClr val="bg1"/>
                  </a:solidFill>
                </a:rPr>
                <a:t>Sarana dan prasarana pemasaran</a:t>
              </a:r>
            </a:p>
          </p:txBody>
        </p:sp>
        <p:sp>
          <p:nvSpPr>
            <p:cNvPr id="89106" name="Line 18"/>
            <p:cNvSpPr>
              <a:spLocks noChangeShapeType="1"/>
            </p:cNvSpPr>
            <p:nvPr/>
          </p:nvSpPr>
          <p:spPr bwMode="auto">
            <a:xfrm>
              <a:off x="5472" y="288"/>
              <a:ext cx="0" cy="528"/>
            </a:xfrm>
            <a:prstGeom prst="line">
              <a:avLst/>
            </a:prstGeom>
            <a:noFill/>
            <a:ln w="38100">
              <a:solidFill>
                <a:srgbClr val="66FF33"/>
              </a:solidFill>
              <a:round/>
              <a:headEnd/>
              <a:tailEnd/>
            </a:ln>
            <a:effectLst/>
          </p:spPr>
          <p:txBody>
            <a:bodyPr/>
            <a:lstStyle/>
            <a:p>
              <a:endParaRPr lang="id-ID"/>
            </a:p>
          </p:txBody>
        </p:sp>
        <p:sp>
          <p:nvSpPr>
            <p:cNvPr id="89107" name="Line 19"/>
            <p:cNvSpPr>
              <a:spLocks noChangeShapeType="1"/>
            </p:cNvSpPr>
            <p:nvPr/>
          </p:nvSpPr>
          <p:spPr bwMode="auto">
            <a:xfrm>
              <a:off x="3792" y="2784"/>
              <a:ext cx="1824" cy="0"/>
            </a:xfrm>
            <a:prstGeom prst="line">
              <a:avLst/>
            </a:prstGeom>
            <a:noFill/>
            <a:ln w="38100">
              <a:solidFill>
                <a:srgbClr val="66FF33"/>
              </a:solidFill>
              <a:round/>
              <a:headEnd/>
              <a:tailEnd/>
            </a:ln>
            <a:effectLst/>
          </p:spPr>
          <p:txBody>
            <a:bodyPr/>
            <a:lstStyle/>
            <a:p>
              <a:endParaRPr lang="id-ID"/>
            </a:p>
          </p:txBody>
        </p:sp>
        <p:sp>
          <p:nvSpPr>
            <p:cNvPr id="89108" name="Line 20"/>
            <p:cNvSpPr>
              <a:spLocks noChangeShapeType="1"/>
            </p:cNvSpPr>
            <p:nvPr/>
          </p:nvSpPr>
          <p:spPr bwMode="auto">
            <a:xfrm flipV="1">
              <a:off x="5616" y="912"/>
              <a:ext cx="0" cy="1872"/>
            </a:xfrm>
            <a:prstGeom prst="line">
              <a:avLst/>
            </a:prstGeom>
            <a:noFill/>
            <a:ln w="38100">
              <a:solidFill>
                <a:srgbClr val="66FF33"/>
              </a:solidFill>
              <a:round/>
              <a:headEnd/>
              <a:tailEnd/>
            </a:ln>
            <a:effectLst/>
          </p:spPr>
          <p:txBody>
            <a:bodyPr/>
            <a:lstStyle/>
            <a:p>
              <a:endParaRPr lang="id-ID"/>
            </a:p>
          </p:txBody>
        </p:sp>
        <p:sp>
          <p:nvSpPr>
            <p:cNvPr id="89109" name="Line 21"/>
            <p:cNvSpPr>
              <a:spLocks noChangeShapeType="1"/>
            </p:cNvSpPr>
            <p:nvPr/>
          </p:nvSpPr>
          <p:spPr bwMode="auto">
            <a:xfrm flipH="1">
              <a:off x="5328" y="912"/>
              <a:ext cx="288" cy="0"/>
            </a:xfrm>
            <a:prstGeom prst="line">
              <a:avLst/>
            </a:prstGeom>
            <a:noFill/>
            <a:ln w="38100">
              <a:solidFill>
                <a:srgbClr val="66FF33"/>
              </a:solidFill>
              <a:round/>
              <a:headEnd/>
              <a:tailEnd type="triangle" w="med" len="med"/>
            </a:ln>
            <a:effectLst/>
          </p:spPr>
          <p:txBody>
            <a:bodyPr/>
            <a:lstStyle/>
            <a:p>
              <a:endParaRPr lang="id-ID"/>
            </a:p>
          </p:txBody>
        </p:sp>
        <p:sp>
          <p:nvSpPr>
            <p:cNvPr id="89110" name="Line 22"/>
            <p:cNvSpPr>
              <a:spLocks noChangeShapeType="1"/>
            </p:cNvSpPr>
            <p:nvPr/>
          </p:nvSpPr>
          <p:spPr bwMode="auto">
            <a:xfrm flipH="1">
              <a:off x="5328" y="288"/>
              <a:ext cx="144" cy="0"/>
            </a:xfrm>
            <a:prstGeom prst="line">
              <a:avLst/>
            </a:prstGeom>
            <a:noFill/>
            <a:ln w="38100">
              <a:solidFill>
                <a:srgbClr val="66FF33"/>
              </a:solidFill>
              <a:round/>
              <a:headEnd/>
              <a:tailEnd/>
            </a:ln>
            <a:effectLst/>
          </p:spPr>
          <p:txBody>
            <a:bodyPr/>
            <a:lstStyle/>
            <a:p>
              <a:endParaRPr lang="id-ID"/>
            </a:p>
          </p:txBody>
        </p:sp>
        <p:sp>
          <p:nvSpPr>
            <p:cNvPr id="89111" name="Text Box 23"/>
            <p:cNvSpPr txBox="1">
              <a:spLocks noChangeArrowheads="1"/>
            </p:cNvSpPr>
            <p:nvPr/>
          </p:nvSpPr>
          <p:spPr bwMode="auto">
            <a:xfrm>
              <a:off x="432" y="3023"/>
              <a:ext cx="1296" cy="577"/>
            </a:xfrm>
            <a:prstGeom prst="rect">
              <a:avLst/>
            </a:prstGeom>
            <a:solidFill>
              <a:srgbClr val="339933"/>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b="1">
                  <a:solidFill>
                    <a:schemeClr val="bg1"/>
                  </a:solidFill>
                </a:rPr>
                <a:t>Irigasi, teknologi, kredit,</a:t>
              </a:r>
            </a:p>
            <a:p>
              <a:pPr algn="ctr"/>
              <a:r>
                <a:rPr lang="en-US" b="1">
                  <a:solidFill>
                    <a:schemeClr val="bg1"/>
                  </a:solidFill>
                </a:rPr>
                <a:t>Sarana produksi</a:t>
              </a:r>
            </a:p>
          </p:txBody>
        </p:sp>
        <p:sp>
          <p:nvSpPr>
            <p:cNvPr id="89112" name="Line 24"/>
            <p:cNvSpPr>
              <a:spLocks noChangeShapeType="1"/>
            </p:cNvSpPr>
            <p:nvPr/>
          </p:nvSpPr>
          <p:spPr bwMode="auto">
            <a:xfrm flipV="1">
              <a:off x="912" y="2736"/>
              <a:ext cx="0" cy="240"/>
            </a:xfrm>
            <a:prstGeom prst="line">
              <a:avLst/>
            </a:prstGeom>
            <a:noFill/>
            <a:ln w="38100">
              <a:solidFill>
                <a:srgbClr val="66FF33"/>
              </a:solidFill>
              <a:round/>
              <a:headEnd/>
              <a:tailEnd type="triangle" w="med" len="med"/>
            </a:ln>
            <a:effectLst/>
          </p:spPr>
          <p:txBody>
            <a:bodyPr/>
            <a:lstStyle/>
            <a:p>
              <a:endParaRPr lang="id-ID"/>
            </a:p>
          </p:txBody>
        </p:sp>
        <p:sp>
          <p:nvSpPr>
            <p:cNvPr id="89113" name="Line 25"/>
            <p:cNvSpPr>
              <a:spLocks noChangeShapeType="1"/>
            </p:cNvSpPr>
            <p:nvPr/>
          </p:nvSpPr>
          <p:spPr bwMode="auto">
            <a:xfrm flipH="1">
              <a:off x="5280" y="1488"/>
              <a:ext cx="192" cy="0"/>
            </a:xfrm>
            <a:prstGeom prst="line">
              <a:avLst/>
            </a:prstGeom>
            <a:noFill/>
            <a:ln w="38100">
              <a:solidFill>
                <a:srgbClr val="66FF33"/>
              </a:solidFill>
              <a:round/>
              <a:headEnd/>
              <a:tailEnd type="triangle" w="med" len="med"/>
            </a:ln>
            <a:effectLst/>
          </p:spPr>
          <p:txBody>
            <a:bodyPr/>
            <a:lstStyle/>
            <a:p>
              <a:endParaRPr lang="id-ID"/>
            </a:p>
          </p:txBody>
        </p:sp>
        <p:sp>
          <p:nvSpPr>
            <p:cNvPr id="89114" name="Line 26"/>
            <p:cNvSpPr>
              <a:spLocks noChangeShapeType="1"/>
            </p:cNvSpPr>
            <p:nvPr/>
          </p:nvSpPr>
          <p:spPr bwMode="auto">
            <a:xfrm flipH="1" flipV="1">
              <a:off x="5328" y="1584"/>
              <a:ext cx="288" cy="0"/>
            </a:xfrm>
            <a:prstGeom prst="line">
              <a:avLst/>
            </a:prstGeom>
            <a:noFill/>
            <a:ln w="38100">
              <a:solidFill>
                <a:srgbClr val="66FF33"/>
              </a:solidFill>
              <a:round/>
              <a:headEnd/>
              <a:tailEnd type="triangle" w="med" len="med"/>
            </a:ln>
            <a:effectLst/>
          </p:spPr>
          <p:txBody>
            <a:bodyPr/>
            <a:lstStyle/>
            <a:p>
              <a:endParaRPr lang="id-ID"/>
            </a:p>
          </p:txBody>
        </p:sp>
        <p:sp>
          <p:nvSpPr>
            <p:cNvPr id="89115" name="Freeform 27"/>
            <p:cNvSpPr>
              <a:spLocks/>
            </p:cNvSpPr>
            <p:nvPr/>
          </p:nvSpPr>
          <p:spPr bwMode="auto">
            <a:xfrm>
              <a:off x="5472" y="816"/>
              <a:ext cx="96" cy="240"/>
            </a:xfrm>
            <a:custGeom>
              <a:avLst/>
              <a:gdLst/>
              <a:ahLst/>
              <a:cxnLst>
                <a:cxn ang="0">
                  <a:pos x="0" y="0"/>
                </a:cxn>
                <a:cxn ang="0">
                  <a:pos x="96" y="96"/>
                </a:cxn>
                <a:cxn ang="0">
                  <a:pos x="0" y="240"/>
                </a:cxn>
              </a:cxnLst>
              <a:rect l="0" t="0" r="r" b="b"/>
              <a:pathLst>
                <a:path w="96" h="240">
                  <a:moveTo>
                    <a:pt x="0" y="0"/>
                  </a:moveTo>
                  <a:cubicBezTo>
                    <a:pt x="48" y="28"/>
                    <a:pt x="96" y="56"/>
                    <a:pt x="96" y="96"/>
                  </a:cubicBezTo>
                  <a:cubicBezTo>
                    <a:pt x="96" y="136"/>
                    <a:pt x="16" y="216"/>
                    <a:pt x="0" y="240"/>
                  </a:cubicBezTo>
                </a:path>
              </a:pathLst>
            </a:custGeom>
            <a:noFill/>
            <a:ln w="38100" cmpd="sng">
              <a:solidFill>
                <a:srgbClr val="66FF33"/>
              </a:solidFill>
              <a:round/>
              <a:headEnd/>
              <a:tailEnd/>
            </a:ln>
            <a:effectLst/>
          </p:spPr>
          <p:txBody>
            <a:bodyPr/>
            <a:lstStyle/>
            <a:p>
              <a:endParaRPr lang="id-ID"/>
            </a:p>
          </p:txBody>
        </p:sp>
        <p:sp>
          <p:nvSpPr>
            <p:cNvPr id="89116" name="Line 28"/>
            <p:cNvSpPr>
              <a:spLocks noChangeShapeType="1"/>
            </p:cNvSpPr>
            <p:nvPr/>
          </p:nvSpPr>
          <p:spPr bwMode="auto">
            <a:xfrm flipV="1">
              <a:off x="5472" y="1056"/>
              <a:ext cx="0" cy="432"/>
            </a:xfrm>
            <a:prstGeom prst="line">
              <a:avLst/>
            </a:prstGeom>
            <a:noFill/>
            <a:ln w="38100">
              <a:solidFill>
                <a:srgbClr val="66FF33"/>
              </a:solidFill>
              <a:round/>
              <a:headEnd/>
              <a:tailEnd/>
            </a:ln>
            <a:effectLst/>
          </p:spPr>
          <p:txBody>
            <a:bodyPr/>
            <a:lstStyle/>
            <a:p>
              <a:endParaRPr lang="id-ID"/>
            </a:p>
          </p:txBody>
        </p:sp>
        <p:sp>
          <p:nvSpPr>
            <p:cNvPr id="89117" name="Text Box 29"/>
            <p:cNvSpPr txBox="1">
              <a:spLocks noChangeArrowheads="1"/>
            </p:cNvSpPr>
            <p:nvPr/>
          </p:nvSpPr>
          <p:spPr bwMode="auto">
            <a:xfrm>
              <a:off x="2352" y="3216"/>
              <a:ext cx="1440" cy="255"/>
            </a:xfrm>
            <a:prstGeom prst="rect">
              <a:avLst/>
            </a:prstGeom>
            <a:solidFill>
              <a:srgbClr val="339933"/>
            </a:solidFill>
            <a:ln w="38100">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b="1">
                  <a:solidFill>
                    <a:schemeClr val="bg1"/>
                  </a:solidFill>
                </a:rPr>
                <a:t>Jumlah Penduduk</a:t>
              </a:r>
            </a:p>
          </p:txBody>
        </p:sp>
        <p:sp>
          <p:nvSpPr>
            <p:cNvPr id="89118" name="Line 30"/>
            <p:cNvSpPr>
              <a:spLocks noChangeShapeType="1"/>
            </p:cNvSpPr>
            <p:nvPr/>
          </p:nvSpPr>
          <p:spPr bwMode="auto">
            <a:xfrm flipH="1">
              <a:off x="2016" y="3312"/>
              <a:ext cx="336" cy="0"/>
            </a:xfrm>
            <a:prstGeom prst="line">
              <a:avLst/>
            </a:prstGeom>
            <a:noFill/>
            <a:ln w="38100">
              <a:solidFill>
                <a:srgbClr val="66FF33"/>
              </a:solidFill>
              <a:round/>
              <a:headEnd/>
              <a:tailEnd/>
            </a:ln>
            <a:effectLst/>
          </p:spPr>
          <p:txBody>
            <a:bodyPr/>
            <a:lstStyle/>
            <a:p>
              <a:endParaRPr lang="id-ID"/>
            </a:p>
          </p:txBody>
        </p:sp>
        <p:sp>
          <p:nvSpPr>
            <p:cNvPr id="89119" name="Line 31"/>
            <p:cNvSpPr>
              <a:spLocks noChangeShapeType="1"/>
            </p:cNvSpPr>
            <p:nvPr/>
          </p:nvSpPr>
          <p:spPr bwMode="auto">
            <a:xfrm flipV="1">
              <a:off x="2016" y="1680"/>
              <a:ext cx="0" cy="1632"/>
            </a:xfrm>
            <a:prstGeom prst="line">
              <a:avLst/>
            </a:prstGeom>
            <a:noFill/>
            <a:ln w="38100">
              <a:solidFill>
                <a:srgbClr val="66FF33"/>
              </a:solidFill>
              <a:round/>
              <a:headEnd/>
              <a:tailEnd type="triangle" w="med" len="med"/>
            </a:ln>
            <a:effectLst/>
          </p:spPr>
          <p:txBody>
            <a:bodyPr/>
            <a:lstStyle/>
            <a:p>
              <a:endParaRPr lang="id-ID"/>
            </a:p>
          </p:txBody>
        </p:sp>
        <p:sp>
          <p:nvSpPr>
            <p:cNvPr id="89120" name="Text Box 32"/>
            <p:cNvSpPr txBox="1">
              <a:spLocks noChangeArrowheads="1"/>
            </p:cNvSpPr>
            <p:nvPr/>
          </p:nvSpPr>
          <p:spPr bwMode="auto">
            <a:xfrm>
              <a:off x="1344" y="3743"/>
              <a:ext cx="1440" cy="577"/>
            </a:xfrm>
            <a:prstGeom prst="rect">
              <a:avLst/>
            </a:prstGeom>
            <a:solidFill>
              <a:srgbClr val="339933"/>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b="1">
                  <a:solidFill>
                    <a:schemeClr val="bg1"/>
                  </a:solidFill>
                </a:rPr>
                <a:t>Iklim, hama penyakit, bencana,dll. </a:t>
              </a:r>
            </a:p>
          </p:txBody>
        </p:sp>
        <p:sp>
          <p:nvSpPr>
            <p:cNvPr id="89121" name="Line 33"/>
            <p:cNvSpPr>
              <a:spLocks noChangeShapeType="1"/>
            </p:cNvSpPr>
            <p:nvPr/>
          </p:nvSpPr>
          <p:spPr bwMode="auto">
            <a:xfrm flipH="1">
              <a:off x="288" y="4032"/>
              <a:ext cx="1104" cy="0"/>
            </a:xfrm>
            <a:prstGeom prst="line">
              <a:avLst/>
            </a:prstGeom>
            <a:noFill/>
            <a:ln w="38100">
              <a:solidFill>
                <a:srgbClr val="66FF33"/>
              </a:solidFill>
              <a:round/>
              <a:headEnd/>
              <a:tailEnd/>
            </a:ln>
            <a:effectLst/>
          </p:spPr>
          <p:txBody>
            <a:bodyPr/>
            <a:lstStyle/>
            <a:p>
              <a:endParaRPr lang="id-ID"/>
            </a:p>
          </p:txBody>
        </p:sp>
        <p:sp>
          <p:nvSpPr>
            <p:cNvPr id="89122" name="Line 34"/>
            <p:cNvSpPr>
              <a:spLocks noChangeShapeType="1"/>
            </p:cNvSpPr>
            <p:nvPr/>
          </p:nvSpPr>
          <p:spPr bwMode="auto">
            <a:xfrm flipV="1">
              <a:off x="288" y="2784"/>
              <a:ext cx="0" cy="1248"/>
            </a:xfrm>
            <a:prstGeom prst="line">
              <a:avLst/>
            </a:prstGeom>
            <a:noFill/>
            <a:ln w="38100">
              <a:solidFill>
                <a:srgbClr val="66FF33"/>
              </a:solidFill>
              <a:round/>
              <a:headEnd/>
              <a:tailEnd type="triangle" w="med" len="med"/>
            </a:ln>
            <a:effectLst/>
          </p:spPr>
          <p:txBody>
            <a:bodyPr/>
            <a:lstStyle/>
            <a:p>
              <a:endParaRPr lang="id-ID"/>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381000"/>
            <a:ext cx="8915400" cy="6477000"/>
            <a:chOff x="144" y="240"/>
            <a:chExt cx="5616" cy="4080"/>
          </a:xfrm>
        </p:grpSpPr>
        <p:grpSp>
          <p:nvGrpSpPr>
            <p:cNvPr id="3" name="Group 3"/>
            <p:cNvGrpSpPr>
              <a:grpSpLocks/>
            </p:cNvGrpSpPr>
            <p:nvPr/>
          </p:nvGrpSpPr>
          <p:grpSpPr bwMode="auto">
            <a:xfrm>
              <a:off x="144" y="1200"/>
              <a:ext cx="2016" cy="1056"/>
              <a:chOff x="218" y="1672"/>
              <a:chExt cx="1695" cy="1400"/>
            </a:xfrm>
          </p:grpSpPr>
          <p:sp>
            <p:nvSpPr>
              <p:cNvPr id="90116" name="Oval 4">
                <a:hlinkClick r:id="rId2" action="ppaction://hlinksldjump" highlightClick="1"/>
                <a:hlinkHover r:id="" action="ppaction://noaction" highlightClick="1">
                  <a:snd r:embed="rId3" name="whoosh.wav"/>
                </a:hlinkHover>
              </p:cNvPr>
              <p:cNvSpPr>
                <a:spLocks noChangeArrowheads="1"/>
              </p:cNvSpPr>
              <p:nvPr/>
            </p:nvSpPr>
            <p:spPr bwMode="auto">
              <a:xfrm>
                <a:off x="218" y="1672"/>
                <a:ext cx="1695" cy="1400"/>
              </a:xfrm>
              <a:prstGeom prst="ellipse">
                <a:avLst/>
              </a:prstGeom>
              <a:solidFill>
                <a:srgbClr val="A50021">
                  <a:alpha val="50000"/>
                </a:srgbClr>
              </a:solidFill>
              <a:ln w="38100">
                <a:miter lim="800000"/>
                <a:headEnd/>
                <a:tailEnd/>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wrap="none" anchor="ctr">
                <a:flatTx/>
              </a:bodyPr>
              <a:lstStyle/>
              <a:p>
                <a:endParaRPr lang="id-ID"/>
              </a:p>
            </p:txBody>
          </p:sp>
          <p:sp>
            <p:nvSpPr>
              <p:cNvPr id="90117" name="Text Box 5"/>
              <p:cNvSpPr txBox="1">
                <a:spLocks noChangeArrowheads="1"/>
              </p:cNvSpPr>
              <p:nvPr/>
            </p:nvSpPr>
            <p:spPr bwMode="auto">
              <a:xfrm>
                <a:off x="448" y="2231"/>
                <a:ext cx="1260" cy="414"/>
              </a:xfrm>
              <a:prstGeom prst="rect">
                <a:avLst/>
              </a:prstGeom>
              <a:solidFill>
                <a:srgbClr val="A50021">
                  <a:alpha val="0"/>
                </a:srgbClr>
              </a:solidFill>
              <a:ln w="9525">
                <a:noFill/>
                <a:miter lim="800000"/>
                <a:headEnd/>
                <a:tailEnd/>
              </a:ln>
              <a:effectLst/>
            </p:spPr>
            <p:txBody>
              <a:bodyPr wrap="none" lIns="97969" tIns="48984" rIns="97969" bIns="48984">
                <a:spAutoFit/>
              </a:bodyPr>
              <a:lstStyle/>
              <a:p>
                <a:pPr algn="ctr" defTabSz="979488"/>
                <a:r>
                  <a:rPr kumimoji="1" lang="sq-AL" sz="2600" b="1">
                    <a:solidFill>
                      <a:schemeClr val="bg1"/>
                    </a:solidFill>
                    <a:latin typeface="Arial Narrow" pitchFamily="34" charset="0"/>
                    <a:cs typeface="Times New Roman" pitchFamily="18" charset="0"/>
                  </a:rPr>
                  <a:t>AKSES PANGAN</a:t>
                </a:r>
              </a:p>
            </p:txBody>
          </p:sp>
        </p:grpSp>
        <p:sp>
          <p:nvSpPr>
            <p:cNvPr id="90118" name="Text Box 6"/>
            <p:cNvSpPr txBox="1">
              <a:spLocks noChangeArrowheads="1"/>
            </p:cNvSpPr>
            <p:nvPr/>
          </p:nvSpPr>
          <p:spPr bwMode="auto">
            <a:xfrm>
              <a:off x="1008" y="528"/>
              <a:ext cx="1920" cy="292"/>
            </a:xfrm>
            <a:prstGeom prst="rect">
              <a:avLst/>
            </a:prstGeom>
            <a:solidFill>
              <a:srgbClr val="339933"/>
            </a:solidFill>
            <a:ln w="12700">
              <a:noFill/>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339933"/>
              </a:extrusionClr>
            </a:sp3d>
          </p:spPr>
          <p:txBody>
            <a:bodyPr lIns="97969" tIns="48984" rIns="97969" bIns="48984">
              <a:spAutoFit/>
              <a:flatTx/>
            </a:bodyPr>
            <a:lstStyle/>
            <a:p>
              <a:pPr marL="490538" indent="-490538" algn="ctr" defTabSz="979488">
                <a:spcBef>
                  <a:spcPct val="50000"/>
                </a:spcBef>
              </a:pPr>
              <a:r>
                <a:rPr lang="sq-AL" sz="2400" b="1">
                  <a:solidFill>
                    <a:schemeClr val="bg1"/>
                  </a:solidFill>
                </a:rPr>
                <a:t>Akses Ekonomi</a:t>
              </a:r>
            </a:p>
          </p:txBody>
        </p:sp>
        <p:sp>
          <p:nvSpPr>
            <p:cNvPr id="90119" name="Text Box 7"/>
            <p:cNvSpPr txBox="1">
              <a:spLocks noChangeArrowheads="1"/>
            </p:cNvSpPr>
            <p:nvPr/>
          </p:nvSpPr>
          <p:spPr bwMode="auto">
            <a:xfrm>
              <a:off x="816" y="2544"/>
              <a:ext cx="2064" cy="522"/>
            </a:xfrm>
            <a:prstGeom prst="rect">
              <a:avLst/>
            </a:prstGeom>
            <a:solidFill>
              <a:srgbClr val="339933"/>
            </a:solidFill>
            <a:ln w="12700">
              <a:noFill/>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339933"/>
              </a:extrusionClr>
            </a:sp3d>
          </p:spPr>
          <p:txBody>
            <a:bodyPr lIns="97969" tIns="48984" rIns="97969" bIns="48984">
              <a:spAutoFit/>
              <a:flatTx/>
            </a:bodyPr>
            <a:lstStyle/>
            <a:p>
              <a:pPr marL="490538" indent="-490538" algn="ctr" defTabSz="979488">
                <a:spcBef>
                  <a:spcPct val="50000"/>
                </a:spcBef>
              </a:pPr>
              <a:r>
                <a:rPr lang="sq-AL" sz="2400" b="1">
                  <a:solidFill>
                    <a:schemeClr val="bg1"/>
                  </a:solidFill>
                </a:rPr>
                <a:t>Akses Fisik (isolasi daerah)</a:t>
              </a:r>
            </a:p>
          </p:txBody>
        </p:sp>
        <p:sp>
          <p:nvSpPr>
            <p:cNvPr id="90120" name="Text Box 8"/>
            <p:cNvSpPr txBox="1">
              <a:spLocks noChangeArrowheads="1"/>
            </p:cNvSpPr>
            <p:nvPr/>
          </p:nvSpPr>
          <p:spPr bwMode="auto">
            <a:xfrm>
              <a:off x="3530" y="240"/>
              <a:ext cx="1990" cy="243"/>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sq-AL" b="1">
                  <a:solidFill>
                    <a:schemeClr val="bg1"/>
                  </a:solidFill>
                </a:rPr>
                <a:t>Pendapatan</a:t>
              </a:r>
            </a:p>
          </p:txBody>
        </p:sp>
        <p:sp>
          <p:nvSpPr>
            <p:cNvPr id="90121" name="Text Box 9"/>
            <p:cNvSpPr txBox="1">
              <a:spLocks noChangeArrowheads="1"/>
            </p:cNvSpPr>
            <p:nvPr/>
          </p:nvSpPr>
          <p:spPr bwMode="auto">
            <a:xfrm>
              <a:off x="3530" y="816"/>
              <a:ext cx="1990" cy="243"/>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sq-AL" b="1">
                  <a:solidFill>
                    <a:schemeClr val="bg1"/>
                  </a:solidFill>
                </a:rPr>
                <a:t>Kesempatan kerja</a:t>
              </a:r>
            </a:p>
          </p:txBody>
        </p:sp>
        <p:sp>
          <p:nvSpPr>
            <p:cNvPr id="90122" name="Text Box 10"/>
            <p:cNvSpPr txBox="1">
              <a:spLocks noChangeArrowheads="1"/>
            </p:cNvSpPr>
            <p:nvPr/>
          </p:nvSpPr>
          <p:spPr bwMode="auto">
            <a:xfrm>
              <a:off x="3552" y="1296"/>
              <a:ext cx="1990" cy="243"/>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en-US" b="1">
                  <a:solidFill>
                    <a:schemeClr val="bg1"/>
                  </a:solidFill>
                </a:rPr>
                <a:t>Harga Pangan</a:t>
              </a:r>
              <a:endParaRPr lang="sq-AL" b="1">
                <a:solidFill>
                  <a:schemeClr val="bg1"/>
                </a:solidFill>
              </a:endParaRPr>
            </a:p>
          </p:txBody>
        </p:sp>
        <p:sp>
          <p:nvSpPr>
            <p:cNvPr id="90123" name="Text Box 11"/>
            <p:cNvSpPr txBox="1">
              <a:spLocks noChangeArrowheads="1"/>
            </p:cNvSpPr>
            <p:nvPr/>
          </p:nvSpPr>
          <p:spPr bwMode="auto">
            <a:xfrm>
              <a:off x="3482" y="2928"/>
              <a:ext cx="1990" cy="243"/>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sq-AL" b="1">
                  <a:solidFill>
                    <a:schemeClr val="bg1"/>
                  </a:solidFill>
                </a:rPr>
                <a:t>Infrastruktur pedesaan</a:t>
              </a:r>
            </a:p>
          </p:txBody>
        </p:sp>
        <p:sp>
          <p:nvSpPr>
            <p:cNvPr id="90124" name="Text Box 12"/>
            <p:cNvSpPr txBox="1">
              <a:spLocks noChangeArrowheads="1"/>
            </p:cNvSpPr>
            <p:nvPr/>
          </p:nvSpPr>
          <p:spPr bwMode="auto">
            <a:xfrm>
              <a:off x="3504" y="2256"/>
              <a:ext cx="1990" cy="416"/>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sq-AL" b="1">
                  <a:solidFill>
                    <a:schemeClr val="bg1"/>
                  </a:solidFill>
                </a:rPr>
                <a:t>Sarana dan prasarana perhubungan</a:t>
              </a:r>
            </a:p>
          </p:txBody>
        </p:sp>
        <p:sp>
          <p:nvSpPr>
            <p:cNvPr id="90125" name="Text Box 13"/>
            <p:cNvSpPr txBox="1">
              <a:spLocks noChangeArrowheads="1"/>
            </p:cNvSpPr>
            <p:nvPr/>
          </p:nvSpPr>
          <p:spPr bwMode="auto">
            <a:xfrm>
              <a:off x="288" y="3360"/>
              <a:ext cx="2064" cy="292"/>
            </a:xfrm>
            <a:prstGeom prst="rect">
              <a:avLst/>
            </a:prstGeom>
            <a:solidFill>
              <a:srgbClr val="339933"/>
            </a:solidFill>
            <a:ln w="12700">
              <a:noFill/>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339933"/>
              </a:extrusionClr>
            </a:sp3d>
          </p:spPr>
          <p:txBody>
            <a:bodyPr lIns="97969" tIns="48984" rIns="97969" bIns="48984">
              <a:spAutoFit/>
              <a:flatTx/>
            </a:bodyPr>
            <a:lstStyle/>
            <a:p>
              <a:pPr marL="490538" indent="-490538" algn="ctr" defTabSz="979488">
                <a:spcBef>
                  <a:spcPct val="50000"/>
                </a:spcBef>
              </a:pPr>
              <a:r>
                <a:rPr lang="sq-AL" sz="2400" b="1">
                  <a:solidFill>
                    <a:schemeClr val="bg1"/>
                  </a:solidFill>
                </a:rPr>
                <a:t>Akses </a:t>
              </a:r>
              <a:r>
                <a:rPr lang="en-US" sz="2400" b="1">
                  <a:solidFill>
                    <a:schemeClr val="bg1"/>
                  </a:solidFill>
                </a:rPr>
                <a:t>sosial </a:t>
              </a:r>
              <a:endParaRPr lang="sq-AL" sz="2400" b="1">
                <a:solidFill>
                  <a:schemeClr val="bg1"/>
                </a:solidFill>
              </a:endParaRPr>
            </a:p>
          </p:txBody>
        </p:sp>
        <p:sp>
          <p:nvSpPr>
            <p:cNvPr id="90126" name="Text Box 14"/>
            <p:cNvSpPr txBox="1">
              <a:spLocks noChangeArrowheads="1"/>
            </p:cNvSpPr>
            <p:nvPr/>
          </p:nvSpPr>
          <p:spPr bwMode="auto">
            <a:xfrm>
              <a:off x="1392" y="3840"/>
              <a:ext cx="1776" cy="416"/>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en-US" b="1">
                  <a:solidFill>
                    <a:schemeClr val="bg1"/>
                  </a:solidFill>
                </a:rPr>
                <a:t>Tidak adanya konflik. Perang. Bencana. dll</a:t>
              </a:r>
              <a:endParaRPr lang="sq-AL" b="1">
                <a:solidFill>
                  <a:schemeClr val="bg1"/>
                </a:solidFill>
              </a:endParaRPr>
            </a:p>
          </p:txBody>
        </p:sp>
        <p:sp>
          <p:nvSpPr>
            <p:cNvPr id="90127" name="Line 15"/>
            <p:cNvSpPr>
              <a:spLocks noChangeShapeType="1"/>
            </p:cNvSpPr>
            <p:nvPr/>
          </p:nvSpPr>
          <p:spPr bwMode="auto">
            <a:xfrm flipH="1">
              <a:off x="2928" y="720"/>
              <a:ext cx="288" cy="0"/>
            </a:xfrm>
            <a:prstGeom prst="line">
              <a:avLst/>
            </a:prstGeom>
            <a:noFill/>
            <a:ln w="38100">
              <a:solidFill>
                <a:srgbClr val="66FF33"/>
              </a:solidFill>
              <a:round/>
              <a:headEnd/>
              <a:tailEnd type="triangle" w="med" len="med"/>
            </a:ln>
            <a:effectLst/>
          </p:spPr>
          <p:txBody>
            <a:bodyPr/>
            <a:lstStyle/>
            <a:p>
              <a:endParaRPr lang="id-ID"/>
            </a:p>
          </p:txBody>
        </p:sp>
        <p:sp>
          <p:nvSpPr>
            <p:cNvPr id="90128" name="Line 16"/>
            <p:cNvSpPr>
              <a:spLocks noChangeShapeType="1"/>
            </p:cNvSpPr>
            <p:nvPr/>
          </p:nvSpPr>
          <p:spPr bwMode="auto">
            <a:xfrm flipH="1">
              <a:off x="3216" y="336"/>
              <a:ext cx="240" cy="0"/>
            </a:xfrm>
            <a:prstGeom prst="line">
              <a:avLst/>
            </a:prstGeom>
            <a:noFill/>
            <a:ln w="38100">
              <a:solidFill>
                <a:srgbClr val="66FF33"/>
              </a:solidFill>
              <a:round/>
              <a:headEnd/>
              <a:tailEnd/>
            </a:ln>
            <a:effectLst/>
          </p:spPr>
          <p:txBody>
            <a:bodyPr/>
            <a:lstStyle/>
            <a:p>
              <a:endParaRPr lang="id-ID"/>
            </a:p>
          </p:txBody>
        </p:sp>
        <p:sp>
          <p:nvSpPr>
            <p:cNvPr id="90129" name="Line 17"/>
            <p:cNvSpPr>
              <a:spLocks noChangeShapeType="1"/>
            </p:cNvSpPr>
            <p:nvPr/>
          </p:nvSpPr>
          <p:spPr bwMode="auto">
            <a:xfrm flipH="1">
              <a:off x="3216" y="864"/>
              <a:ext cx="240" cy="0"/>
            </a:xfrm>
            <a:prstGeom prst="line">
              <a:avLst/>
            </a:prstGeom>
            <a:noFill/>
            <a:ln w="38100">
              <a:solidFill>
                <a:srgbClr val="66FF33"/>
              </a:solidFill>
              <a:round/>
              <a:headEnd/>
              <a:tailEnd/>
            </a:ln>
            <a:effectLst/>
          </p:spPr>
          <p:txBody>
            <a:bodyPr/>
            <a:lstStyle/>
            <a:p>
              <a:endParaRPr lang="id-ID"/>
            </a:p>
          </p:txBody>
        </p:sp>
        <p:sp>
          <p:nvSpPr>
            <p:cNvPr id="90130" name="Line 18"/>
            <p:cNvSpPr>
              <a:spLocks noChangeShapeType="1"/>
            </p:cNvSpPr>
            <p:nvPr/>
          </p:nvSpPr>
          <p:spPr bwMode="auto">
            <a:xfrm flipH="1">
              <a:off x="3216" y="1392"/>
              <a:ext cx="240" cy="0"/>
            </a:xfrm>
            <a:prstGeom prst="line">
              <a:avLst/>
            </a:prstGeom>
            <a:noFill/>
            <a:ln w="38100">
              <a:solidFill>
                <a:srgbClr val="66FF33"/>
              </a:solidFill>
              <a:round/>
              <a:headEnd/>
              <a:tailEnd/>
            </a:ln>
            <a:effectLst/>
          </p:spPr>
          <p:txBody>
            <a:bodyPr/>
            <a:lstStyle/>
            <a:p>
              <a:endParaRPr lang="id-ID"/>
            </a:p>
          </p:txBody>
        </p:sp>
        <p:sp>
          <p:nvSpPr>
            <p:cNvPr id="90131" name="Line 19"/>
            <p:cNvSpPr>
              <a:spLocks noChangeShapeType="1"/>
            </p:cNvSpPr>
            <p:nvPr/>
          </p:nvSpPr>
          <p:spPr bwMode="auto">
            <a:xfrm>
              <a:off x="3216" y="336"/>
              <a:ext cx="0" cy="1056"/>
            </a:xfrm>
            <a:prstGeom prst="line">
              <a:avLst/>
            </a:prstGeom>
            <a:noFill/>
            <a:ln w="38100">
              <a:solidFill>
                <a:srgbClr val="66FF33"/>
              </a:solidFill>
              <a:round/>
              <a:headEnd/>
              <a:tailEnd/>
            </a:ln>
            <a:effectLst/>
          </p:spPr>
          <p:txBody>
            <a:bodyPr/>
            <a:lstStyle/>
            <a:p>
              <a:endParaRPr lang="id-ID"/>
            </a:p>
          </p:txBody>
        </p:sp>
        <p:sp>
          <p:nvSpPr>
            <p:cNvPr id="90132" name="Line 20"/>
            <p:cNvSpPr>
              <a:spLocks noChangeShapeType="1"/>
            </p:cNvSpPr>
            <p:nvPr/>
          </p:nvSpPr>
          <p:spPr bwMode="auto">
            <a:xfrm flipH="1">
              <a:off x="2880" y="2688"/>
              <a:ext cx="288" cy="0"/>
            </a:xfrm>
            <a:prstGeom prst="line">
              <a:avLst/>
            </a:prstGeom>
            <a:noFill/>
            <a:ln w="38100">
              <a:solidFill>
                <a:srgbClr val="66FF33"/>
              </a:solidFill>
              <a:round/>
              <a:headEnd/>
              <a:tailEnd type="triangle" w="med" len="med"/>
            </a:ln>
            <a:effectLst/>
          </p:spPr>
          <p:txBody>
            <a:bodyPr/>
            <a:lstStyle/>
            <a:p>
              <a:endParaRPr lang="id-ID"/>
            </a:p>
          </p:txBody>
        </p:sp>
        <p:sp>
          <p:nvSpPr>
            <p:cNvPr id="90133" name="Line 21"/>
            <p:cNvSpPr>
              <a:spLocks noChangeShapeType="1"/>
            </p:cNvSpPr>
            <p:nvPr/>
          </p:nvSpPr>
          <p:spPr bwMode="auto">
            <a:xfrm flipH="1">
              <a:off x="3168" y="2496"/>
              <a:ext cx="240" cy="0"/>
            </a:xfrm>
            <a:prstGeom prst="line">
              <a:avLst/>
            </a:prstGeom>
            <a:noFill/>
            <a:ln w="38100">
              <a:solidFill>
                <a:srgbClr val="66FF33"/>
              </a:solidFill>
              <a:round/>
              <a:headEnd/>
              <a:tailEnd/>
            </a:ln>
            <a:effectLst/>
          </p:spPr>
          <p:txBody>
            <a:bodyPr/>
            <a:lstStyle/>
            <a:p>
              <a:endParaRPr lang="id-ID"/>
            </a:p>
          </p:txBody>
        </p:sp>
        <p:sp>
          <p:nvSpPr>
            <p:cNvPr id="90134" name="Line 22"/>
            <p:cNvSpPr>
              <a:spLocks noChangeShapeType="1"/>
            </p:cNvSpPr>
            <p:nvPr/>
          </p:nvSpPr>
          <p:spPr bwMode="auto">
            <a:xfrm flipH="1">
              <a:off x="3168" y="3024"/>
              <a:ext cx="240" cy="0"/>
            </a:xfrm>
            <a:prstGeom prst="line">
              <a:avLst/>
            </a:prstGeom>
            <a:noFill/>
            <a:ln w="38100">
              <a:solidFill>
                <a:srgbClr val="66FF33"/>
              </a:solidFill>
              <a:round/>
              <a:headEnd/>
              <a:tailEnd/>
            </a:ln>
            <a:effectLst/>
          </p:spPr>
          <p:txBody>
            <a:bodyPr/>
            <a:lstStyle/>
            <a:p>
              <a:endParaRPr lang="id-ID"/>
            </a:p>
          </p:txBody>
        </p:sp>
        <p:sp>
          <p:nvSpPr>
            <p:cNvPr id="90135" name="Line 23"/>
            <p:cNvSpPr>
              <a:spLocks noChangeShapeType="1"/>
            </p:cNvSpPr>
            <p:nvPr/>
          </p:nvSpPr>
          <p:spPr bwMode="auto">
            <a:xfrm>
              <a:off x="3168" y="2496"/>
              <a:ext cx="0" cy="528"/>
            </a:xfrm>
            <a:prstGeom prst="line">
              <a:avLst/>
            </a:prstGeom>
            <a:noFill/>
            <a:ln w="38100">
              <a:solidFill>
                <a:srgbClr val="66FF33"/>
              </a:solidFill>
              <a:round/>
              <a:headEnd/>
              <a:tailEnd/>
            </a:ln>
            <a:effectLst/>
          </p:spPr>
          <p:txBody>
            <a:bodyPr/>
            <a:lstStyle/>
            <a:p>
              <a:endParaRPr lang="id-ID"/>
            </a:p>
          </p:txBody>
        </p:sp>
        <p:sp>
          <p:nvSpPr>
            <p:cNvPr id="90136" name="Line 24"/>
            <p:cNvSpPr>
              <a:spLocks noChangeShapeType="1"/>
            </p:cNvSpPr>
            <p:nvPr/>
          </p:nvSpPr>
          <p:spPr bwMode="auto">
            <a:xfrm flipH="1" flipV="1">
              <a:off x="528" y="3648"/>
              <a:ext cx="0" cy="336"/>
            </a:xfrm>
            <a:prstGeom prst="line">
              <a:avLst/>
            </a:prstGeom>
            <a:noFill/>
            <a:ln w="38100">
              <a:solidFill>
                <a:srgbClr val="66FF33"/>
              </a:solidFill>
              <a:round/>
              <a:headEnd/>
              <a:tailEnd type="triangle" w="med" len="med"/>
            </a:ln>
            <a:effectLst/>
          </p:spPr>
          <p:txBody>
            <a:bodyPr/>
            <a:lstStyle/>
            <a:p>
              <a:endParaRPr lang="id-ID"/>
            </a:p>
          </p:txBody>
        </p:sp>
        <p:sp>
          <p:nvSpPr>
            <p:cNvPr id="90137" name="Line 25"/>
            <p:cNvSpPr>
              <a:spLocks noChangeShapeType="1"/>
            </p:cNvSpPr>
            <p:nvPr/>
          </p:nvSpPr>
          <p:spPr bwMode="auto">
            <a:xfrm flipV="1">
              <a:off x="528" y="2160"/>
              <a:ext cx="0" cy="1104"/>
            </a:xfrm>
            <a:prstGeom prst="line">
              <a:avLst/>
            </a:prstGeom>
            <a:noFill/>
            <a:ln w="38100">
              <a:solidFill>
                <a:srgbClr val="66FF33"/>
              </a:solidFill>
              <a:round/>
              <a:headEnd/>
              <a:tailEnd type="triangle" w="med" len="med"/>
            </a:ln>
            <a:effectLst/>
          </p:spPr>
          <p:txBody>
            <a:bodyPr/>
            <a:lstStyle/>
            <a:p>
              <a:endParaRPr lang="id-ID"/>
            </a:p>
          </p:txBody>
        </p:sp>
        <p:sp>
          <p:nvSpPr>
            <p:cNvPr id="90138" name="Line 26"/>
            <p:cNvSpPr>
              <a:spLocks noChangeShapeType="1"/>
            </p:cNvSpPr>
            <p:nvPr/>
          </p:nvSpPr>
          <p:spPr bwMode="auto">
            <a:xfrm flipV="1">
              <a:off x="1296" y="2256"/>
              <a:ext cx="0" cy="240"/>
            </a:xfrm>
            <a:prstGeom prst="line">
              <a:avLst/>
            </a:prstGeom>
            <a:noFill/>
            <a:ln w="38100">
              <a:solidFill>
                <a:srgbClr val="66FF33"/>
              </a:solidFill>
              <a:round/>
              <a:headEnd/>
              <a:tailEnd type="triangle" w="med" len="med"/>
            </a:ln>
            <a:effectLst/>
          </p:spPr>
          <p:txBody>
            <a:bodyPr/>
            <a:lstStyle/>
            <a:p>
              <a:endParaRPr lang="id-ID"/>
            </a:p>
          </p:txBody>
        </p:sp>
        <p:sp>
          <p:nvSpPr>
            <p:cNvPr id="90139" name="Line 27"/>
            <p:cNvSpPr>
              <a:spLocks noChangeShapeType="1"/>
            </p:cNvSpPr>
            <p:nvPr/>
          </p:nvSpPr>
          <p:spPr bwMode="auto">
            <a:xfrm>
              <a:off x="1296" y="816"/>
              <a:ext cx="0" cy="336"/>
            </a:xfrm>
            <a:prstGeom prst="line">
              <a:avLst/>
            </a:prstGeom>
            <a:noFill/>
            <a:ln w="38100">
              <a:solidFill>
                <a:srgbClr val="66FF33"/>
              </a:solidFill>
              <a:round/>
              <a:headEnd/>
              <a:tailEnd type="triangle" w="med" len="med"/>
            </a:ln>
            <a:effectLst/>
          </p:spPr>
          <p:txBody>
            <a:bodyPr/>
            <a:lstStyle/>
            <a:p>
              <a:endParaRPr lang="id-ID"/>
            </a:p>
          </p:txBody>
        </p:sp>
        <p:sp>
          <p:nvSpPr>
            <p:cNvPr id="90140" name="Text Box 28"/>
            <p:cNvSpPr txBox="1">
              <a:spLocks noChangeArrowheads="1"/>
            </p:cNvSpPr>
            <p:nvPr/>
          </p:nvSpPr>
          <p:spPr bwMode="auto">
            <a:xfrm>
              <a:off x="3312" y="4032"/>
              <a:ext cx="2448" cy="288"/>
            </a:xfrm>
            <a:prstGeom prst="rect">
              <a:avLst/>
            </a:prstGeom>
            <a:noFill/>
            <a:ln w="9525">
              <a:noFill/>
              <a:miter lim="800000"/>
              <a:headEnd/>
              <a:tailEnd/>
            </a:ln>
            <a:effectLst/>
          </p:spPr>
          <p:txBody>
            <a:bodyPr>
              <a:spAutoFit/>
            </a:bodyPr>
            <a:lstStyle/>
            <a:p>
              <a:pPr>
                <a:spcBef>
                  <a:spcPct val="50000"/>
                </a:spcBef>
              </a:pPr>
              <a:r>
                <a:rPr lang="en-US" sz="1200">
                  <a:solidFill>
                    <a:schemeClr val="bg1"/>
                  </a:solidFill>
                </a:rPr>
                <a:t>Sumber : Patrick Webb and Beatrice Rogers. 2003 (dimodifikasi)</a:t>
              </a:r>
            </a:p>
          </p:txBody>
        </p:sp>
        <p:sp>
          <p:nvSpPr>
            <p:cNvPr id="90141" name="Line 29"/>
            <p:cNvSpPr>
              <a:spLocks noChangeShapeType="1"/>
            </p:cNvSpPr>
            <p:nvPr/>
          </p:nvSpPr>
          <p:spPr bwMode="auto">
            <a:xfrm>
              <a:off x="528" y="3984"/>
              <a:ext cx="816" cy="0"/>
            </a:xfrm>
            <a:prstGeom prst="line">
              <a:avLst/>
            </a:prstGeom>
            <a:noFill/>
            <a:ln w="38100">
              <a:solidFill>
                <a:srgbClr val="66FF33"/>
              </a:solidFill>
              <a:round/>
              <a:headEnd/>
              <a:tailEnd/>
            </a:ln>
            <a:effectLst/>
          </p:spPr>
          <p:txBody>
            <a:bodyPr/>
            <a:lstStyle/>
            <a:p>
              <a:endParaRPr lang="id-ID"/>
            </a:p>
          </p:txBody>
        </p:sp>
        <p:sp>
          <p:nvSpPr>
            <p:cNvPr id="90142" name="Text Box 30"/>
            <p:cNvSpPr txBox="1">
              <a:spLocks noChangeArrowheads="1"/>
            </p:cNvSpPr>
            <p:nvPr/>
          </p:nvSpPr>
          <p:spPr bwMode="auto">
            <a:xfrm>
              <a:off x="2976" y="3357"/>
              <a:ext cx="1990" cy="416"/>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en-US" b="1">
                  <a:solidFill>
                    <a:schemeClr val="bg1"/>
                  </a:solidFill>
                </a:rPr>
                <a:t>Preferensi thd jenis pangan dan Pendidikan</a:t>
              </a:r>
              <a:endParaRPr lang="sq-AL" b="1">
                <a:solidFill>
                  <a:schemeClr val="bg1"/>
                </a:solidFill>
              </a:endParaRPr>
            </a:p>
          </p:txBody>
        </p:sp>
        <p:sp>
          <p:nvSpPr>
            <p:cNvPr id="90143" name="Line 31"/>
            <p:cNvSpPr>
              <a:spLocks noChangeShapeType="1"/>
            </p:cNvSpPr>
            <p:nvPr/>
          </p:nvSpPr>
          <p:spPr bwMode="auto">
            <a:xfrm flipH="1">
              <a:off x="2352" y="3504"/>
              <a:ext cx="576" cy="0"/>
            </a:xfrm>
            <a:prstGeom prst="line">
              <a:avLst/>
            </a:prstGeom>
            <a:noFill/>
            <a:ln w="38100">
              <a:solidFill>
                <a:srgbClr val="66FF33"/>
              </a:solidFill>
              <a:round/>
              <a:headEnd/>
              <a:tailEnd type="triangle" w="med" len="med"/>
            </a:ln>
            <a:effectLst/>
          </p:spPr>
          <p:txBody>
            <a:bodyPr/>
            <a:lstStyle/>
            <a:p>
              <a:endParaRPr lang="id-ID"/>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 y="228600"/>
            <a:ext cx="8839200" cy="6553200"/>
            <a:chOff x="192" y="144"/>
            <a:chExt cx="5568" cy="4128"/>
          </a:xfrm>
        </p:grpSpPr>
        <p:sp>
          <p:nvSpPr>
            <p:cNvPr id="91139" name="Oval 3">
              <a:hlinkClick r:id="rId2" action="ppaction://hlinksldjump" highlightClick="1"/>
              <a:hlinkHover r:id="" action="ppaction://noaction" highlightClick="1">
                <a:snd r:embed="rId3" name="whoosh.wav"/>
              </a:hlinkHover>
            </p:cNvPr>
            <p:cNvSpPr>
              <a:spLocks noChangeArrowheads="1"/>
            </p:cNvSpPr>
            <p:nvPr/>
          </p:nvSpPr>
          <p:spPr bwMode="auto">
            <a:xfrm>
              <a:off x="336" y="1728"/>
              <a:ext cx="1290" cy="1415"/>
            </a:xfrm>
            <a:prstGeom prst="ellipse">
              <a:avLst/>
            </a:prstGeom>
            <a:solidFill>
              <a:srgbClr val="A50021">
                <a:alpha val="50000"/>
              </a:srgbClr>
            </a:solidFill>
            <a:ln w="38100">
              <a:miter lim="800000"/>
              <a:headEnd/>
              <a:tailEnd/>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wrap="none" anchor="ctr">
              <a:flatTx/>
            </a:bodyPr>
            <a:lstStyle/>
            <a:p>
              <a:endParaRPr lang="id-ID"/>
            </a:p>
          </p:txBody>
        </p:sp>
        <p:sp>
          <p:nvSpPr>
            <p:cNvPr id="91140" name="Text Box 4"/>
            <p:cNvSpPr txBox="1">
              <a:spLocks noChangeArrowheads="1"/>
            </p:cNvSpPr>
            <p:nvPr/>
          </p:nvSpPr>
          <p:spPr bwMode="auto">
            <a:xfrm>
              <a:off x="240" y="2208"/>
              <a:ext cx="1283" cy="446"/>
            </a:xfrm>
            <a:prstGeom prst="rect">
              <a:avLst/>
            </a:prstGeom>
            <a:solidFill>
              <a:srgbClr val="A50021">
                <a:alpha val="0"/>
              </a:srgbClr>
            </a:solidFill>
            <a:ln w="9525">
              <a:noFill/>
              <a:miter lim="800000"/>
              <a:headEnd/>
              <a:tailEnd/>
            </a:ln>
            <a:effectLst/>
          </p:spPr>
          <p:txBody>
            <a:bodyPr wrap="none" lIns="97969" tIns="48984" rIns="97969" bIns="48984">
              <a:spAutoFit/>
            </a:bodyPr>
            <a:lstStyle/>
            <a:p>
              <a:pPr algn="ctr" defTabSz="979488"/>
              <a:r>
                <a:rPr kumimoji="1" lang="sq-AL" sz="2000" b="1">
                  <a:solidFill>
                    <a:schemeClr val="bg1"/>
                  </a:solidFill>
                  <a:cs typeface="Times New Roman" pitchFamily="18" charset="0"/>
                </a:rPr>
                <a:t>PENYERAPAN </a:t>
              </a:r>
              <a:endParaRPr kumimoji="1" lang="en-US" sz="2000" b="1">
                <a:solidFill>
                  <a:schemeClr val="bg1"/>
                </a:solidFill>
                <a:cs typeface="Times New Roman" pitchFamily="18" charset="0"/>
              </a:endParaRPr>
            </a:p>
            <a:p>
              <a:pPr algn="ctr" defTabSz="979488"/>
              <a:r>
                <a:rPr kumimoji="1" lang="sq-AL" sz="2000" b="1">
                  <a:solidFill>
                    <a:schemeClr val="bg1"/>
                  </a:solidFill>
                  <a:cs typeface="Times New Roman" pitchFamily="18" charset="0"/>
                </a:rPr>
                <a:t>PANGAN</a:t>
              </a:r>
            </a:p>
          </p:txBody>
        </p:sp>
        <p:sp>
          <p:nvSpPr>
            <p:cNvPr id="91141" name="Text Box 5"/>
            <p:cNvSpPr txBox="1">
              <a:spLocks noChangeArrowheads="1"/>
            </p:cNvSpPr>
            <p:nvPr/>
          </p:nvSpPr>
          <p:spPr bwMode="auto">
            <a:xfrm>
              <a:off x="2160" y="624"/>
              <a:ext cx="2976" cy="646"/>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sq-AL" sz="2000" b="1">
                  <a:solidFill>
                    <a:schemeClr val="bg1"/>
                  </a:solidFill>
                </a:rPr>
                <a:t>Falilitas dan Layanan Kesehatan</a:t>
              </a:r>
            </a:p>
            <a:p>
              <a:pPr marL="490538" indent="-490538" defTabSz="979488">
                <a:buFontTx/>
                <a:buAutoNum type="arabicPeriod"/>
              </a:pPr>
              <a:r>
                <a:rPr lang="sq-AL" sz="2000">
                  <a:solidFill>
                    <a:schemeClr val="bg1"/>
                  </a:solidFill>
                </a:rPr>
                <a:t>Fasilitas Kesehatan</a:t>
              </a:r>
            </a:p>
            <a:p>
              <a:pPr marL="490538" indent="-490538" defTabSz="979488">
                <a:buFontTx/>
                <a:buAutoNum type="arabicPeriod"/>
              </a:pPr>
              <a:r>
                <a:rPr lang="sq-AL" sz="2000">
                  <a:solidFill>
                    <a:schemeClr val="bg1"/>
                  </a:solidFill>
                </a:rPr>
                <a:t>Layanan kesehatan </a:t>
              </a:r>
            </a:p>
          </p:txBody>
        </p:sp>
        <p:sp>
          <p:nvSpPr>
            <p:cNvPr id="91142" name="Text Box 6"/>
            <p:cNvSpPr txBox="1">
              <a:spLocks noChangeArrowheads="1"/>
            </p:cNvSpPr>
            <p:nvPr/>
          </p:nvSpPr>
          <p:spPr bwMode="auto">
            <a:xfrm>
              <a:off x="2160" y="1536"/>
              <a:ext cx="2976" cy="646"/>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sq-AL" sz="2000" b="1">
                  <a:solidFill>
                    <a:schemeClr val="bg1"/>
                  </a:solidFill>
                </a:rPr>
                <a:t>Sanitasi dan Ketersediaan air</a:t>
              </a:r>
            </a:p>
            <a:p>
              <a:pPr marL="490538" indent="-490538" defTabSz="979488">
                <a:buFontTx/>
                <a:buAutoNum type="arabicPeriod"/>
              </a:pPr>
              <a:r>
                <a:rPr lang="en-US" sz="2000">
                  <a:solidFill>
                    <a:schemeClr val="bg1"/>
                  </a:solidFill>
                </a:rPr>
                <a:t>Kecukupan </a:t>
              </a:r>
              <a:r>
                <a:rPr lang="sq-AL" sz="2000">
                  <a:solidFill>
                    <a:schemeClr val="bg1"/>
                  </a:solidFill>
                </a:rPr>
                <a:t>air bersih </a:t>
              </a:r>
            </a:p>
            <a:p>
              <a:pPr marL="490538" indent="-490538" defTabSz="979488">
                <a:buFontTx/>
                <a:buAutoNum type="arabicPeriod"/>
              </a:pPr>
              <a:r>
                <a:rPr lang="sq-AL" sz="2000">
                  <a:solidFill>
                    <a:schemeClr val="bg1"/>
                  </a:solidFill>
                </a:rPr>
                <a:t>Sanitasi </a:t>
              </a:r>
              <a:endParaRPr lang="sq-AL" sz="2000" b="1">
                <a:solidFill>
                  <a:schemeClr val="bg1"/>
                </a:solidFill>
              </a:endParaRPr>
            </a:p>
          </p:txBody>
        </p:sp>
        <p:sp>
          <p:nvSpPr>
            <p:cNvPr id="91143" name="Text Box 7"/>
            <p:cNvSpPr txBox="1">
              <a:spLocks noChangeArrowheads="1"/>
            </p:cNvSpPr>
            <p:nvPr/>
          </p:nvSpPr>
          <p:spPr bwMode="auto">
            <a:xfrm>
              <a:off x="2190" y="2448"/>
              <a:ext cx="2946" cy="646"/>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sq-AL" sz="2000" b="1">
                  <a:solidFill>
                    <a:schemeClr val="bg1"/>
                  </a:solidFill>
                </a:rPr>
                <a:t>Pengetahuan  ibu  RT</a:t>
              </a:r>
            </a:p>
            <a:p>
              <a:pPr marL="490538" indent="-490538" defTabSz="979488">
                <a:buFontTx/>
                <a:buAutoNum type="arabicPeriod"/>
              </a:pPr>
              <a:r>
                <a:rPr lang="sq-AL" sz="2000">
                  <a:solidFill>
                    <a:schemeClr val="bg1"/>
                  </a:solidFill>
                </a:rPr>
                <a:t>Pola makan</a:t>
              </a:r>
            </a:p>
            <a:p>
              <a:pPr marL="490538" indent="-490538" defTabSz="979488">
                <a:buFontTx/>
                <a:buAutoNum type="arabicPeriod"/>
              </a:pPr>
              <a:r>
                <a:rPr lang="sq-AL" sz="2000">
                  <a:solidFill>
                    <a:schemeClr val="bg1"/>
                  </a:solidFill>
                </a:rPr>
                <a:t>Pola asuh kesehatan</a:t>
              </a:r>
              <a:endParaRPr lang="sq-AL" sz="2000" b="1">
                <a:solidFill>
                  <a:schemeClr val="bg1"/>
                </a:solidFill>
              </a:endParaRPr>
            </a:p>
          </p:txBody>
        </p:sp>
        <p:sp>
          <p:nvSpPr>
            <p:cNvPr id="91144" name="Text Box 8"/>
            <p:cNvSpPr txBox="1">
              <a:spLocks noChangeArrowheads="1"/>
            </p:cNvSpPr>
            <p:nvPr/>
          </p:nvSpPr>
          <p:spPr bwMode="auto">
            <a:xfrm>
              <a:off x="2190" y="3434"/>
              <a:ext cx="3570" cy="838"/>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sq-AL" sz="2000" b="1">
                  <a:solidFill>
                    <a:schemeClr val="bg1"/>
                  </a:solidFill>
                </a:rPr>
                <a:t>Outcome Nutrisi  dan kesehatan</a:t>
              </a:r>
            </a:p>
            <a:p>
              <a:pPr marL="490538" indent="-490538" defTabSz="979488">
                <a:buFontTx/>
                <a:buAutoNum type="arabicPeriod"/>
              </a:pPr>
              <a:r>
                <a:rPr lang="sq-AL" sz="2000">
                  <a:solidFill>
                    <a:schemeClr val="bg1"/>
                  </a:solidFill>
                </a:rPr>
                <a:t>Harapan hidup</a:t>
              </a:r>
            </a:p>
            <a:p>
              <a:pPr marL="490538" indent="-490538" defTabSz="979488">
                <a:buFontTx/>
                <a:buAutoNum type="arabicPeriod"/>
              </a:pPr>
              <a:r>
                <a:rPr lang="sq-AL" sz="2000">
                  <a:solidFill>
                    <a:schemeClr val="bg1"/>
                  </a:solidFill>
                </a:rPr>
                <a:t>Gizi balita</a:t>
              </a:r>
            </a:p>
            <a:p>
              <a:pPr marL="490538" indent="-490538" defTabSz="979488">
                <a:buFontTx/>
                <a:buAutoNum type="arabicPeriod"/>
              </a:pPr>
              <a:r>
                <a:rPr lang="sq-AL" sz="2000">
                  <a:solidFill>
                    <a:schemeClr val="bg1"/>
                  </a:solidFill>
                </a:rPr>
                <a:t>Kematian bayi</a:t>
              </a:r>
              <a:endParaRPr lang="sq-AL" sz="2000" b="1">
                <a:solidFill>
                  <a:schemeClr val="bg1"/>
                </a:solidFill>
              </a:endParaRPr>
            </a:p>
          </p:txBody>
        </p:sp>
        <p:sp>
          <p:nvSpPr>
            <p:cNvPr id="91145" name="Line 9"/>
            <p:cNvSpPr>
              <a:spLocks noChangeShapeType="1"/>
            </p:cNvSpPr>
            <p:nvPr/>
          </p:nvSpPr>
          <p:spPr bwMode="auto">
            <a:xfrm>
              <a:off x="1872" y="1056"/>
              <a:ext cx="20" cy="2775"/>
            </a:xfrm>
            <a:prstGeom prst="line">
              <a:avLst/>
            </a:prstGeom>
            <a:noFill/>
            <a:ln w="57150">
              <a:solidFill>
                <a:srgbClr val="66FF33"/>
              </a:solidFill>
              <a:round/>
              <a:headEnd type="none" w="sm" len="sm"/>
              <a:tailEnd type="none" w="sm" len="sm"/>
            </a:ln>
            <a:effectLst/>
          </p:spPr>
          <p:txBody>
            <a:bodyPr wrap="none"/>
            <a:lstStyle/>
            <a:p>
              <a:endParaRPr lang="id-ID"/>
            </a:p>
          </p:txBody>
        </p:sp>
        <p:sp>
          <p:nvSpPr>
            <p:cNvPr id="91146" name="Line 10"/>
            <p:cNvSpPr>
              <a:spLocks noChangeShapeType="1"/>
            </p:cNvSpPr>
            <p:nvPr/>
          </p:nvSpPr>
          <p:spPr bwMode="auto">
            <a:xfrm>
              <a:off x="1872" y="1056"/>
              <a:ext cx="192" cy="0"/>
            </a:xfrm>
            <a:prstGeom prst="line">
              <a:avLst/>
            </a:prstGeom>
            <a:noFill/>
            <a:ln w="57150">
              <a:solidFill>
                <a:srgbClr val="66FF33"/>
              </a:solidFill>
              <a:round/>
              <a:headEnd type="none" w="sm" len="sm"/>
              <a:tailEnd type="none" w="sm" len="sm"/>
            </a:ln>
            <a:effectLst/>
          </p:spPr>
          <p:txBody>
            <a:bodyPr wrap="none"/>
            <a:lstStyle/>
            <a:p>
              <a:endParaRPr lang="id-ID"/>
            </a:p>
          </p:txBody>
        </p:sp>
        <p:sp>
          <p:nvSpPr>
            <p:cNvPr id="91147" name="Line 11"/>
            <p:cNvSpPr>
              <a:spLocks noChangeShapeType="1"/>
            </p:cNvSpPr>
            <p:nvPr/>
          </p:nvSpPr>
          <p:spPr bwMode="auto">
            <a:xfrm>
              <a:off x="1892" y="1768"/>
              <a:ext cx="172" cy="0"/>
            </a:xfrm>
            <a:prstGeom prst="line">
              <a:avLst/>
            </a:prstGeom>
            <a:noFill/>
            <a:ln w="57150">
              <a:solidFill>
                <a:srgbClr val="66FF33"/>
              </a:solidFill>
              <a:round/>
              <a:headEnd type="none" w="sm" len="sm"/>
              <a:tailEnd type="none" w="sm" len="sm"/>
            </a:ln>
            <a:effectLst/>
          </p:spPr>
          <p:txBody>
            <a:bodyPr wrap="none"/>
            <a:lstStyle/>
            <a:p>
              <a:endParaRPr lang="id-ID"/>
            </a:p>
          </p:txBody>
        </p:sp>
        <p:sp>
          <p:nvSpPr>
            <p:cNvPr id="91148" name="Line 12"/>
            <p:cNvSpPr>
              <a:spLocks noChangeShapeType="1"/>
            </p:cNvSpPr>
            <p:nvPr/>
          </p:nvSpPr>
          <p:spPr bwMode="auto">
            <a:xfrm>
              <a:off x="1892" y="2780"/>
              <a:ext cx="172" cy="0"/>
            </a:xfrm>
            <a:prstGeom prst="line">
              <a:avLst/>
            </a:prstGeom>
            <a:noFill/>
            <a:ln w="57150">
              <a:solidFill>
                <a:srgbClr val="66FF33"/>
              </a:solidFill>
              <a:round/>
              <a:headEnd type="none" w="sm" len="sm"/>
              <a:tailEnd type="none" w="sm" len="sm"/>
            </a:ln>
            <a:effectLst/>
          </p:spPr>
          <p:txBody>
            <a:bodyPr wrap="none"/>
            <a:lstStyle/>
            <a:p>
              <a:endParaRPr lang="id-ID"/>
            </a:p>
          </p:txBody>
        </p:sp>
        <p:sp>
          <p:nvSpPr>
            <p:cNvPr id="91149" name="Line 13"/>
            <p:cNvSpPr>
              <a:spLocks noChangeShapeType="1"/>
            </p:cNvSpPr>
            <p:nvPr/>
          </p:nvSpPr>
          <p:spPr bwMode="auto">
            <a:xfrm>
              <a:off x="1892" y="3831"/>
              <a:ext cx="172" cy="0"/>
            </a:xfrm>
            <a:prstGeom prst="line">
              <a:avLst/>
            </a:prstGeom>
            <a:noFill/>
            <a:ln w="57150">
              <a:solidFill>
                <a:srgbClr val="66FF33"/>
              </a:solidFill>
              <a:round/>
              <a:headEnd type="none" w="sm" len="sm"/>
              <a:tailEnd type="none" w="sm" len="sm"/>
            </a:ln>
            <a:effectLst/>
          </p:spPr>
          <p:txBody>
            <a:bodyPr wrap="none"/>
            <a:lstStyle/>
            <a:p>
              <a:endParaRPr lang="id-ID"/>
            </a:p>
          </p:txBody>
        </p:sp>
        <p:sp>
          <p:nvSpPr>
            <p:cNvPr id="91150" name="Line 14"/>
            <p:cNvSpPr>
              <a:spLocks noChangeShapeType="1"/>
            </p:cNvSpPr>
            <p:nvPr/>
          </p:nvSpPr>
          <p:spPr bwMode="auto">
            <a:xfrm flipV="1">
              <a:off x="1536" y="2487"/>
              <a:ext cx="396" cy="9"/>
            </a:xfrm>
            <a:prstGeom prst="line">
              <a:avLst/>
            </a:prstGeom>
            <a:noFill/>
            <a:ln w="57150">
              <a:solidFill>
                <a:srgbClr val="66FF33"/>
              </a:solidFill>
              <a:round/>
              <a:headEnd type="triangle" w="med" len="med"/>
              <a:tailEnd type="none" w="sm" len="sm"/>
            </a:ln>
            <a:effectLst/>
          </p:spPr>
          <p:txBody>
            <a:bodyPr wrap="none"/>
            <a:lstStyle/>
            <a:p>
              <a:endParaRPr lang="id-ID"/>
            </a:p>
          </p:txBody>
        </p:sp>
        <p:sp>
          <p:nvSpPr>
            <p:cNvPr id="91151" name="Text Box 15"/>
            <p:cNvSpPr txBox="1">
              <a:spLocks noChangeArrowheads="1"/>
            </p:cNvSpPr>
            <p:nvPr/>
          </p:nvSpPr>
          <p:spPr bwMode="auto">
            <a:xfrm>
              <a:off x="192" y="240"/>
              <a:ext cx="1776" cy="954"/>
            </a:xfrm>
            <a:prstGeom prst="rect">
              <a:avLst/>
            </a:prstGeom>
            <a:solidFill>
              <a:srgbClr val="A50021"/>
            </a:solidFill>
            <a:ln w="12700">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en-US" sz="2000" b="1">
                  <a:solidFill>
                    <a:schemeClr val="bg1"/>
                  </a:solidFill>
                </a:rPr>
                <a:t>Konsumsi </a:t>
              </a:r>
              <a:endParaRPr lang="sq-AL" sz="2000" b="1">
                <a:solidFill>
                  <a:schemeClr val="bg1"/>
                </a:solidFill>
              </a:endParaRPr>
            </a:p>
            <a:p>
              <a:pPr marL="490538" indent="-490538" defTabSz="979488">
                <a:buFontTx/>
                <a:buAutoNum type="arabicPeriod"/>
              </a:pPr>
              <a:r>
                <a:rPr lang="en-US">
                  <a:solidFill>
                    <a:schemeClr val="bg1"/>
                  </a:solidFill>
                </a:rPr>
                <a:t>Kecukupan Energi</a:t>
              </a:r>
            </a:p>
            <a:p>
              <a:pPr marL="490538" indent="-490538" defTabSz="979488">
                <a:buFontTx/>
                <a:buAutoNum type="arabicPeriod"/>
              </a:pPr>
              <a:r>
                <a:rPr lang="en-US">
                  <a:solidFill>
                    <a:schemeClr val="bg1"/>
                  </a:solidFill>
                </a:rPr>
                <a:t>Kecukupan Gizi</a:t>
              </a:r>
            </a:p>
            <a:p>
              <a:pPr marL="490538" indent="-490538" defTabSz="979488">
                <a:buFontTx/>
                <a:buAutoNum type="arabicPeriod"/>
              </a:pPr>
              <a:r>
                <a:rPr lang="en-US">
                  <a:solidFill>
                    <a:schemeClr val="bg1"/>
                  </a:solidFill>
                </a:rPr>
                <a:t>Diversifikasi pangan</a:t>
              </a:r>
            </a:p>
            <a:p>
              <a:pPr marL="490538" indent="-490538" defTabSz="979488">
                <a:buFontTx/>
                <a:buAutoNum type="arabicPeriod"/>
              </a:pPr>
              <a:r>
                <a:rPr lang="en-US">
                  <a:solidFill>
                    <a:schemeClr val="bg1"/>
                  </a:solidFill>
                </a:rPr>
                <a:t>Keamanan pangan</a:t>
              </a:r>
              <a:endParaRPr lang="sq-AL" sz="2000">
                <a:solidFill>
                  <a:schemeClr val="bg1"/>
                </a:solidFill>
              </a:endParaRPr>
            </a:p>
          </p:txBody>
        </p:sp>
        <p:sp>
          <p:nvSpPr>
            <p:cNvPr id="91152" name="Line 16"/>
            <p:cNvSpPr>
              <a:spLocks noChangeShapeType="1"/>
            </p:cNvSpPr>
            <p:nvPr/>
          </p:nvSpPr>
          <p:spPr bwMode="auto">
            <a:xfrm>
              <a:off x="960" y="1152"/>
              <a:ext cx="0" cy="576"/>
            </a:xfrm>
            <a:prstGeom prst="line">
              <a:avLst/>
            </a:prstGeom>
            <a:noFill/>
            <a:ln w="57150">
              <a:solidFill>
                <a:srgbClr val="66FF33"/>
              </a:solidFill>
              <a:round/>
              <a:headEnd/>
              <a:tailEnd type="triangle" w="med" len="med"/>
            </a:ln>
            <a:effectLst/>
          </p:spPr>
          <p:txBody>
            <a:bodyPr/>
            <a:lstStyle/>
            <a:p>
              <a:endParaRPr lang="id-ID"/>
            </a:p>
          </p:txBody>
        </p:sp>
        <p:sp>
          <p:nvSpPr>
            <p:cNvPr id="91153" name="Line 17"/>
            <p:cNvSpPr>
              <a:spLocks noChangeShapeType="1"/>
            </p:cNvSpPr>
            <p:nvPr/>
          </p:nvSpPr>
          <p:spPr bwMode="auto">
            <a:xfrm>
              <a:off x="5136" y="960"/>
              <a:ext cx="384" cy="0"/>
            </a:xfrm>
            <a:prstGeom prst="line">
              <a:avLst/>
            </a:prstGeom>
            <a:noFill/>
            <a:ln w="9525">
              <a:solidFill>
                <a:schemeClr val="bg1"/>
              </a:solidFill>
              <a:round/>
              <a:headEnd/>
              <a:tailEnd/>
            </a:ln>
            <a:effectLst/>
          </p:spPr>
          <p:txBody>
            <a:bodyPr/>
            <a:lstStyle/>
            <a:p>
              <a:endParaRPr lang="id-ID"/>
            </a:p>
          </p:txBody>
        </p:sp>
        <p:sp>
          <p:nvSpPr>
            <p:cNvPr id="91154" name="Line 18"/>
            <p:cNvSpPr>
              <a:spLocks noChangeShapeType="1"/>
            </p:cNvSpPr>
            <p:nvPr/>
          </p:nvSpPr>
          <p:spPr bwMode="auto">
            <a:xfrm>
              <a:off x="5520" y="960"/>
              <a:ext cx="0" cy="2448"/>
            </a:xfrm>
            <a:prstGeom prst="line">
              <a:avLst/>
            </a:prstGeom>
            <a:noFill/>
            <a:ln w="9525">
              <a:solidFill>
                <a:schemeClr val="bg1"/>
              </a:solidFill>
              <a:round/>
              <a:headEnd/>
              <a:tailEnd type="triangle" w="med" len="med"/>
            </a:ln>
            <a:effectLst/>
          </p:spPr>
          <p:txBody>
            <a:bodyPr/>
            <a:lstStyle/>
            <a:p>
              <a:endParaRPr lang="id-ID"/>
            </a:p>
          </p:txBody>
        </p:sp>
        <p:sp>
          <p:nvSpPr>
            <p:cNvPr id="91155" name="Line 19"/>
            <p:cNvSpPr>
              <a:spLocks noChangeShapeType="1"/>
            </p:cNvSpPr>
            <p:nvPr/>
          </p:nvSpPr>
          <p:spPr bwMode="auto">
            <a:xfrm>
              <a:off x="5184" y="1776"/>
              <a:ext cx="240" cy="0"/>
            </a:xfrm>
            <a:prstGeom prst="line">
              <a:avLst/>
            </a:prstGeom>
            <a:noFill/>
            <a:ln w="9525">
              <a:solidFill>
                <a:schemeClr val="bg1"/>
              </a:solidFill>
              <a:round/>
              <a:headEnd/>
              <a:tailEnd/>
            </a:ln>
            <a:effectLst/>
          </p:spPr>
          <p:txBody>
            <a:bodyPr/>
            <a:lstStyle/>
            <a:p>
              <a:endParaRPr lang="id-ID"/>
            </a:p>
          </p:txBody>
        </p:sp>
        <p:sp>
          <p:nvSpPr>
            <p:cNvPr id="91156" name="Line 20"/>
            <p:cNvSpPr>
              <a:spLocks noChangeShapeType="1"/>
            </p:cNvSpPr>
            <p:nvPr/>
          </p:nvSpPr>
          <p:spPr bwMode="auto">
            <a:xfrm>
              <a:off x="5424" y="1776"/>
              <a:ext cx="0" cy="1632"/>
            </a:xfrm>
            <a:prstGeom prst="line">
              <a:avLst/>
            </a:prstGeom>
            <a:noFill/>
            <a:ln w="9525">
              <a:solidFill>
                <a:schemeClr val="bg1"/>
              </a:solidFill>
              <a:round/>
              <a:headEnd/>
              <a:tailEnd type="triangle" w="med" len="med"/>
            </a:ln>
            <a:effectLst/>
          </p:spPr>
          <p:txBody>
            <a:bodyPr/>
            <a:lstStyle/>
            <a:p>
              <a:endParaRPr lang="id-ID"/>
            </a:p>
          </p:txBody>
        </p:sp>
        <p:sp>
          <p:nvSpPr>
            <p:cNvPr id="91157" name="Line 21"/>
            <p:cNvSpPr>
              <a:spLocks noChangeShapeType="1"/>
            </p:cNvSpPr>
            <p:nvPr/>
          </p:nvSpPr>
          <p:spPr bwMode="auto">
            <a:xfrm>
              <a:off x="5136" y="2736"/>
              <a:ext cx="144" cy="0"/>
            </a:xfrm>
            <a:prstGeom prst="line">
              <a:avLst/>
            </a:prstGeom>
            <a:noFill/>
            <a:ln w="9525">
              <a:solidFill>
                <a:schemeClr val="bg1"/>
              </a:solidFill>
              <a:round/>
              <a:headEnd/>
              <a:tailEnd/>
            </a:ln>
            <a:effectLst/>
          </p:spPr>
          <p:txBody>
            <a:bodyPr/>
            <a:lstStyle/>
            <a:p>
              <a:endParaRPr lang="id-ID"/>
            </a:p>
          </p:txBody>
        </p:sp>
        <p:sp>
          <p:nvSpPr>
            <p:cNvPr id="91158" name="Line 22"/>
            <p:cNvSpPr>
              <a:spLocks noChangeShapeType="1"/>
            </p:cNvSpPr>
            <p:nvPr/>
          </p:nvSpPr>
          <p:spPr bwMode="auto">
            <a:xfrm>
              <a:off x="5280" y="2736"/>
              <a:ext cx="0" cy="672"/>
            </a:xfrm>
            <a:prstGeom prst="line">
              <a:avLst/>
            </a:prstGeom>
            <a:noFill/>
            <a:ln w="9525">
              <a:solidFill>
                <a:schemeClr val="bg1"/>
              </a:solidFill>
              <a:round/>
              <a:headEnd/>
              <a:tailEnd type="triangle" w="med" len="med"/>
            </a:ln>
            <a:effectLst/>
          </p:spPr>
          <p:txBody>
            <a:bodyPr/>
            <a:lstStyle/>
            <a:p>
              <a:endParaRPr lang="id-ID"/>
            </a:p>
          </p:txBody>
        </p:sp>
        <p:sp>
          <p:nvSpPr>
            <p:cNvPr id="91159" name="Line 23"/>
            <p:cNvSpPr>
              <a:spLocks noChangeShapeType="1"/>
            </p:cNvSpPr>
            <p:nvPr/>
          </p:nvSpPr>
          <p:spPr bwMode="auto">
            <a:xfrm>
              <a:off x="192" y="1152"/>
              <a:ext cx="0" cy="2832"/>
            </a:xfrm>
            <a:prstGeom prst="line">
              <a:avLst/>
            </a:prstGeom>
            <a:noFill/>
            <a:ln w="9525">
              <a:solidFill>
                <a:schemeClr val="bg1"/>
              </a:solidFill>
              <a:round/>
              <a:headEnd/>
              <a:tailEnd/>
            </a:ln>
            <a:effectLst/>
          </p:spPr>
          <p:txBody>
            <a:bodyPr/>
            <a:lstStyle/>
            <a:p>
              <a:endParaRPr lang="id-ID"/>
            </a:p>
          </p:txBody>
        </p:sp>
        <p:sp>
          <p:nvSpPr>
            <p:cNvPr id="91160" name="Line 24"/>
            <p:cNvSpPr>
              <a:spLocks noChangeShapeType="1"/>
            </p:cNvSpPr>
            <p:nvPr/>
          </p:nvSpPr>
          <p:spPr bwMode="auto">
            <a:xfrm>
              <a:off x="192" y="3984"/>
              <a:ext cx="1920" cy="0"/>
            </a:xfrm>
            <a:prstGeom prst="line">
              <a:avLst/>
            </a:prstGeom>
            <a:noFill/>
            <a:ln w="9525">
              <a:solidFill>
                <a:schemeClr val="bg1"/>
              </a:solidFill>
              <a:round/>
              <a:headEnd/>
              <a:tailEnd type="triangle" w="med" len="med"/>
            </a:ln>
            <a:effectLst/>
          </p:spPr>
          <p:txBody>
            <a:bodyPr/>
            <a:lstStyle/>
            <a:p>
              <a:endParaRPr lang="id-ID"/>
            </a:p>
          </p:txBody>
        </p:sp>
        <p:sp>
          <p:nvSpPr>
            <p:cNvPr id="91161" name="Text Box 25"/>
            <p:cNvSpPr txBox="1">
              <a:spLocks noChangeArrowheads="1"/>
            </p:cNvSpPr>
            <p:nvPr/>
          </p:nvSpPr>
          <p:spPr bwMode="auto">
            <a:xfrm>
              <a:off x="3168" y="144"/>
              <a:ext cx="2448" cy="288"/>
            </a:xfrm>
            <a:prstGeom prst="rect">
              <a:avLst/>
            </a:prstGeom>
            <a:noFill/>
            <a:ln w="9525">
              <a:noFill/>
              <a:miter lim="800000"/>
              <a:headEnd/>
              <a:tailEnd/>
            </a:ln>
            <a:effectLst/>
          </p:spPr>
          <p:txBody>
            <a:bodyPr>
              <a:spAutoFit/>
            </a:bodyPr>
            <a:lstStyle/>
            <a:p>
              <a:pPr>
                <a:spcBef>
                  <a:spcPct val="50000"/>
                </a:spcBef>
              </a:pPr>
              <a:r>
                <a:rPr lang="en-US" sz="1200" dirty="0" err="1"/>
                <a:t>Sumber</a:t>
              </a:r>
              <a:r>
                <a:rPr lang="en-US" sz="1200" dirty="0"/>
                <a:t> : Patrick Webb and Beatrice Rogers. 2003 (</a:t>
              </a:r>
              <a:r>
                <a:rPr lang="en-US" sz="1200" dirty="0" err="1"/>
                <a:t>dimodifikasi</a:t>
              </a:r>
              <a:r>
                <a:rPr lang="en-US" sz="1200" dirty="0"/>
                <a:t>)</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00034" y="1214424"/>
          <a:ext cx="8143932" cy="4521516"/>
        </p:xfrm>
        <a:graphic>
          <a:graphicData uri="http://schemas.openxmlformats.org/drawingml/2006/table">
            <a:tbl>
              <a:tblPr firstRow="1" bandRow="1">
                <a:tableStyleId>{5C22544A-7EE6-4342-B048-85BDC9FD1C3A}</a:tableStyleId>
              </a:tblPr>
              <a:tblGrid>
                <a:gridCol w="554384"/>
                <a:gridCol w="1874508"/>
                <a:gridCol w="2000264"/>
                <a:gridCol w="1928826"/>
                <a:gridCol w="1785950"/>
              </a:tblGrid>
              <a:tr h="376793">
                <a:tc>
                  <a:txBody>
                    <a:bodyPr/>
                    <a:lstStyle/>
                    <a:p>
                      <a:pPr algn="ctr"/>
                      <a:r>
                        <a:rPr lang="id-ID" dirty="0" smtClean="0"/>
                        <a:t>NO</a:t>
                      </a:r>
                      <a:endParaRPr lang="id-ID" dirty="0"/>
                    </a:p>
                  </a:txBody>
                  <a:tcPr/>
                </a:tc>
                <a:tc>
                  <a:txBody>
                    <a:bodyPr/>
                    <a:lstStyle/>
                    <a:p>
                      <a:pPr algn="ctr"/>
                      <a:r>
                        <a:rPr lang="id-ID" dirty="0" smtClean="0"/>
                        <a:t>Kecamatan</a:t>
                      </a:r>
                      <a:endParaRPr lang="id-ID" dirty="0"/>
                    </a:p>
                  </a:txBody>
                  <a:tcPr/>
                </a:tc>
                <a:tc>
                  <a:txBody>
                    <a:bodyPr/>
                    <a:lstStyle/>
                    <a:p>
                      <a:pPr algn="ctr"/>
                      <a:r>
                        <a:rPr lang="id-ID" dirty="0" smtClean="0"/>
                        <a:t>Luas Panen (ha)</a:t>
                      </a:r>
                      <a:endParaRPr lang="id-ID" dirty="0"/>
                    </a:p>
                  </a:txBody>
                  <a:tcPr/>
                </a:tc>
                <a:tc>
                  <a:txBody>
                    <a:bodyPr/>
                    <a:lstStyle/>
                    <a:p>
                      <a:pPr algn="ctr"/>
                      <a:r>
                        <a:rPr lang="id-ID" dirty="0" smtClean="0"/>
                        <a:t>Produksi (ton)</a:t>
                      </a:r>
                      <a:endParaRPr lang="id-ID" dirty="0"/>
                    </a:p>
                  </a:txBody>
                  <a:tcPr/>
                </a:tc>
                <a:tc>
                  <a:txBody>
                    <a:bodyPr/>
                    <a:lstStyle/>
                    <a:p>
                      <a:pPr algn="ctr"/>
                      <a:r>
                        <a:rPr lang="en-US" dirty="0" smtClean="0"/>
                        <a:t>Beras (ton)</a:t>
                      </a:r>
                      <a:endParaRPr lang="id-ID" dirty="0"/>
                    </a:p>
                  </a:txBody>
                  <a:tcPr/>
                </a:tc>
              </a:tr>
              <a:tr h="376793">
                <a:tc>
                  <a:txBody>
                    <a:bodyPr/>
                    <a:lstStyle/>
                    <a:p>
                      <a:r>
                        <a:rPr lang="id-ID" dirty="0" smtClean="0"/>
                        <a:t>1</a:t>
                      </a:r>
                      <a:endParaRPr lang="id-ID" dirty="0"/>
                    </a:p>
                  </a:txBody>
                  <a:tcPr/>
                </a:tc>
                <a:tc>
                  <a:txBody>
                    <a:bodyPr/>
                    <a:lstStyle/>
                    <a:p>
                      <a:r>
                        <a:rPr lang="id-ID" dirty="0" smtClean="0"/>
                        <a:t>Salaman</a:t>
                      </a:r>
                      <a:endParaRPr lang="id-ID" dirty="0"/>
                    </a:p>
                  </a:txBody>
                  <a:tcPr/>
                </a:tc>
                <a:tc>
                  <a:txBody>
                    <a:bodyPr/>
                    <a:lstStyle/>
                    <a:p>
                      <a:pPr algn="ctr"/>
                      <a:r>
                        <a:rPr lang="id-ID" dirty="0" smtClean="0"/>
                        <a:t>3.346</a:t>
                      </a:r>
                    </a:p>
                  </a:txBody>
                  <a:tcPr/>
                </a:tc>
                <a:tc>
                  <a:txBody>
                    <a:bodyPr/>
                    <a:lstStyle/>
                    <a:p>
                      <a:pPr algn="ctr"/>
                      <a:r>
                        <a:rPr lang="id-ID" dirty="0" smtClean="0"/>
                        <a:t>19.653</a:t>
                      </a:r>
                    </a:p>
                  </a:txBody>
                  <a:tcPr/>
                </a:tc>
                <a:tc>
                  <a:txBody>
                    <a:bodyPr/>
                    <a:lstStyle/>
                    <a:p>
                      <a:pPr algn="ctr"/>
                      <a:r>
                        <a:rPr lang="en-US" dirty="0" smtClean="0"/>
                        <a:t>12.774</a:t>
                      </a:r>
                      <a:endParaRPr lang="id-ID" dirty="0" smtClean="0"/>
                    </a:p>
                  </a:txBody>
                  <a:tcPr/>
                </a:tc>
              </a:tr>
              <a:tr h="376793">
                <a:tc>
                  <a:txBody>
                    <a:bodyPr/>
                    <a:lstStyle/>
                    <a:p>
                      <a:r>
                        <a:rPr lang="id-ID" dirty="0" smtClean="0"/>
                        <a:t>2</a:t>
                      </a:r>
                      <a:endParaRPr lang="id-ID" dirty="0"/>
                    </a:p>
                  </a:txBody>
                  <a:tcPr/>
                </a:tc>
                <a:tc>
                  <a:txBody>
                    <a:bodyPr/>
                    <a:lstStyle/>
                    <a:p>
                      <a:r>
                        <a:rPr lang="id-ID" dirty="0" smtClean="0"/>
                        <a:t>Borobudur</a:t>
                      </a:r>
                    </a:p>
                  </a:txBody>
                  <a:tcPr/>
                </a:tc>
                <a:tc>
                  <a:txBody>
                    <a:bodyPr/>
                    <a:lstStyle/>
                    <a:p>
                      <a:pPr algn="ctr"/>
                      <a:r>
                        <a:rPr lang="id-ID" dirty="0" smtClean="0"/>
                        <a:t>1.710</a:t>
                      </a:r>
                      <a:endParaRPr lang="id-ID" dirty="0"/>
                    </a:p>
                  </a:txBody>
                  <a:tcPr/>
                </a:tc>
                <a:tc>
                  <a:txBody>
                    <a:bodyPr/>
                    <a:lstStyle/>
                    <a:p>
                      <a:pPr algn="ctr"/>
                      <a:r>
                        <a:rPr lang="id-ID" dirty="0" smtClean="0"/>
                        <a:t>10.302</a:t>
                      </a:r>
                      <a:endParaRPr lang="id-ID" dirty="0"/>
                    </a:p>
                  </a:txBody>
                  <a:tcPr/>
                </a:tc>
                <a:tc>
                  <a:txBody>
                    <a:bodyPr/>
                    <a:lstStyle/>
                    <a:p>
                      <a:pPr algn="ctr"/>
                      <a:r>
                        <a:rPr lang="en-US" dirty="0" smtClean="0"/>
                        <a:t>6.696</a:t>
                      </a:r>
                      <a:endParaRPr lang="id-ID" dirty="0"/>
                    </a:p>
                  </a:txBody>
                  <a:tcPr/>
                </a:tc>
              </a:tr>
              <a:tr h="376793">
                <a:tc>
                  <a:txBody>
                    <a:bodyPr/>
                    <a:lstStyle/>
                    <a:p>
                      <a:r>
                        <a:rPr lang="id-ID" dirty="0" smtClean="0"/>
                        <a:t>3</a:t>
                      </a:r>
                      <a:endParaRPr lang="id-ID" dirty="0"/>
                    </a:p>
                  </a:txBody>
                  <a:tcPr/>
                </a:tc>
                <a:tc>
                  <a:txBody>
                    <a:bodyPr/>
                    <a:lstStyle/>
                    <a:p>
                      <a:r>
                        <a:rPr lang="id-ID" dirty="0" smtClean="0"/>
                        <a:t>Ngluwar</a:t>
                      </a:r>
                      <a:endParaRPr lang="id-ID" dirty="0"/>
                    </a:p>
                  </a:txBody>
                  <a:tcPr/>
                </a:tc>
                <a:tc>
                  <a:txBody>
                    <a:bodyPr/>
                    <a:lstStyle/>
                    <a:p>
                      <a:pPr algn="ctr"/>
                      <a:r>
                        <a:rPr lang="id-ID" dirty="0" smtClean="0"/>
                        <a:t>2.807</a:t>
                      </a:r>
                      <a:endParaRPr lang="id-ID" dirty="0"/>
                    </a:p>
                  </a:txBody>
                  <a:tcPr/>
                </a:tc>
                <a:tc>
                  <a:txBody>
                    <a:bodyPr/>
                    <a:lstStyle/>
                    <a:p>
                      <a:pPr algn="ctr"/>
                      <a:r>
                        <a:rPr lang="id-ID" dirty="0" smtClean="0"/>
                        <a:t>18.939</a:t>
                      </a:r>
                      <a:endParaRPr lang="id-ID" dirty="0"/>
                    </a:p>
                  </a:txBody>
                  <a:tcPr/>
                </a:tc>
                <a:tc>
                  <a:txBody>
                    <a:bodyPr/>
                    <a:lstStyle/>
                    <a:p>
                      <a:pPr algn="ctr"/>
                      <a:r>
                        <a:rPr lang="en-US" dirty="0" smtClean="0"/>
                        <a:t>12.310</a:t>
                      </a:r>
                      <a:endParaRPr lang="id-ID" dirty="0"/>
                    </a:p>
                  </a:txBody>
                  <a:tcPr/>
                </a:tc>
              </a:tr>
              <a:tr h="376793">
                <a:tc>
                  <a:txBody>
                    <a:bodyPr/>
                    <a:lstStyle/>
                    <a:p>
                      <a:r>
                        <a:rPr lang="id-ID" dirty="0" smtClean="0"/>
                        <a:t>4</a:t>
                      </a:r>
                      <a:endParaRPr lang="id-ID" dirty="0"/>
                    </a:p>
                  </a:txBody>
                  <a:tcPr/>
                </a:tc>
                <a:tc>
                  <a:txBody>
                    <a:bodyPr/>
                    <a:lstStyle/>
                    <a:p>
                      <a:r>
                        <a:rPr lang="id-ID" dirty="0" smtClean="0"/>
                        <a:t>Salam</a:t>
                      </a:r>
                      <a:endParaRPr lang="id-ID" dirty="0"/>
                    </a:p>
                  </a:txBody>
                  <a:tcPr/>
                </a:tc>
                <a:tc>
                  <a:txBody>
                    <a:bodyPr/>
                    <a:lstStyle/>
                    <a:p>
                      <a:pPr algn="ctr"/>
                      <a:r>
                        <a:rPr lang="id-ID" dirty="0" smtClean="0"/>
                        <a:t>2.312</a:t>
                      </a:r>
                      <a:endParaRPr lang="id-ID" dirty="0"/>
                    </a:p>
                  </a:txBody>
                  <a:tcPr/>
                </a:tc>
                <a:tc>
                  <a:txBody>
                    <a:bodyPr/>
                    <a:lstStyle/>
                    <a:p>
                      <a:pPr algn="ctr"/>
                      <a:r>
                        <a:rPr lang="id-ID" dirty="0" smtClean="0"/>
                        <a:t>13.965</a:t>
                      </a:r>
                      <a:endParaRPr lang="id-ID" dirty="0"/>
                    </a:p>
                  </a:txBody>
                  <a:tcPr/>
                </a:tc>
                <a:tc>
                  <a:txBody>
                    <a:bodyPr/>
                    <a:lstStyle/>
                    <a:p>
                      <a:pPr algn="ctr"/>
                      <a:r>
                        <a:rPr lang="en-US" dirty="0" smtClean="0"/>
                        <a:t>9.077</a:t>
                      </a:r>
                      <a:endParaRPr lang="id-ID" dirty="0"/>
                    </a:p>
                  </a:txBody>
                  <a:tcPr/>
                </a:tc>
              </a:tr>
              <a:tr h="376793">
                <a:tc>
                  <a:txBody>
                    <a:bodyPr/>
                    <a:lstStyle/>
                    <a:p>
                      <a:r>
                        <a:rPr lang="id-ID" dirty="0" smtClean="0"/>
                        <a:t>5</a:t>
                      </a:r>
                      <a:endParaRPr lang="id-ID" dirty="0"/>
                    </a:p>
                  </a:txBody>
                  <a:tcPr/>
                </a:tc>
                <a:tc>
                  <a:txBody>
                    <a:bodyPr/>
                    <a:lstStyle/>
                    <a:p>
                      <a:r>
                        <a:rPr lang="id-ID" dirty="0" smtClean="0"/>
                        <a:t>Srumbung</a:t>
                      </a:r>
                      <a:endParaRPr lang="id-ID" dirty="0"/>
                    </a:p>
                  </a:txBody>
                  <a:tcPr/>
                </a:tc>
                <a:tc>
                  <a:txBody>
                    <a:bodyPr/>
                    <a:lstStyle/>
                    <a:p>
                      <a:pPr algn="ctr"/>
                      <a:r>
                        <a:rPr lang="id-ID" dirty="0" smtClean="0"/>
                        <a:t>2.111</a:t>
                      </a:r>
                      <a:endParaRPr lang="id-ID" dirty="0"/>
                    </a:p>
                  </a:txBody>
                  <a:tcPr/>
                </a:tc>
                <a:tc>
                  <a:txBody>
                    <a:bodyPr/>
                    <a:lstStyle/>
                    <a:p>
                      <a:pPr algn="ctr"/>
                      <a:r>
                        <a:rPr lang="id-ID" dirty="0" smtClean="0"/>
                        <a:t>10.684</a:t>
                      </a:r>
                      <a:endParaRPr lang="id-ID" dirty="0"/>
                    </a:p>
                  </a:txBody>
                  <a:tcPr/>
                </a:tc>
                <a:tc>
                  <a:txBody>
                    <a:bodyPr/>
                    <a:lstStyle/>
                    <a:p>
                      <a:pPr algn="ctr"/>
                      <a:r>
                        <a:rPr lang="en-US" dirty="0" smtClean="0"/>
                        <a:t>6.945</a:t>
                      </a:r>
                      <a:endParaRPr lang="id-ID" dirty="0"/>
                    </a:p>
                  </a:txBody>
                  <a:tcPr/>
                </a:tc>
              </a:tr>
              <a:tr h="376793">
                <a:tc>
                  <a:txBody>
                    <a:bodyPr/>
                    <a:lstStyle/>
                    <a:p>
                      <a:r>
                        <a:rPr lang="id-ID" dirty="0" smtClean="0"/>
                        <a:t>6</a:t>
                      </a:r>
                      <a:endParaRPr lang="id-ID" dirty="0"/>
                    </a:p>
                  </a:txBody>
                  <a:tcPr/>
                </a:tc>
                <a:tc>
                  <a:txBody>
                    <a:bodyPr/>
                    <a:lstStyle/>
                    <a:p>
                      <a:r>
                        <a:rPr lang="id-ID" dirty="0" smtClean="0"/>
                        <a:t>Dukun</a:t>
                      </a:r>
                      <a:endParaRPr lang="id-ID" dirty="0"/>
                    </a:p>
                  </a:txBody>
                  <a:tcPr/>
                </a:tc>
                <a:tc>
                  <a:txBody>
                    <a:bodyPr/>
                    <a:lstStyle/>
                    <a:p>
                      <a:pPr algn="ctr"/>
                      <a:r>
                        <a:rPr lang="id-ID" dirty="0" smtClean="0"/>
                        <a:t>1.905</a:t>
                      </a:r>
                      <a:endParaRPr lang="id-ID" dirty="0"/>
                    </a:p>
                  </a:txBody>
                  <a:tcPr/>
                </a:tc>
                <a:tc>
                  <a:txBody>
                    <a:bodyPr/>
                    <a:lstStyle/>
                    <a:p>
                      <a:pPr algn="ctr"/>
                      <a:r>
                        <a:rPr lang="id-ID" dirty="0" smtClean="0"/>
                        <a:t>11.231</a:t>
                      </a:r>
                      <a:endParaRPr lang="id-ID" dirty="0"/>
                    </a:p>
                  </a:txBody>
                  <a:tcPr/>
                </a:tc>
                <a:tc>
                  <a:txBody>
                    <a:bodyPr/>
                    <a:lstStyle/>
                    <a:p>
                      <a:pPr algn="ctr"/>
                      <a:r>
                        <a:rPr lang="en-US" dirty="0" smtClean="0"/>
                        <a:t>7.300</a:t>
                      </a:r>
                      <a:endParaRPr lang="id-ID" dirty="0"/>
                    </a:p>
                  </a:txBody>
                  <a:tcPr/>
                </a:tc>
              </a:tr>
              <a:tr h="376793">
                <a:tc>
                  <a:txBody>
                    <a:bodyPr/>
                    <a:lstStyle/>
                    <a:p>
                      <a:r>
                        <a:rPr lang="id-ID" dirty="0" smtClean="0"/>
                        <a:t>7</a:t>
                      </a:r>
                      <a:endParaRPr lang="id-ID" dirty="0"/>
                    </a:p>
                  </a:txBody>
                  <a:tcPr/>
                </a:tc>
                <a:tc>
                  <a:txBody>
                    <a:bodyPr/>
                    <a:lstStyle/>
                    <a:p>
                      <a:r>
                        <a:rPr lang="id-ID" dirty="0" smtClean="0"/>
                        <a:t>Muntilan</a:t>
                      </a:r>
                      <a:endParaRPr lang="id-ID" dirty="0"/>
                    </a:p>
                  </a:txBody>
                  <a:tcPr/>
                </a:tc>
                <a:tc>
                  <a:txBody>
                    <a:bodyPr/>
                    <a:lstStyle/>
                    <a:p>
                      <a:pPr algn="ctr"/>
                      <a:r>
                        <a:rPr lang="id-ID" dirty="0" smtClean="0"/>
                        <a:t>3.150</a:t>
                      </a:r>
                      <a:endParaRPr lang="id-ID" dirty="0"/>
                    </a:p>
                  </a:txBody>
                  <a:tcPr/>
                </a:tc>
                <a:tc>
                  <a:txBody>
                    <a:bodyPr/>
                    <a:lstStyle/>
                    <a:p>
                      <a:pPr algn="ctr"/>
                      <a:r>
                        <a:rPr lang="id-ID" dirty="0" smtClean="0"/>
                        <a:t>19.743</a:t>
                      </a:r>
                      <a:endParaRPr lang="id-ID" dirty="0"/>
                    </a:p>
                  </a:txBody>
                  <a:tcPr/>
                </a:tc>
                <a:tc>
                  <a:txBody>
                    <a:bodyPr/>
                    <a:lstStyle/>
                    <a:p>
                      <a:pPr algn="ctr"/>
                      <a:r>
                        <a:rPr lang="en-US" dirty="0" smtClean="0"/>
                        <a:t>12.833</a:t>
                      </a:r>
                      <a:endParaRPr lang="id-ID" dirty="0"/>
                    </a:p>
                  </a:txBody>
                  <a:tcPr/>
                </a:tc>
              </a:tr>
              <a:tr h="376793">
                <a:tc>
                  <a:txBody>
                    <a:bodyPr/>
                    <a:lstStyle/>
                    <a:p>
                      <a:r>
                        <a:rPr lang="id-ID" dirty="0" smtClean="0"/>
                        <a:t>8</a:t>
                      </a:r>
                      <a:endParaRPr lang="id-ID" dirty="0"/>
                    </a:p>
                  </a:txBody>
                  <a:tcPr/>
                </a:tc>
                <a:tc>
                  <a:txBody>
                    <a:bodyPr/>
                    <a:lstStyle/>
                    <a:p>
                      <a:r>
                        <a:rPr lang="id-ID" dirty="0" smtClean="0"/>
                        <a:t>Mungkd</a:t>
                      </a:r>
                      <a:endParaRPr lang="id-ID" dirty="0"/>
                    </a:p>
                  </a:txBody>
                  <a:tcPr/>
                </a:tc>
                <a:tc>
                  <a:txBody>
                    <a:bodyPr/>
                    <a:lstStyle/>
                    <a:p>
                      <a:pPr algn="ctr"/>
                      <a:r>
                        <a:rPr lang="id-ID" dirty="0" smtClean="0"/>
                        <a:t>3.795</a:t>
                      </a:r>
                      <a:endParaRPr lang="id-ID" dirty="0"/>
                    </a:p>
                  </a:txBody>
                  <a:tcPr/>
                </a:tc>
                <a:tc>
                  <a:txBody>
                    <a:bodyPr/>
                    <a:lstStyle/>
                    <a:p>
                      <a:pPr algn="ctr"/>
                      <a:r>
                        <a:rPr lang="id-ID" dirty="0" smtClean="0"/>
                        <a:t>22.691</a:t>
                      </a:r>
                      <a:endParaRPr lang="id-ID" dirty="0"/>
                    </a:p>
                  </a:txBody>
                  <a:tcPr/>
                </a:tc>
                <a:tc>
                  <a:txBody>
                    <a:bodyPr/>
                    <a:lstStyle/>
                    <a:p>
                      <a:pPr algn="ctr"/>
                      <a:r>
                        <a:rPr lang="en-US" dirty="0" smtClean="0"/>
                        <a:t>14.749</a:t>
                      </a:r>
                      <a:endParaRPr lang="id-ID" dirty="0"/>
                    </a:p>
                  </a:txBody>
                  <a:tcPr/>
                </a:tc>
              </a:tr>
              <a:tr h="376793">
                <a:tc>
                  <a:txBody>
                    <a:bodyPr/>
                    <a:lstStyle/>
                    <a:p>
                      <a:r>
                        <a:rPr lang="id-ID" dirty="0" smtClean="0"/>
                        <a:t>9</a:t>
                      </a:r>
                      <a:endParaRPr lang="id-ID" dirty="0"/>
                    </a:p>
                  </a:txBody>
                  <a:tcPr/>
                </a:tc>
                <a:tc>
                  <a:txBody>
                    <a:bodyPr/>
                    <a:lstStyle/>
                    <a:p>
                      <a:r>
                        <a:rPr lang="id-ID" dirty="0" smtClean="0"/>
                        <a:t>Sawangan</a:t>
                      </a:r>
                      <a:endParaRPr lang="id-ID" dirty="0"/>
                    </a:p>
                  </a:txBody>
                  <a:tcPr/>
                </a:tc>
                <a:tc>
                  <a:txBody>
                    <a:bodyPr/>
                    <a:lstStyle/>
                    <a:p>
                      <a:pPr algn="ctr"/>
                      <a:r>
                        <a:rPr lang="id-ID" dirty="0" smtClean="0"/>
                        <a:t>2.810</a:t>
                      </a:r>
                      <a:endParaRPr lang="id-ID" dirty="0"/>
                    </a:p>
                  </a:txBody>
                  <a:tcPr/>
                </a:tc>
                <a:tc>
                  <a:txBody>
                    <a:bodyPr/>
                    <a:lstStyle/>
                    <a:p>
                      <a:pPr algn="ctr"/>
                      <a:r>
                        <a:rPr lang="id-ID" dirty="0" smtClean="0"/>
                        <a:t>15.115</a:t>
                      </a:r>
                      <a:endParaRPr lang="id-ID" dirty="0"/>
                    </a:p>
                  </a:txBody>
                  <a:tcPr/>
                </a:tc>
                <a:tc>
                  <a:txBody>
                    <a:bodyPr/>
                    <a:lstStyle/>
                    <a:p>
                      <a:pPr algn="ctr"/>
                      <a:r>
                        <a:rPr lang="en-US" dirty="0" smtClean="0"/>
                        <a:t>9.825</a:t>
                      </a:r>
                      <a:endParaRPr lang="id-ID" dirty="0"/>
                    </a:p>
                  </a:txBody>
                  <a:tcPr/>
                </a:tc>
              </a:tr>
              <a:tr h="376793">
                <a:tc>
                  <a:txBody>
                    <a:bodyPr/>
                    <a:lstStyle/>
                    <a:p>
                      <a:r>
                        <a:rPr lang="id-ID" dirty="0" smtClean="0"/>
                        <a:t>10</a:t>
                      </a:r>
                      <a:endParaRPr lang="id-ID" dirty="0"/>
                    </a:p>
                  </a:txBody>
                  <a:tcPr/>
                </a:tc>
                <a:tc>
                  <a:txBody>
                    <a:bodyPr/>
                    <a:lstStyle/>
                    <a:p>
                      <a:r>
                        <a:rPr lang="id-ID" dirty="0" smtClean="0"/>
                        <a:t>Candimulyo</a:t>
                      </a:r>
                      <a:endParaRPr lang="id-ID" dirty="0"/>
                    </a:p>
                  </a:txBody>
                  <a:tcPr/>
                </a:tc>
                <a:tc>
                  <a:txBody>
                    <a:bodyPr/>
                    <a:lstStyle/>
                    <a:p>
                      <a:pPr algn="ctr"/>
                      <a:r>
                        <a:rPr lang="id-ID" dirty="0" smtClean="0"/>
                        <a:t>1.216</a:t>
                      </a:r>
                      <a:endParaRPr lang="id-ID" dirty="0"/>
                    </a:p>
                  </a:txBody>
                  <a:tcPr/>
                </a:tc>
                <a:tc>
                  <a:txBody>
                    <a:bodyPr/>
                    <a:lstStyle/>
                    <a:p>
                      <a:pPr algn="ctr"/>
                      <a:r>
                        <a:rPr lang="id-ID" dirty="0" smtClean="0"/>
                        <a:t> 7.504</a:t>
                      </a:r>
                      <a:endParaRPr lang="id-ID" dirty="0"/>
                    </a:p>
                  </a:txBody>
                  <a:tcPr/>
                </a:tc>
                <a:tc>
                  <a:txBody>
                    <a:bodyPr/>
                    <a:lstStyle/>
                    <a:p>
                      <a:pPr algn="ctr"/>
                      <a:r>
                        <a:rPr lang="en-US" dirty="0" smtClean="0"/>
                        <a:t>4.878</a:t>
                      </a:r>
                      <a:endParaRPr lang="id-ID" dirty="0"/>
                    </a:p>
                  </a:txBody>
                  <a:tcPr/>
                </a:tc>
              </a:tr>
              <a:tr h="376793">
                <a:tc>
                  <a:txBody>
                    <a:bodyPr/>
                    <a:lstStyle/>
                    <a:p>
                      <a:r>
                        <a:rPr lang="id-ID" dirty="0" smtClean="0"/>
                        <a:t>11</a:t>
                      </a:r>
                      <a:endParaRPr lang="id-ID" dirty="0"/>
                    </a:p>
                  </a:txBody>
                  <a:tcPr/>
                </a:tc>
                <a:tc>
                  <a:txBody>
                    <a:bodyPr/>
                    <a:lstStyle/>
                    <a:p>
                      <a:r>
                        <a:rPr lang="id-ID" dirty="0" smtClean="0"/>
                        <a:t>Mertoyudan</a:t>
                      </a:r>
                      <a:endParaRPr lang="id-ID" dirty="0"/>
                    </a:p>
                  </a:txBody>
                  <a:tcPr/>
                </a:tc>
                <a:tc>
                  <a:txBody>
                    <a:bodyPr/>
                    <a:lstStyle/>
                    <a:p>
                      <a:pPr algn="ctr"/>
                      <a:r>
                        <a:rPr lang="id-ID" dirty="0" smtClean="0"/>
                        <a:t>3.486</a:t>
                      </a:r>
                      <a:endParaRPr lang="id-ID" dirty="0"/>
                    </a:p>
                  </a:txBody>
                  <a:tcPr/>
                </a:tc>
                <a:tc>
                  <a:txBody>
                    <a:bodyPr/>
                    <a:lstStyle/>
                    <a:p>
                      <a:pPr algn="ctr"/>
                      <a:r>
                        <a:rPr lang="id-ID" dirty="0" smtClean="0"/>
                        <a:t>21.381</a:t>
                      </a:r>
                      <a:endParaRPr lang="id-ID" dirty="0"/>
                    </a:p>
                  </a:txBody>
                  <a:tcPr/>
                </a:tc>
                <a:tc>
                  <a:txBody>
                    <a:bodyPr/>
                    <a:lstStyle/>
                    <a:p>
                      <a:pPr algn="ctr"/>
                      <a:r>
                        <a:rPr lang="en-US" dirty="0" smtClean="0"/>
                        <a:t>13.898</a:t>
                      </a:r>
                      <a:endParaRPr lang="id-ID" dirty="0"/>
                    </a:p>
                  </a:txBody>
                  <a:tcPr/>
                </a:tc>
              </a:tr>
            </a:tbl>
          </a:graphicData>
        </a:graphic>
      </p:graphicFrame>
      <p:sp>
        <p:nvSpPr>
          <p:cNvPr id="3" name="Title 2"/>
          <p:cNvSpPr>
            <a:spLocks noGrp="1"/>
          </p:cNvSpPr>
          <p:nvPr>
            <p:ph type="title"/>
          </p:nvPr>
        </p:nvSpPr>
        <p:spPr>
          <a:xfrm>
            <a:off x="457200" y="274638"/>
            <a:ext cx="8229600" cy="582594"/>
          </a:xfrm>
        </p:spPr>
        <p:txBody>
          <a:bodyPr>
            <a:normAutofit fontScale="90000"/>
          </a:bodyPr>
          <a:lstStyle/>
          <a:p>
            <a:pPr algn="ctr"/>
            <a:r>
              <a:rPr lang="id-ID" sz="2800" dirty="0" smtClean="0"/>
              <a:t>Luas Panen dan Produksi Padi Kab Magelang</a:t>
            </a:r>
            <a:br>
              <a:rPr lang="id-ID" sz="2800" dirty="0" smtClean="0"/>
            </a:br>
            <a:r>
              <a:rPr lang="id-ID" sz="2800" dirty="0" smtClean="0"/>
              <a:t>Thn 201</a:t>
            </a:r>
            <a:r>
              <a:rPr lang="en-US" sz="2800" dirty="0" smtClean="0"/>
              <a:t>3</a:t>
            </a:r>
            <a:endParaRPr lang="id-ID"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714358"/>
          <a:ext cx="8501123" cy="4521516"/>
        </p:xfrm>
        <a:graphic>
          <a:graphicData uri="http://schemas.openxmlformats.org/drawingml/2006/table">
            <a:tbl>
              <a:tblPr firstRow="1" bandRow="1">
                <a:tableStyleId>{5C22544A-7EE6-4342-B048-85BDC9FD1C3A}</a:tableStyleId>
              </a:tblPr>
              <a:tblGrid>
                <a:gridCol w="1143008"/>
                <a:gridCol w="1714512"/>
                <a:gridCol w="1928826"/>
                <a:gridCol w="1788950"/>
                <a:gridCol w="1925827"/>
              </a:tblGrid>
              <a:tr h="376793">
                <a:tc>
                  <a:txBody>
                    <a:bodyPr/>
                    <a:lstStyle/>
                    <a:p>
                      <a:pPr algn="ctr"/>
                      <a:r>
                        <a:rPr lang="id-ID" dirty="0" smtClean="0"/>
                        <a:t>NO</a:t>
                      </a:r>
                      <a:endParaRPr lang="id-ID" dirty="0"/>
                    </a:p>
                  </a:txBody>
                  <a:tcPr/>
                </a:tc>
                <a:tc>
                  <a:txBody>
                    <a:bodyPr/>
                    <a:lstStyle/>
                    <a:p>
                      <a:pPr algn="ctr"/>
                      <a:r>
                        <a:rPr lang="id-ID" dirty="0" smtClean="0"/>
                        <a:t>Kecamatan</a:t>
                      </a:r>
                      <a:endParaRPr lang="id-ID" dirty="0"/>
                    </a:p>
                  </a:txBody>
                  <a:tcPr/>
                </a:tc>
                <a:tc>
                  <a:txBody>
                    <a:bodyPr/>
                    <a:lstStyle/>
                    <a:p>
                      <a:pPr algn="ctr"/>
                      <a:r>
                        <a:rPr lang="id-ID" dirty="0" smtClean="0"/>
                        <a:t>Luas Panen</a:t>
                      </a:r>
                      <a:r>
                        <a:rPr lang="id-ID" baseline="0" dirty="0" smtClean="0"/>
                        <a:t> (ha)</a:t>
                      </a:r>
                      <a:endParaRPr lang="id-ID" dirty="0"/>
                    </a:p>
                  </a:txBody>
                  <a:tcPr/>
                </a:tc>
                <a:tc>
                  <a:txBody>
                    <a:bodyPr/>
                    <a:lstStyle/>
                    <a:p>
                      <a:pPr algn="ctr"/>
                      <a:r>
                        <a:rPr lang="id-ID" dirty="0" smtClean="0"/>
                        <a:t>Produksi (ton)</a:t>
                      </a:r>
                      <a:endParaRPr lang="id-ID" dirty="0"/>
                    </a:p>
                  </a:txBody>
                  <a:tcPr/>
                </a:tc>
                <a:tc>
                  <a:txBody>
                    <a:bodyPr/>
                    <a:lstStyle/>
                    <a:p>
                      <a:pPr algn="ctr"/>
                      <a:r>
                        <a:rPr lang="en-US" dirty="0" smtClean="0"/>
                        <a:t>Beras (ton)</a:t>
                      </a:r>
                      <a:endParaRPr lang="id-ID" dirty="0"/>
                    </a:p>
                  </a:txBody>
                  <a:tcPr/>
                </a:tc>
              </a:tr>
              <a:tr h="376793">
                <a:tc>
                  <a:txBody>
                    <a:bodyPr/>
                    <a:lstStyle/>
                    <a:p>
                      <a:r>
                        <a:rPr lang="id-ID" dirty="0" smtClean="0"/>
                        <a:t>12</a:t>
                      </a:r>
                      <a:endParaRPr lang="id-ID" dirty="0"/>
                    </a:p>
                  </a:txBody>
                  <a:tcPr/>
                </a:tc>
                <a:tc>
                  <a:txBody>
                    <a:bodyPr/>
                    <a:lstStyle/>
                    <a:p>
                      <a:r>
                        <a:rPr lang="id-ID" dirty="0" smtClean="0"/>
                        <a:t>Tempuran</a:t>
                      </a:r>
                      <a:endParaRPr lang="id-ID" dirty="0"/>
                    </a:p>
                  </a:txBody>
                  <a:tcPr/>
                </a:tc>
                <a:tc>
                  <a:txBody>
                    <a:bodyPr/>
                    <a:lstStyle/>
                    <a:p>
                      <a:pPr algn="ctr"/>
                      <a:r>
                        <a:rPr lang="id-ID" dirty="0" smtClean="0"/>
                        <a:t>.2361</a:t>
                      </a:r>
                      <a:endParaRPr lang="id-ID" dirty="0"/>
                    </a:p>
                  </a:txBody>
                  <a:tcPr/>
                </a:tc>
                <a:tc>
                  <a:txBody>
                    <a:bodyPr/>
                    <a:lstStyle/>
                    <a:p>
                      <a:pPr algn="ctr"/>
                      <a:r>
                        <a:rPr lang="id-ID" dirty="0" smtClean="0"/>
                        <a:t>13.917</a:t>
                      </a:r>
                      <a:endParaRPr lang="id-ID" dirty="0"/>
                    </a:p>
                  </a:txBody>
                  <a:tcPr/>
                </a:tc>
                <a:tc>
                  <a:txBody>
                    <a:bodyPr/>
                    <a:lstStyle/>
                    <a:p>
                      <a:pPr algn="ctr"/>
                      <a:r>
                        <a:rPr lang="en-US" dirty="0" smtClean="0"/>
                        <a:t>9.046</a:t>
                      </a:r>
                      <a:endParaRPr lang="id-ID" dirty="0"/>
                    </a:p>
                  </a:txBody>
                  <a:tcPr/>
                </a:tc>
              </a:tr>
              <a:tr h="376793">
                <a:tc>
                  <a:txBody>
                    <a:bodyPr/>
                    <a:lstStyle/>
                    <a:p>
                      <a:r>
                        <a:rPr lang="id-ID" dirty="0" smtClean="0"/>
                        <a:t>13</a:t>
                      </a:r>
                      <a:endParaRPr lang="id-ID" dirty="0"/>
                    </a:p>
                  </a:txBody>
                  <a:tcPr/>
                </a:tc>
                <a:tc>
                  <a:txBody>
                    <a:bodyPr/>
                    <a:lstStyle/>
                    <a:p>
                      <a:r>
                        <a:rPr lang="id-ID" dirty="0" smtClean="0"/>
                        <a:t>Kajoran</a:t>
                      </a:r>
                      <a:endParaRPr lang="id-ID" dirty="0"/>
                    </a:p>
                  </a:txBody>
                  <a:tcPr/>
                </a:tc>
                <a:tc>
                  <a:txBody>
                    <a:bodyPr/>
                    <a:lstStyle/>
                    <a:p>
                      <a:pPr algn="ctr"/>
                      <a:r>
                        <a:rPr lang="id-ID" dirty="0" smtClean="0"/>
                        <a:t>3.916</a:t>
                      </a:r>
                      <a:endParaRPr lang="id-ID" dirty="0"/>
                    </a:p>
                  </a:txBody>
                  <a:tcPr/>
                </a:tc>
                <a:tc>
                  <a:txBody>
                    <a:bodyPr/>
                    <a:lstStyle/>
                    <a:p>
                      <a:pPr algn="ctr"/>
                      <a:r>
                        <a:rPr lang="id-ID" dirty="0" smtClean="0"/>
                        <a:t>20.071</a:t>
                      </a:r>
                      <a:endParaRPr lang="id-ID" dirty="0"/>
                    </a:p>
                  </a:txBody>
                  <a:tcPr/>
                </a:tc>
                <a:tc>
                  <a:txBody>
                    <a:bodyPr/>
                    <a:lstStyle/>
                    <a:p>
                      <a:pPr algn="ctr"/>
                      <a:r>
                        <a:rPr lang="en-US" dirty="0" smtClean="0"/>
                        <a:t>13.046</a:t>
                      </a:r>
                      <a:endParaRPr lang="id-ID" dirty="0"/>
                    </a:p>
                  </a:txBody>
                  <a:tcPr/>
                </a:tc>
              </a:tr>
              <a:tr h="376793">
                <a:tc>
                  <a:txBody>
                    <a:bodyPr/>
                    <a:lstStyle/>
                    <a:p>
                      <a:r>
                        <a:rPr lang="id-ID" dirty="0" smtClean="0"/>
                        <a:t>14</a:t>
                      </a:r>
                      <a:endParaRPr lang="id-ID" dirty="0"/>
                    </a:p>
                  </a:txBody>
                  <a:tcPr/>
                </a:tc>
                <a:tc>
                  <a:txBody>
                    <a:bodyPr/>
                    <a:lstStyle/>
                    <a:p>
                      <a:r>
                        <a:rPr lang="id-ID" dirty="0" smtClean="0"/>
                        <a:t>Kaliangkrik </a:t>
                      </a:r>
                      <a:endParaRPr lang="id-ID" dirty="0"/>
                    </a:p>
                  </a:txBody>
                  <a:tcPr/>
                </a:tc>
                <a:tc>
                  <a:txBody>
                    <a:bodyPr/>
                    <a:lstStyle/>
                    <a:p>
                      <a:pPr algn="ctr"/>
                      <a:r>
                        <a:rPr lang="id-ID" dirty="0" smtClean="0"/>
                        <a:t>2.222</a:t>
                      </a:r>
                      <a:endParaRPr lang="id-ID" dirty="0"/>
                    </a:p>
                  </a:txBody>
                  <a:tcPr/>
                </a:tc>
                <a:tc>
                  <a:txBody>
                    <a:bodyPr/>
                    <a:lstStyle/>
                    <a:p>
                      <a:pPr algn="ctr"/>
                      <a:r>
                        <a:rPr lang="id-ID" dirty="0" smtClean="0"/>
                        <a:t>12.028</a:t>
                      </a:r>
                      <a:endParaRPr lang="id-ID" dirty="0"/>
                    </a:p>
                  </a:txBody>
                  <a:tcPr/>
                </a:tc>
                <a:tc>
                  <a:txBody>
                    <a:bodyPr/>
                    <a:lstStyle/>
                    <a:p>
                      <a:pPr algn="ctr"/>
                      <a:r>
                        <a:rPr lang="en-US" dirty="0" smtClean="0"/>
                        <a:t>7.818</a:t>
                      </a:r>
                      <a:endParaRPr lang="id-ID" dirty="0"/>
                    </a:p>
                  </a:txBody>
                  <a:tcPr/>
                </a:tc>
              </a:tr>
              <a:tr h="376793">
                <a:tc>
                  <a:txBody>
                    <a:bodyPr/>
                    <a:lstStyle/>
                    <a:p>
                      <a:r>
                        <a:rPr lang="id-ID" dirty="0" smtClean="0"/>
                        <a:t>15</a:t>
                      </a:r>
                      <a:endParaRPr lang="id-ID" dirty="0"/>
                    </a:p>
                  </a:txBody>
                  <a:tcPr/>
                </a:tc>
                <a:tc>
                  <a:txBody>
                    <a:bodyPr/>
                    <a:lstStyle/>
                    <a:p>
                      <a:r>
                        <a:rPr lang="id-ID" dirty="0" smtClean="0"/>
                        <a:t>Bandongan</a:t>
                      </a:r>
                      <a:endParaRPr lang="id-ID" dirty="0"/>
                    </a:p>
                  </a:txBody>
                  <a:tcPr/>
                </a:tc>
                <a:tc>
                  <a:txBody>
                    <a:bodyPr/>
                    <a:lstStyle/>
                    <a:p>
                      <a:pPr algn="ctr"/>
                      <a:r>
                        <a:rPr lang="id-ID" dirty="0" smtClean="0"/>
                        <a:t>4.323</a:t>
                      </a:r>
                      <a:endParaRPr lang="id-ID" dirty="0"/>
                    </a:p>
                  </a:txBody>
                  <a:tcPr/>
                </a:tc>
                <a:tc>
                  <a:txBody>
                    <a:bodyPr/>
                    <a:lstStyle/>
                    <a:p>
                      <a:pPr algn="ctr"/>
                      <a:r>
                        <a:rPr lang="id-ID" dirty="0" smtClean="0"/>
                        <a:t>26.846</a:t>
                      </a:r>
                      <a:endParaRPr lang="id-ID" dirty="0"/>
                    </a:p>
                  </a:txBody>
                  <a:tcPr/>
                </a:tc>
                <a:tc>
                  <a:txBody>
                    <a:bodyPr/>
                    <a:lstStyle/>
                    <a:p>
                      <a:pPr algn="ctr"/>
                      <a:r>
                        <a:rPr lang="en-US" dirty="0" smtClean="0"/>
                        <a:t>17.450</a:t>
                      </a:r>
                      <a:endParaRPr lang="id-ID" dirty="0"/>
                    </a:p>
                  </a:txBody>
                  <a:tcPr/>
                </a:tc>
              </a:tr>
              <a:tr h="376793">
                <a:tc>
                  <a:txBody>
                    <a:bodyPr/>
                    <a:lstStyle/>
                    <a:p>
                      <a:r>
                        <a:rPr lang="id-ID" dirty="0" smtClean="0"/>
                        <a:t>16</a:t>
                      </a:r>
                      <a:endParaRPr lang="id-ID" dirty="0"/>
                    </a:p>
                  </a:txBody>
                  <a:tcPr/>
                </a:tc>
                <a:tc>
                  <a:txBody>
                    <a:bodyPr/>
                    <a:lstStyle/>
                    <a:p>
                      <a:r>
                        <a:rPr lang="id-ID" dirty="0" smtClean="0"/>
                        <a:t>Windusari</a:t>
                      </a:r>
                      <a:endParaRPr lang="id-ID" dirty="0"/>
                    </a:p>
                  </a:txBody>
                  <a:tcPr/>
                </a:tc>
                <a:tc>
                  <a:txBody>
                    <a:bodyPr/>
                    <a:lstStyle/>
                    <a:p>
                      <a:pPr algn="ctr"/>
                      <a:r>
                        <a:rPr lang="id-ID" dirty="0" smtClean="0"/>
                        <a:t>2.270</a:t>
                      </a:r>
                      <a:endParaRPr lang="id-ID" dirty="0"/>
                    </a:p>
                  </a:txBody>
                  <a:tcPr/>
                </a:tc>
                <a:tc>
                  <a:txBody>
                    <a:bodyPr/>
                    <a:lstStyle/>
                    <a:p>
                      <a:pPr algn="ctr"/>
                      <a:r>
                        <a:rPr lang="id-ID" dirty="0" smtClean="0"/>
                        <a:t>12.865</a:t>
                      </a:r>
                      <a:endParaRPr lang="id-ID" dirty="0"/>
                    </a:p>
                  </a:txBody>
                  <a:tcPr/>
                </a:tc>
                <a:tc>
                  <a:txBody>
                    <a:bodyPr/>
                    <a:lstStyle/>
                    <a:p>
                      <a:pPr algn="ctr"/>
                      <a:r>
                        <a:rPr lang="en-US" dirty="0" smtClean="0"/>
                        <a:t>8.362</a:t>
                      </a:r>
                      <a:endParaRPr lang="id-ID" dirty="0"/>
                    </a:p>
                  </a:txBody>
                  <a:tcPr/>
                </a:tc>
              </a:tr>
              <a:tr h="376793">
                <a:tc>
                  <a:txBody>
                    <a:bodyPr/>
                    <a:lstStyle/>
                    <a:p>
                      <a:r>
                        <a:rPr lang="id-ID" dirty="0" smtClean="0"/>
                        <a:t>17</a:t>
                      </a:r>
                      <a:endParaRPr lang="id-ID" dirty="0"/>
                    </a:p>
                  </a:txBody>
                  <a:tcPr/>
                </a:tc>
                <a:tc>
                  <a:txBody>
                    <a:bodyPr/>
                    <a:lstStyle/>
                    <a:p>
                      <a:r>
                        <a:rPr lang="id-ID" dirty="0" smtClean="0"/>
                        <a:t>Secang</a:t>
                      </a:r>
                      <a:endParaRPr lang="id-ID" dirty="0"/>
                    </a:p>
                  </a:txBody>
                  <a:tcPr/>
                </a:tc>
                <a:tc>
                  <a:txBody>
                    <a:bodyPr/>
                    <a:lstStyle/>
                    <a:p>
                      <a:pPr algn="ctr"/>
                      <a:r>
                        <a:rPr lang="id-ID" dirty="0" smtClean="0"/>
                        <a:t>4.820</a:t>
                      </a:r>
                      <a:endParaRPr lang="id-ID" dirty="0"/>
                    </a:p>
                  </a:txBody>
                  <a:tcPr/>
                </a:tc>
                <a:tc>
                  <a:txBody>
                    <a:bodyPr/>
                    <a:lstStyle/>
                    <a:p>
                      <a:pPr algn="ctr"/>
                      <a:r>
                        <a:rPr lang="id-ID" dirty="0" smtClean="0"/>
                        <a:t>29.891</a:t>
                      </a:r>
                      <a:endParaRPr lang="id-ID" dirty="0"/>
                    </a:p>
                  </a:txBody>
                  <a:tcPr/>
                </a:tc>
                <a:tc>
                  <a:txBody>
                    <a:bodyPr/>
                    <a:lstStyle/>
                    <a:p>
                      <a:pPr algn="ctr"/>
                      <a:r>
                        <a:rPr lang="en-US" dirty="0" smtClean="0"/>
                        <a:t>19.429</a:t>
                      </a:r>
                      <a:endParaRPr lang="id-ID" dirty="0"/>
                    </a:p>
                  </a:txBody>
                  <a:tcPr/>
                </a:tc>
              </a:tr>
              <a:tr h="376793">
                <a:tc>
                  <a:txBody>
                    <a:bodyPr/>
                    <a:lstStyle/>
                    <a:p>
                      <a:r>
                        <a:rPr lang="id-ID" dirty="0" smtClean="0"/>
                        <a:t>18</a:t>
                      </a:r>
                      <a:endParaRPr lang="id-ID" dirty="0"/>
                    </a:p>
                  </a:txBody>
                  <a:tcPr/>
                </a:tc>
                <a:tc>
                  <a:txBody>
                    <a:bodyPr/>
                    <a:lstStyle/>
                    <a:p>
                      <a:r>
                        <a:rPr lang="id-ID" dirty="0" smtClean="0"/>
                        <a:t>Tegalrejo</a:t>
                      </a:r>
                      <a:endParaRPr lang="id-ID" dirty="0"/>
                    </a:p>
                  </a:txBody>
                  <a:tcPr/>
                </a:tc>
                <a:tc>
                  <a:txBody>
                    <a:bodyPr/>
                    <a:lstStyle/>
                    <a:p>
                      <a:pPr algn="ctr"/>
                      <a:r>
                        <a:rPr lang="id-ID" dirty="0" smtClean="0"/>
                        <a:t>2.048</a:t>
                      </a:r>
                      <a:endParaRPr lang="id-ID" dirty="0"/>
                    </a:p>
                  </a:txBody>
                  <a:tcPr/>
                </a:tc>
                <a:tc>
                  <a:txBody>
                    <a:bodyPr/>
                    <a:lstStyle/>
                    <a:p>
                      <a:pPr algn="ctr"/>
                      <a:r>
                        <a:rPr lang="id-ID" dirty="0" smtClean="0"/>
                        <a:t>12.758</a:t>
                      </a:r>
                      <a:endParaRPr lang="id-ID" dirty="0"/>
                    </a:p>
                  </a:txBody>
                  <a:tcPr/>
                </a:tc>
                <a:tc>
                  <a:txBody>
                    <a:bodyPr/>
                    <a:lstStyle/>
                    <a:p>
                      <a:pPr algn="ctr"/>
                      <a:r>
                        <a:rPr lang="en-US" dirty="0" smtClean="0"/>
                        <a:t>8.293</a:t>
                      </a:r>
                      <a:endParaRPr lang="id-ID" dirty="0"/>
                    </a:p>
                  </a:txBody>
                  <a:tcPr/>
                </a:tc>
              </a:tr>
              <a:tr h="376793">
                <a:tc>
                  <a:txBody>
                    <a:bodyPr/>
                    <a:lstStyle/>
                    <a:p>
                      <a:r>
                        <a:rPr lang="id-ID" dirty="0" smtClean="0"/>
                        <a:t>19</a:t>
                      </a:r>
                      <a:endParaRPr lang="id-ID" dirty="0"/>
                    </a:p>
                  </a:txBody>
                  <a:tcPr/>
                </a:tc>
                <a:tc>
                  <a:txBody>
                    <a:bodyPr/>
                    <a:lstStyle/>
                    <a:p>
                      <a:r>
                        <a:rPr lang="id-ID" dirty="0" smtClean="0"/>
                        <a:t>Pakis</a:t>
                      </a:r>
                      <a:endParaRPr lang="id-ID" dirty="0"/>
                    </a:p>
                  </a:txBody>
                  <a:tcPr/>
                </a:tc>
                <a:tc>
                  <a:txBody>
                    <a:bodyPr/>
                    <a:lstStyle/>
                    <a:p>
                      <a:pPr algn="ctr"/>
                      <a:r>
                        <a:rPr lang="id-ID" dirty="0" smtClean="0"/>
                        <a:t>  148</a:t>
                      </a:r>
                      <a:endParaRPr lang="id-ID" dirty="0"/>
                    </a:p>
                  </a:txBody>
                  <a:tcPr/>
                </a:tc>
                <a:tc>
                  <a:txBody>
                    <a:bodyPr/>
                    <a:lstStyle/>
                    <a:p>
                      <a:pPr algn="ctr"/>
                      <a:r>
                        <a:rPr lang="id-ID" dirty="0" smtClean="0"/>
                        <a:t>      725</a:t>
                      </a:r>
                      <a:endParaRPr lang="id-ID" dirty="0"/>
                    </a:p>
                  </a:txBody>
                  <a:tcPr/>
                </a:tc>
                <a:tc>
                  <a:txBody>
                    <a:bodyPr/>
                    <a:lstStyle/>
                    <a:p>
                      <a:pPr algn="ctr"/>
                      <a:r>
                        <a:rPr lang="en-US" dirty="0" smtClean="0"/>
                        <a:t>471</a:t>
                      </a:r>
                      <a:endParaRPr lang="id-ID" dirty="0"/>
                    </a:p>
                  </a:txBody>
                  <a:tcPr/>
                </a:tc>
              </a:tr>
              <a:tr h="376793">
                <a:tc>
                  <a:txBody>
                    <a:bodyPr/>
                    <a:lstStyle/>
                    <a:p>
                      <a:r>
                        <a:rPr lang="id-ID" dirty="0" smtClean="0"/>
                        <a:t>20</a:t>
                      </a:r>
                      <a:endParaRPr lang="id-ID" dirty="0"/>
                    </a:p>
                  </a:txBody>
                  <a:tcPr/>
                </a:tc>
                <a:tc>
                  <a:txBody>
                    <a:bodyPr/>
                    <a:lstStyle/>
                    <a:p>
                      <a:r>
                        <a:rPr lang="id-ID" dirty="0" smtClean="0"/>
                        <a:t>Grabag</a:t>
                      </a:r>
                      <a:endParaRPr lang="id-ID" dirty="0"/>
                    </a:p>
                  </a:txBody>
                  <a:tcPr/>
                </a:tc>
                <a:tc>
                  <a:txBody>
                    <a:bodyPr/>
                    <a:lstStyle/>
                    <a:p>
                      <a:pPr algn="ctr"/>
                      <a:r>
                        <a:rPr lang="id-ID" dirty="0" smtClean="0"/>
                        <a:t>4.468</a:t>
                      </a:r>
                      <a:endParaRPr lang="id-ID" dirty="0"/>
                    </a:p>
                  </a:txBody>
                  <a:tcPr/>
                </a:tc>
                <a:tc>
                  <a:txBody>
                    <a:bodyPr/>
                    <a:lstStyle/>
                    <a:p>
                      <a:pPr algn="ctr"/>
                      <a:r>
                        <a:rPr lang="id-ID" dirty="0" smtClean="0"/>
                        <a:t>27.623</a:t>
                      </a:r>
                      <a:endParaRPr lang="id-ID" dirty="0"/>
                    </a:p>
                  </a:txBody>
                  <a:tcPr/>
                </a:tc>
                <a:tc>
                  <a:txBody>
                    <a:bodyPr/>
                    <a:lstStyle/>
                    <a:p>
                      <a:pPr algn="ctr"/>
                      <a:r>
                        <a:rPr lang="en-US" dirty="0" smtClean="0"/>
                        <a:t>17.955</a:t>
                      </a:r>
                      <a:endParaRPr lang="id-ID" dirty="0"/>
                    </a:p>
                  </a:txBody>
                  <a:tcPr/>
                </a:tc>
              </a:tr>
              <a:tr h="376793">
                <a:tc>
                  <a:txBody>
                    <a:bodyPr/>
                    <a:lstStyle/>
                    <a:p>
                      <a:r>
                        <a:rPr lang="id-ID" dirty="0" smtClean="0"/>
                        <a:t>21</a:t>
                      </a:r>
                      <a:endParaRPr lang="id-ID" dirty="0"/>
                    </a:p>
                  </a:txBody>
                  <a:tcPr/>
                </a:tc>
                <a:tc>
                  <a:txBody>
                    <a:bodyPr/>
                    <a:lstStyle/>
                    <a:p>
                      <a:r>
                        <a:rPr lang="id-ID" dirty="0" smtClean="0"/>
                        <a:t>ngablak</a:t>
                      </a:r>
                      <a:endParaRPr lang="id-ID" dirty="0"/>
                    </a:p>
                  </a:txBody>
                  <a:tcPr/>
                </a:tc>
                <a:tc>
                  <a:txBody>
                    <a:bodyPr/>
                    <a:lstStyle/>
                    <a:p>
                      <a:pPr algn="ctr"/>
                      <a:r>
                        <a:rPr lang="id-ID" dirty="0" smtClean="0"/>
                        <a:t>   138</a:t>
                      </a:r>
                      <a:endParaRPr lang="id-ID" dirty="0"/>
                    </a:p>
                  </a:txBody>
                  <a:tcPr/>
                </a:tc>
                <a:tc>
                  <a:txBody>
                    <a:bodyPr/>
                    <a:lstStyle/>
                    <a:p>
                      <a:pPr algn="ctr"/>
                      <a:r>
                        <a:rPr lang="id-ID" dirty="0" smtClean="0"/>
                        <a:t>     616</a:t>
                      </a:r>
                      <a:endParaRPr lang="id-ID" dirty="0"/>
                    </a:p>
                  </a:txBody>
                  <a:tcPr/>
                </a:tc>
                <a:tc>
                  <a:txBody>
                    <a:bodyPr/>
                    <a:lstStyle/>
                    <a:p>
                      <a:pPr algn="ctr"/>
                      <a:r>
                        <a:rPr lang="en-US" dirty="0" smtClean="0"/>
                        <a:t>400</a:t>
                      </a:r>
                      <a:endParaRPr lang="id-ID" dirty="0"/>
                    </a:p>
                  </a:txBody>
                  <a:tcPr/>
                </a:tc>
              </a:tr>
              <a:tr h="376793">
                <a:tc>
                  <a:txBody>
                    <a:bodyPr/>
                    <a:lstStyle/>
                    <a:p>
                      <a:r>
                        <a:rPr lang="id-ID" dirty="0" smtClean="0"/>
                        <a:t>Jumlah</a:t>
                      </a:r>
                      <a:endParaRPr lang="id-ID" dirty="0"/>
                    </a:p>
                  </a:txBody>
                  <a:tcPr/>
                </a:tc>
                <a:tc>
                  <a:txBody>
                    <a:bodyPr/>
                    <a:lstStyle/>
                    <a:p>
                      <a:r>
                        <a:rPr lang="id-ID" dirty="0" smtClean="0"/>
                        <a:t>Kabupaten</a:t>
                      </a:r>
                      <a:endParaRPr lang="id-ID" dirty="0"/>
                    </a:p>
                  </a:txBody>
                  <a:tcPr/>
                </a:tc>
                <a:tc>
                  <a:txBody>
                    <a:bodyPr/>
                    <a:lstStyle/>
                    <a:p>
                      <a:pPr algn="ctr"/>
                      <a:r>
                        <a:rPr lang="id-ID" dirty="0" smtClean="0"/>
                        <a:t>54.900</a:t>
                      </a:r>
                      <a:endParaRPr lang="id-ID" dirty="0"/>
                    </a:p>
                  </a:txBody>
                  <a:tcPr/>
                </a:tc>
                <a:tc>
                  <a:txBody>
                    <a:bodyPr/>
                    <a:lstStyle/>
                    <a:p>
                      <a:pPr algn="ctr"/>
                      <a:r>
                        <a:rPr lang="id-ID" dirty="0" smtClean="0"/>
                        <a:t>328.548</a:t>
                      </a:r>
                      <a:endParaRPr lang="id-ID" dirty="0"/>
                    </a:p>
                  </a:txBody>
                  <a:tcPr/>
                </a:tc>
                <a:tc>
                  <a:txBody>
                    <a:bodyPr/>
                    <a:lstStyle/>
                    <a:p>
                      <a:pPr algn="ctr"/>
                      <a:r>
                        <a:rPr lang="en-US" dirty="0" smtClean="0"/>
                        <a:t>213.556</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noGrp="1"/>
          </p:cNvGraphicFramePr>
          <p:nvPr>
            <p:ph idx="1"/>
          </p:nvPr>
        </p:nvGraphicFramePr>
        <p:xfrm>
          <a:off x="1357290" y="1500174"/>
          <a:ext cx="6500857" cy="4450080"/>
        </p:xfrm>
        <a:graphic>
          <a:graphicData uri="http://schemas.openxmlformats.org/drawingml/2006/table">
            <a:tbl>
              <a:tblPr firstRow="1" bandRow="1">
                <a:tableStyleId>{5C22544A-7EE6-4342-B048-85BDC9FD1C3A}</a:tableStyleId>
              </a:tblPr>
              <a:tblGrid>
                <a:gridCol w="598151"/>
                <a:gridCol w="1580080"/>
                <a:gridCol w="2179487"/>
                <a:gridCol w="2143139"/>
              </a:tblGrid>
              <a:tr h="370840">
                <a:tc>
                  <a:txBody>
                    <a:bodyPr/>
                    <a:lstStyle/>
                    <a:p>
                      <a:r>
                        <a:rPr lang="id-ID" dirty="0" smtClean="0"/>
                        <a:t>NO</a:t>
                      </a:r>
                      <a:endParaRPr lang="id-ID" dirty="0"/>
                    </a:p>
                  </a:txBody>
                  <a:tcPr/>
                </a:tc>
                <a:tc>
                  <a:txBody>
                    <a:bodyPr/>
                    <a:lstStyle/>
                    <a:p>
                      <a:r>
                        <a:rPr lang="id-ID" dirty="0" smtClean="0"/>
                        <a:t>Kecamatan</a:t>
                      </a:r>
                      <a:endParaRPr lang="id-ID" dirty="0"/>
                    </a:p>
                  </a:txBody>
                  <a:tcPr/>
                </a:tc>
                <a:tc>
                  <a:txBody>
                    <a:bodyPr/>
                    <a:lstStyle/>
                    <a:p>
                      <a:r>
                        <a:rPr lang="id-ID" dirty="0" smtClean="0"/>
                        <a:t>Luas Panen (ha)</a:t>
                      </a:r>
                      <a:endParaRPr lang="id-ID" dirty="0"/>
                    </a:p>
                  </a:txBody>
                  <a:tcPr/>
                </a:tc>
                <a:tc>
                  <a:txBody>
                    <a:bodyPr/>
                    <a:lstStyle/>
                    <a:p>
                      <a:r>
                        <a:rPr lang="id-ID" dirty="0" smtClean="0"/>
                        <a:t>Produksi (ton)</a:t>
                      </a:r>
                      <a:endParaRPr lang="id-ID" dirty="0"/>
                    </a:p>
                  </a:txBody>
                  <a:tcPr/>
                </a:tc>
              </a:tr>
              <a:tr h="370840">
                <a:tc>
                  <a:txBody>
                    <a:bodyPr/>
                    <a:lstStyle/>
                    <a:p>
                      <a:r>
                        <a:rPr lang="id-ID" dirty="0" smtClean="0"/>
                        <a:t>1</a:t>
                      </a:r>
                      <a:endParaRPr lang="id-ID" dirty="0"/>
                    </a:p>
                  </a:txBody>
                  <a:tcPr/>
                </a:tc>
                <a:tc>
                  <a:txBody>
                    <a:bodyPr/>
                    <a:lstStyle/>
                    <a:p>
                      <a:r>
                        <a:rPr lang="id-ID" dirty="0" smtClean="0"/>
                        <a:t>Salaman</a:t>
                      </a:r>
                      <a:endParaRPr lang="id-ID" dirty="0"/>
                    </a:p>
                  </a:txBody>
                  <a:tcPr/>
                </a:tc>
                <a:tc>
                  <a:txBody>
                    <a:bodyPr/>
                    <a:lstStyle/>
                    <a:p>
                      <a:pPr algn="ctr"/>
                      <a:r>
                        <a:rPr lang="id-ID" dirty="0" smtClean="0"/>
                        <a:t>33</a:t>
                      </a:r>
                    </a:p>
                  </a:txBody>
                  <a:tcPr/>
                </a:tc>
                <a:tc>
                  <a:txBody>
                    <a:bodyPr/>
                    <a:lstStyle/>
                    <a:p>
                      <a:pPr algn="ctr"/>
                      <a:r>
                        <a:rPr lang="id-ID" dirty="0" smtClean="0"/>
                        <a:t>140</a:t>
                      </a:r>
                    </a:p>
                  </a:txBody>
                  <a:tcPr/>
                </a:tc>
              </a:tr>
              <a:tr h="370840">
                <a:tc>
                  <a:txBody>
                    <a:bodyPr/>
                    <a:lstStyle/>
                    <a:p>
                      <a:r>
                        <a:rPr lang="id-ID" dirty="0" smtClean="0"/>
                        <a:t>2</a:t>
                      </a:r>
                      <a:endParaRPr lang="id-ID" dirty="0"/>
                    </a:p>
                  </a:txBody>
                  <a:tcPr/>
                </a:tc>
                <a:tc>
                  <a:txBody>
                    <a:bodyPr/>
                    <a:lstStyle/>
                    <a:p>
                      <a:r>
                        <a:rPr lang="id-ID" dirty="0" smtClean="0"/>
                        <a:t>Borobudur</a:t>
                      </a:r>
                    </a:p>
                  </a:txBody>
                  <a:tcPr/>
                </a:tc>
                <a:tc>
                  <a:txBody>
                    <a:bodyPr/>
                    <a:lstStyle/>
                    <a:p>
                      <a:pPr algn="ctr"/>
                      <a:r>
                        <a:rPr lang="id-ID" dirty="0" smtClean="0"/>
                        <a:t>152</a:t>
                      </a:r>
                      <a:endParaRPr lang="id-ID" dirty="0"/>
                    </a:p>
                  </a:txBody>
                  <a:tcPr/>
                </a:tc>
                <a:tc>
                  <a:txBody>
                    <a:bodyPr/>
                    <a:lstStyle/>
                    <a:p>
                      <a:pPr algn="ctr"/>
                      <a:r>
                        <a:rPr lang="id-ID" dirty="0" smtClean="0"/>
                        <a:t>787</a:t>
                      </a:r>
                      <a:endParaRPr lang="id-ID" dirty="0"/>
                    </a:p>
                  </a:txBody>
                  <a:tcPr/>
                </a:tc>
              </a:tr>
              <a:tr h="370840">
                <a:tc>
                  <a:txBody>
                    <a:bodyPr/>
                    <a:lstStyle/>
                    <a:p>
                      <a:r>
                        <a:rPr lang="id-ID" dirty="0" smtClean="0"/>
                        <a:t>3</a:t>
                      </a:r>
                      <a:endParaRPr lang="id-ID" dirty="0"/>
                    </a:p>
                  </a:txBody>
                  <a:tcPr/>
                </a:tc>
                <a:tc>
                  <a:txBody>
                    <a:bodyPr/>
                    <a:lstStyle/>
                    <a:p>
                      <a:r>
                        <a:rPr lang="id-ID" dirty="0" smtClean="0"/>
                        <a:t>Ngluwar</a:t>
                      </a:r>
                      <a:endParaRPr lang="id-ID" dirty="0"/>
                    </a:p>
                  </a:txBody>
                  <a:tcPr/>
                </a:tc>
                <a:tc>
                  <a:txBody>
                    <a:bodyPr/>
                    <a:lstStyle/>
                    <a:p>
                      <a:pPr algn="ctr"/>
                      <a:r>
                        <a:rPr lang="id-ID" dirty="0" smtClean="0"/>
                        <a:t>226</a:t>
                      </a:r>
                      <a:endParaRPr lang="id-ID" dirty="0"/>
                    </a:p>
                  </a:txBody>
                  <a:tcPr/>
                </a:tc>
                <a:tc>
                  <a:txBody>
                    <a:bodyPr/>
                    <a:lstStyle/>
                    <a:p>
                      <a:pPr algn="ctr"/>
                      <a:r>
                        <a:rPr lang="id-ID" dirty="0" smtClean="0"/>
                        <a:t>1397</a:t>
                      </a:r>
                      <a:endParaRPr lang="id-ID" dirty="0"/>
                    </a:p>
                  </a:txBody>
                  <a:tcPr/>
                </a:tc>
              </a:tr>
              <a:tr h="370840">
                <a:tc>
                  <a:txBody>
                    <a:bodyPr/>
                    <a:lstStyle/>
                    <a:p>
                      <a:r>
                        <a:rPr lang="id-ID" dirty="0" smtClean="0"/>
                        <a:t>4</a:t>
                      </a:r>
                      <a:endParaRPr lang="id-ID" dirty="0"/>
                    </a:p>
                  </a:txBody>
                  <a:tcPr/>
                </a:tc>
                <a:tc>
                  <a:txBody>
                    <a:bodyPr/>
                    <a:lstStyle/>
                    <a:p>
                      <a:r>
                        <a:rPr lang="id-ID" dirty="0" smtClean="0"/>
                        <a:t>Salam</a:t>
                      </a:r>
                      <a:endParaRPr lang="id-ID" dirty="0"/>
                    </a:p>
                  </a:txBody>
                  <a:tcPr/>
                </a:tc>
                <a:tc>
                  <a:txBody>
                    <a:bodyPr/>
                    <a:lstStyle/>
                    <a:p>
                      <a:pPr algn="ctr"/>
                      <a:r>
                        <a:rPr lang="id-ID" dirty="0" smtClean="0"/>
                        <a:t>455</a:t>
                      </a:r>
                      <a:endParaRPr lang="id-ID" dirty="0"/>
                    </a:p>
                  </a:txBody>
                  <a:tcPr/>
                </a:tc>
                <a:tc>
                  <a:txBody>
                    <a:bodyPr/>
                    <a:lstStyle/>
                    <a:p>
                      <a:pPr algn="ctr"/>
                      <a:r>
                        <a:rPr lang="id-ID" dirty="0" smtClean="0"/>
                        <a:t>2889</a:t>
                      </a:r>
                      <a:endParaRPr lang="id-ID" dirty="0"/>
                    </a:p>
                  </a:txBody>
                  <a:tcPr/>
                </a:tc>
              </a:tr>
              <a:tr h="370840">
                <a:tc>
                  <a:txBody>
                    <a:bodyPr/>
                    <a:lstStyle/>
                    <a:p>
                      <a:r>
                        <a:rPr lang="id-ID" dirty="0" smtClean="0"/>
                        <a:t>5</a:t>
                      </a:r>
                      <a:endParaRPr lang="id-ID" dirty="0"/>
                    </a:p>
                  </a:txBody>
                  <a:tcPr/>
                </a:tc>
                <a:tc>
                  <a:txBody>
                    <a:bodyPr/>
                    <a:lstStyle/>
                    <a:p>
                      <a:r>
                        <a:rPr lang="id-ID" dirty="0" smtClean="0"/>
                        <a:t>Srumbung</a:t>
                      </a:r>
                      <a:endParaRPr lang="id-ID" dirty="0"/>
                    </a:p>
                  </a:txBody>
                  <a:tcPr/>
                </a:tc>
                <a:tc>
                  <a:txBody>
                    <a:bodyPr/>
                    <a:lstStyle/>
                    <a:p>
                      <a:pPr algn="ctr"/>
                      <a:r>
                        <a:rPr lang="id-ID" dirty="0" smtClean="0"/>
                        <a:t>330</a:t>
                      </a:r>
                      <a:endParaRPr lang="id-ID" dirty="0"/>
                    </a:p>
                  </a:txBody>
                  <a:tcPr/>
                </a:tc>
                <a:tc>
                  <a:txBody>
                    <a:bodyPr/>
                    <a:lstStyle/>
                    <a:p>
                      <a:pPr algn="ctr"/>
                      <a:r>
                        <a:rPr lang="id-ID" dirty="0" smtClean="0"/>
                        <a:t>1302</a:t>
                      </a:r>
                      <a:endParaRPr lang="id-ID" dirty="0"/>
                    </a:p>
                  </a:txBody>
                  <a:tcPr/>
                </a:tc>
              </a:tr>
              <a:tr h="370840">
                <a:tc>
                  <a:txBody>
                    <a:bodyPr/>
                    <a:lstStyle/>
                    <a:p>
                      <a:r>
                        <a:rPr lang="id-ID" dirty="0" smtClean="0"/>
                        <a:t>6</a:t>
                      </a:r>
                      <a:endParaRPr lang="id-ID" dirty="0"/>
                    </a:p>
                  </a:txBody>
                  <a:tcPr/>
                </a:tc>
                <a:tc>
                  <a:txBody>
                    <a:bodyPr/>
                    <a:lstStyle/>
                    <a:p>
                      <a:r>
                        <a:rPr lang="id-ID" dirty="0" smtClean="0"/>
                        <a:t>Dukun</a:t>
                      </a:r>
                      <a:endParaRPr lang="id-ID" dirty="0"/>
                    </a:p>
                  </a:txBody>
                  <a:tcPr/>
                </a:tc>
                <a:tc>
                  <a:txBody>
                    <a:bodyPr/>
                    <a:lstStyle/>
                    <a:p>
                      <a:pPr algn="ctr"/>
                      <a:r>
                        <a:rPr lang="id-ID" dirty="0" smtClean="0"/>
                        <a:t>242</a:t>
                      </a:r>
                      <a:endParaRPr lang="id-ID" dirty="0"/>
                    </a:p>
                  </a:txBody>
                  <a:tcPr/>
                </a:tc>
                <a:tc>
                  <a:txBody>
                    <a:bodyPr/>
                    <a:lstStyle/>
                    <a:p>
                      <a:pPr algn="ctr"/>
                      <a:r>
                        <a:rPr lang="id-ID" dirty="0" smtClean="0"/>
                        <a:t>613</a:t>
                      </a:r>
                      <a:endParaRPr lang="id-ID" dirty="0"/>
                    </a:p>
                  </a:txBody>
                  <a:tcPr/>
                </a:tc>
              </a:tr>
              <a:tr h="370840">
                <a:tc>
                  <a:txBody>
                    <a:bodyPr/>
                    <a:lstStyle/>
                    <a:p>
                      <a:r>
                        <a:rPr lang="id-ID" dirty="0" smtClean="0"/>
                        <a:t>7</a:t>
                      </a:r>
                      <a:endParaRPr lang="id-ID" dirty="0"/>
                    </a:p>
                  </a:txBody>
                  <a:tcPr/>
                </a:tc>
                <a:tc>
                  <a:txBody>
                    <a:bodyPr/>
                    <a:lstStyle/>
                    <a:p>
                      <a:r>
                        <a:rPr lang="id-ID" dirty="0" smtClean="0"/>
                        <a:t>Muntilan</a:t>
                      </a:r>
                      <a:endParaRPr lang="id-ID" dirty="0"/>
                    </a:p>
                  </a:txBody>
                  <a:tcPr/>
                </a:tc>
                <a:tc>
                  <a:txBody>
                    <a:bodyPr/>
                    <a:lstStyle/>
                    <a:p>
                      <a:pPr algn="ctr"/>
                      <a:r>
                        <a:rPr lang="id-ID" dirty="0" smtClean="0"/>
                        <a:t>93</a:t>
                      </a:r>
                      <a:endParaRPr lang="id-ID" dirty="0"/>
                    </a:p>
                  </a:txBody>
                  <a:tcPr/>
                </a:tc>
                <a:tc>
                  <a:txBody>
                    <a:bodyPr/>
                    <a:lstStyle/>
                    <a:p>
                      <a:pPr algn="ctr"/>
                      <a:r>
                        <a:rPr lang="id-ID" dirty="0" smtClean="0"/>
                        <a:t>1023</a:t>
                      </a:r>
                      <a:endParaRPr lang="id-ID" dirty="0"/>
                    </a:p>
                  </a:txBody>
                  <a:tcPr/>
                </a:tc>
              </a:tr>
              <a:tr h="370840">
                <a:tc>
                  <a:txBody>
                    <a:bodyPr/>
                    <a:lstStyle/>
                    <a:p>
                      <a:r>
                        <a:rPr lang="id-ID" dirty="0" smtClean="0"/>
                        <a:t>8</a:t>
                      </a:r>
                      <a:endParaRPr lang="id-ID" dirty="0"/>
                    </a:p>
                  </a:txBody>
                  <a:tcPr/>
                </a:tc>
                <a:tc>
                  <a:txBody>
                    <a:bodyPr/>
                    <a:lstStyle/>
                    <a:p>
                      <a:r>
                        <a:rPr lang="id-ID" dirty="0" smtClean="0"/>
                        <a:t>Mungkd</a:t>
                      </a:r>
                      <a:endParaRPr lang="id-ID" dirty="0"/>
                    </a:p>
                  </a:txBody>
                  <a:tcPr/>
                </a:tc>
                <a:tc>
                  <a:txBody>
                    <a:bodyPr/>
                    <a:lstStyle/>
                    <a:p>
                      <a:pPr algn="ctr"/>
                      <a:r>
                        <a:rPr lang="id-ID" dirty="0" smtClean="0"/>
                        <a:t>156</a:t>
                      </a:r>
                      <a:endParaRPr lang="id-ID" dirty="0"/>
                    </a:p>
                  </a:txBody>
                  <a:tcPr/>
                </a:tc>
                <a:tc>
                  <a:txBody>
                    <a:bodyPr/>
                    <a:lstStyle/>
                    <a:p>
                      <a:pPr algn="ctr"/>
                      <a:r>
                        <a:rPr lang="id-ID" dirty="0" smtClean="0"/>
                        <a:t>3691</a:t>
                      </a:r>
                      <a:endParaRPr lang="id-ID" dirty="0"/>
                    </a:p>
                  </a:txBody>
                  <a:tcPr/>
                </a:tc>
              </a:tr>
              <a:tr h="370840">
                <a:tc>
                  <a:txBody>
                    <a:bodyPr/>
                    <a:lstStyle/>
                    <a:p>
                      <a:r>
                        <a:rPr lang="id-ID" dirty="0" smtClean="0"/>
                        <a:t>9</a:t>
                      </a:r>
                      <a:endParaRPr lang="id-ID" dirty="0"/>
                    </a:p>
                  </a:txBody>
                  <a:tcPr/>
                </a:tc>
                <a:tc>
                  <a:txBody>
                    <a:bodyPr/>
                    <a:lstStyle/>
                    <a:p>
                      <a:r>
                        <a:rPr lang="id-ID" dirty="0" smtClean="0"/>
                        <a:t>Sawangan</a:t>
                      </a:r>
                      <a:endParaRPr lang="id-ID" dirty="0"/>
                    </a:p>
                  </a:txBody>
                  <a:tcPr/>
                </a:tc>
                <a:tc>
                  <a:txBody>
                    <a:bodyPr/>
                    <a:lstStyle/>
                    <a:p>
                      <a:pPr algn="ctr"/>
                      <a:r>
                        <a:rPr lang="id-ID" dirty="0" smtClean="0"/>
                        <a:t>692</a:t>
                      </a:r>
                      <a:endParaRPr lang="id-ID" dirty="0"/>
                    </a:p>
                  </a:txBody>
                  <a:tcPr/>
                </a:tc>
                <a:tc>
                  <a:txBody>
                    <a:bodyPr/>
                    <a:lstStyle/>
                    <a:p>
                      <a:pPr algn="ctr"/>
                      <a:r>
                        <a:rPr lang="id-ID" dirty="0" smtClean="0"/>
                        <a:t>4758</a:t>
                      </a:r>
                      <a:endParaRPr lang="id-ID" dirty="0"/>
                    </a:p>
                  </a:txBody>
                  <a:tcPr/>
                </a:tc>
              </a:tr>
              <a:tr h="370840">
                <a:tc>
                  <a:txBody>
                    <a:bodyPr/>
                    <a:lstStyle/>
                    <a:p>
                      <a:r>
                        <a:rPr lang="id-ID" dirty="0" smtClean="0"/>
                        <a:t>10</a:t>
                      </a:r>
                      <a:endParaRPr lang="id-ID" dirty="0"/>
                    </a:p>
                  </a:txBody>
                  <a:tcPr/>
                </a:tc>
                <a:tc>
                  <a:txBody>
                    <a:bodyPr/>
                    <a:lstStyle/>
                    <a:p>
                      <a:r>
                        <a:rPr lang="id-ID" dirty="0" smtClean="0"/>
                        <a:t>Candimulyo</a:t>
                      </a:r>
                      <a:endParaRPr lang="id-ID" dirty="0"/>
                    </a:p>
                  </a:txBody>
                  <a:tcPr/>
                </a:tc>
                <a:tc>
                  <a:txBody>
                    <a:bodyPr/>
                    <a:lstStyle/>
                    <a:p>
                      <a:pPr algn="ctr"/>
                      <a:r>
                        <a:rPr lang="id-ID" dirty="0" smtClean="0"/>
                        <a:t>720</a:t>
                      </a:r>
                      <a:endParaRPr lang="id-ID" dirty="0"/>
                    </a:p>
                  </a:txBody>
                  <a:tcPr/>
                </a:tc>
                <a:tc>
                  <a:txBody>
                    <a:bodyPr/>
                    <a:lstStyle/>
                    <a:p>
                      <a:pPr algn="ctr"/>
                      <a:r>
                        <a:rPr lang="id-ID" dirty="0" smtClean="0"/>
                        <a:t>67</a:t>
                      </a:r>
                      <a:endParaRPr lang="id-ID" dirty="0"/>
                    </a:p>
                  </a:txBody>
                  <a:tcPr/>
                </a:tc>
              </a:tr>
              <a:tr h="370840">
                <a:tc>
                  <a:txBody>
                    <a:bodyPr/>
                    <a:lstStyle/>
                    <a:p>
                      <a:r>
                        <a:rPr lang="id-ID" dirty="0" smtClean="0"/>
                        <a:t>11</a:t>
                      </a:r>
                      <a:endParaRPr lang="id-ID" dirty="0"/>
                    </a:p>
                  </a:txBody>
                  <a:tcPr/>
                </a:tc>
                <a:tc>
                  <a:txBody>
                    <a:bodyPr/>
                    <a:lstStyle/>
                    <a:p>
                      <a:r>
                        <a:rPr lang="id-ID" dirty="0" smtClean="0"/>
                        <a:t>Mertoyudan</a:t>
                      </a:r>
                      <a:endParaRPr lang="id-ID" dirty="0"/>
                    </a:p>
                  </a:txBody>
                  <a:tcPr/>
                </a:tc>
                <a:tc>
                  <a:txBody>
                    <a:bodyPr/>
                    <a:lstStyle/>
                    <a:p>
                      <a:pPr algn="ctr"/>
                      <a:r>
                        <a:rPr lang="id-ID" dirty="0" smtClean="0"/>
                        <a:t>11</a:t>
                      </a:r>
                      <a:endParaRPr lang="id-ID" dirty="0"/>
                    </a:p>
                  </a:txBody>
                  <a:tcPr/>
                </a:tc>
                <a:tc>
                  <a:txBody>
                    <a:bodyPr/>
                    <a:lstStyle/>
                    <a:p>
                      <a:pPr algn="ctr"/>
                      <a:r>
                        <a:rPr lang="id-ID" dirty="0" smtClean="0"/>
                        <a:t>749</a:t>
                      </a:r>
                      <a:endParaRPr lang="id-ID" dirty="0"/>
                    </a:p>
                  </a:txBody>
                  <a:tcPr/>
                </a:tc>
              </a:tr>
            </a:tbl>
          </a:graphicData>
        </a:graphic>
      </p:graphicFrame>
      <p:sp>
        <p:nvSpPr>
          <p:cNvPr id="3" name="Title 2"/>
          <p:cNvSpPr>
            <a:spLocks noGrp="1"/>
          </p:cNvSpPr>
          <p:nvPr>
            <p:ph type="title"/>
          </p:nvPr>
        </p:nvSpPr>
        <p:spPr/>
        <p:txBody>
          <a:bodyPr>
            <a:normAutofit/>
          </a:bodyPr>
          <a:lstStyle/>
          <a:p>
            <a:pPr algn="ctr"/>
            <a:r>
              <a:rPr lang="id-ID" sz="2400" dirty="0" smtClean="0"/>
              <a:t>Luas Panen dan Produksi Jagung Kab Magelang </a:t>
            </a:r>
            <a:br>
              <a:rPr lang="id-ID" sz="2400" dirty="0" smtClean="0"/>
            </a:br>
            <a:r>
              <a:rPr lang="id-ID" sz="2400" dirty="0" smtClean="0"/>
              <a:t>Thn 2012</a:t>
            </a:r>
            <a:endParaRPr lang="id-ID"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57290" y="785794"/>
          <a:ext cx="6829444" cy="4450080"/>
        </p:xfrm>
        <a:graphic>
          <a:graphicData uri="http://schemas.openxmlformats.org/drawingml/2006/table">
            <a:tbl>
              <a:tblPr firstRow="1" bandRow="1">
                <a:tableStyleId>{5C22544A-7EE6-4342-B048-85BDC9FD1C3A}</a:tableStyleId>
              </a:tblPr>
              <a:tblGrid>
                <a:gridCol w="971528"/>
                <a:gridCol w="1714512"/>
                <a:gridCol w="2143140"/>
                <a:gridCol w="2000264"/>
              </a:tblGrid>
              <a:tr h="370840">
                <a:tc>
                  <a:txBody>
                    <a:bodyPr/>
                    <a:lstStyle/>
                    <a:p>
                      <a:r>
                        <a:rPr lang="id-ID" dirty="0" smtClean="0"/>
                        <a:t>NO</a:t>
                      </a:r>
                      <a:endParaRPr lang="id-ID" dirty="0"/>
                    </a:p>
                  </a:txBody>
                  <a:tcPr/>
                </a:tc>
                <a:tc>
                  <a:txBody>
                    <a:bodyPr/>
                    <a:lstStyle/>
                    <a:p>
                      <a:r>
                        <a:rPr lang="id-ID" dirty="0" smtClean="0"/>
                        <a:t>Kecamatan</a:t>
                      </a:r>
                      <a:endParaRPr lang="id-ID" dirty="0"/>
                    </a:p>
                  </a:txBody>
                  <a:tcPr/>
                </a:tc>
                <a:tc>
                  <a:txBody>
                    <a:bodyPr/>
                    <a:lstStyle/>
                    <a:p>
                      <a:r>
                        <a:rPr lang="id-ID" dirty="0" smtClean="0"/>
                        <a:t>Luas Panen</a:t>
                      </a:r>
                      <a:r>
                        <a:rPr lang="id-ID" baseline="0" dirty="0" smtClean="0"/>
                        <a:t> (ha)</a:t>
                      </a:r>
                      <a:endParaRPr lang="id-ID" dirty="0"/>
                    </a:p>
                  </a:txBody>
                  <a:tcPr/>
                </a:tc>
                <a:tc>
                  <a:txBody>
                    <a:bodyPr/>
                    <a:lstStyle/>
                    <a:p>
                      <a:r>
                        <a:rPr lang="id-ID" dirty="0" smtClean="0"/>
                        <a:t>Produksi (ton)</a:t>
                      </a:r>
                      <a:endParaRPr lang="id-ID" dirty="0"/>
                    </a:p>
                  </a:txBody>
                  <a:tcPr/>
                </a:tc>
              </a:tr>
              <a:tr h="370840">
                <a:tc>
                  <a:txBody>
                    <a:bodyPr/>
                    <a:lstStyle/>
                    <a:p>
                      <a:r>
                        <a:rPr lang="id-ID" dirty="0" smtClean="0"/>
                        <a:t>12</a:t>
                      </a:r>
                      <a:endParaRPr lang="id-ID" dirty="0"/>
                    </a:p>
                  </a:txBody>
                  <a:tcPr/>
                </a:tc>
                <a:tc>
                  <a:txBody>
                    <a:bodyPr/>
                    <a:lstStyle/>
                    <a:p>
                      <a:r>
                        <a:rPr lang="id-ID" dirty="0" smtClean="0"/>
                        <a:t>Tempuran</a:t>
                      </a:r>
                      <a:endParaRPr lang="id-ID" dirty="0"/>
                    </a:p>
                  </a:txBody>
                  <a:tcPr/>
                </a:tc>
                <a:tc>
                  <a:txBody>
                    <a:bodyPr/>
                    <a:lstStyle/>
                    <a:p>
                      <a:pPr algn="ctr"/>
                      <a:r>
                        <a:rPr lang="id-ID" dirty="0" smtClean="0"/>
                        <a:t> 157</a:t>
                      </a:r>
                      <a:endParaRPr lang="id-ID" dirty="0"/>
                    </a:p>
                  </a:txBody>
                  <a:tcPr/>
                </a:tc>
                <a:tc>
                  <a:txBody>
                    <a:bodyPr/>
                    <a:lstStyle/>
                    <a:p>
                      <a:pPr algn="ctr"/>
                      <a:r>
                        <a:rPr lang="id-ID" dirty="0" smtClean="0"/>
                        <a:t>749</a:t>
                      </a:r>
                      <a:endParaRPr lang="id-ID" dirty="0"/>
                    </a:p>
                  </a:txBody>
                  <a:tcPr/>
                </a:tc>
              </a:tr>
              <a:tr h="370840">
                <a:tc>
                  <a:txBody>
                    <a:bodyPr/>
                    <a:lstStyle/>
                    <a:p>
                      <a:r>
                        <a:rPr lang="id-ID" dirty="0" smtClean="0"/>
                        <a:t>13</a:t>
                      </a:r>
                      <a:endParaRPr lang="id-ID" dirty="0"/>
                    </a:p>
                  </a:txBody>
                  <a:tcPr/>
                </a:tc>
                <a:tc>
                  <a:txBody>
                    <a:bodyPr/>
                    <a:lstStyle/>
                    <a:p>
                      <a:r>
                        <a:rPr lang="id-ID" dirty="0" smtClean="0"/>
                        <a:t>Kajoran</a:t>
                      </a:r>
                      <a:endParaRPr lang="id-ID" dirty="0"/>
                    </a:p>
                  </a:txBody>
                  <a:tcPr/>
                </a:tc>
                <a:tc>
                  <a:txBody>
                    <a:bodyPr/>
                    <a:lstStyle/>
                    <a:p>
                      <a:pPr algn="ctr"/>
                      <a:r>
                        <a:rPr lang="id-ID" dirty="0" smtClean="0"/>
                        <a:t>  946</a:t>
                      </a:r>
                      <a:endParaRPr lang="id-ID" dirty="0"/>
                    </a:p>
                  </a:txBody>
                  <a:tcPr/>
                </a:tc>
                <a:tc>
                  <a:txBody>
                    <a:bodyPr/>
                    <a:lstStyle/>
                    <a:p>
                      <a:pPr algn="ctr"/>
                      <a:r>
                        <a:rPr lang="id-ID" dirty="0" smtClean="0"/>
                        <a:t>5.248</a:t>
                      </a:r>
                      <a:endParaRPr lang="id-ID" dirty="0"/>
                    </a:p>
                  </a:txBody>
                  <a:tcPr/>
                </a:tc>
              </a:tr>
              <a:tr h="370840">
                <a:tc>
                  <a:txBody>
                    <a:bodyPr/>
                    <a:lstStyle/>
                    <a:p>
                      <a:r>
                        <a:rPr lang="id-ID" dirty="0" smtClean="0"/>
                        <a:t>14</a:t>
                      </a:r>
                      <a:endParaRPr lang="id-ID" dirty="0"/>
                    </a:p>
                  </a:txBody>
                  <a:tcPr/>
                </a:tc>
                <a:tc>
                  <a:txBody>
                    <a:bodyPr/>
                    <a:lstStyle/>
                    <a:p>
                      <a:r>
                        <a:rPr lang="id-ID" dirty="0" smtClean="0"/>
                        <a:t>Kaliangkrik </a:t>
                      </a:r>
                      <a:endParaRPr lang="id-ID" dirty="0"/>
                    </a:p>
                  </a:txBody>
                  <a:tcPr/>
                </a:tc>
                <a:tc>
                  <a:txBody>
                    <a:bodyPr/>
                    <a:lstStyle/>
                    <a:p>
                      <a:pPr algn="ctr"/>
                      <a:r>
                        <a:rPr lang="id-ID" dirty="0" smtClean="0"/>
                        <a:t>2.356</a:t>
                      </a:r>
                      <a:endParaRPr lang="id-ID" dirty="0"/>
                    </a:p>
                  </a:txBody>
                  <a:tcPr/>
                </a:tc>
                <a:tc>
                  <a:txBody>
                    <a:bodyPr/>
                    <a:lstStyle/>
                    <a:p>
                      <a:pPr algn="ctr"/>
                      <a:r>
                        <a:rPr lang="id-ID" dirty="0" smtClean="0"/>
                        <a:t>11.668</a:t>
                      </a:r>
                      <a:endParaRPr lang="id-ID" dirty="0"/>
                    </a:p>
                  </a:txBody>
                  <a:tcPr/>
                </a:tc>
              </a:tr>
              <a:tr h="370840">
                <a:tc>
                  <a:txBody>
                    <a:bodyPr/>
                    <a:lstStyle/>
                    <a:p>
                      <a:r>
                        <a:rPr lang="id-ID" dirty="0" smtClean="0"/>
                        <a:t>15</a:t>
                      </a:r>
                      <a:endParaRPr lang="id-ID" dirty="0"/>
                    </a:p>
                  </a:txBody>
                  <a:tcPr/>
                </a:tc>
                <a:tc>
                  <a:txBody>
                    <a:bodyPr/>
                    <a:lstStyle/>
                    <a:p>
                      <a:r>
                        <a:rPr lang="id-ID" dirty="0" smtClean="0"/>
                        <a:t>Bandongan</a:t>
                      </a:r>
                      <a:endParaRPr lang="id-ID" dirty="0"/>
                    </a:p>
                  </a:txBody>
                  <a:tcPr/>
                </a:tc>
                <a:tc>
                  <a:txBody>
                    <a:bodyPr/>
                    <a:lstStyle/>
                    <a:p>
                      <a:pPr algn="ctr"/>
                      <a:r>
                        <a:rPr lang="id-ID" dirty="0" smtClean="0"/>
                        <a:t>   453</a:t>
                      </a:r>
                      <a:endParaRPr lang="id-ID" dirty="0"/>
                    </a:p>
                  </a:txBody>
                  <a:tcPr/>
                </a:tc>
                <a:tc>
                  <a:txBody>
                    <a:bodyPr/>
                    <a:lstStyle/>
                    <a:p>
                      <a:pPr algn="ctr"/>
                      <a:r>
                        <a:rPr lang="id-ID" dirty="0" smtClean="0"/>
                        <a:t>   2.810</a:t>
                      </a:r>
                      <a:endParaRPr lang="id-ID" dirty="0"/>
                    </a:p>
                  </a:txBody>
                  <a:tcPr/>
                </a:tc>
              </a:tr>
              <a:tr h="370840">
                <a:tc>
                  <a:txBody>
                    <a:bodyPr/>
                    <a:lstStyle/>
                    <a:p>
                      <a:r>
                        <a:rPr lang="id-ID" dirty="0" smtClean="0"/>
                        <a:t>16</a:t>
                      </a:r>
                      <a:endParaRPr lang="id-ID" dirty="0"/>
                    </a:p>
                  </a:txBody>
                  <a:tcPr/>
                </a:tc>
                <a:tc>
                  <a:txBody>
                    <a:bodyPr/>
                    <a:lstStyle/>
                    <a:p>
                      <a:r>
                        <a:rPr lang="id-ID" dirty="0" smtClean="0"/>
                        <a:t>Windusari</a:t>
                      </a:r>
                      <a:endParaRPr lang="id-ID" dirty="0"/>
                    </a:p>
                  </a:txBody>
                  <a:tcPr/>
                </a:tc>
                <a:tc>
                  <a:txBody>
                    <a:bodyPr/>
                    <a:lstStyle/>
                    <a:p>
                      <a:pPr algn="ctr"/>
                      <a:r>
                        <a:rPr lang="id-ID" dirty="0" smtClean="0"/>
                        <a:t>1.878</a:t>
                      </a:r>
                      <a:endParaRPr lang="id-ID" dirty="0"/>
                    </a:p>
                  </a:txBody>
                  <a:tcPr/>
                </a:tc>
                <a:tc>
                  <a:txBody>
                    <a:bodyPr/>
                    <a:lstStyle/>
                    <a:p>
                      <a:pPr algn="ctr"/>
                      <a:r>
                        <a:rPr lang="id-ID" dirty="0" smtClean="0"/>
                        <a:t>10.168</a:t>
                      </a:r>
                      <a:endParaRPr lang="id-ID" dirty="0"/>
                    </a:p>
                  </a:txBody>
                  <a:tcPr/>
                </a:tc>
              </a:tr>
              <a:tr h="370840">
                <a:tc>
                  <a:txBody>
                    <a:bodyPr/>
                    <a:lstStyle/>
                    <a:p>
                      <a:r>
                        <a:rPr lang="id-ID" dirty="0" smtClean="0"/>
                        <a:t>17</a:t>
                      </a:r>
                      <a:endParaRPr lang="id-ID" dirty="0"/>
                    </a:p>
                  </a:txBody>
                  <a:tcPr/>
                </a:tc>
                <a:tc>
                  <a:txBody>
                    <a:bodyPr/>
                    <a:lstStyle/>
                    <a:p>
                      <a:r>
                        <a:rPr lang="id-ID" dirty="0" smtClean="0"/>
                        <a:t>Secang</a:t>
                      </a:r>
                      <a:endParaRPr lang="id-ID" dirty="0"/>
                    </a:p>
                  </a:txBody>
                  <a:tcPr/>
                </a:tc>
                <a:tc>
                  <a:txBody>
                    <a:bodyPr/>
                    <a:lstStyle/>
                    <a:p>
                      <a:pPr algn="ctr"/>
                      <a:r>
                        <a:rPr lang="id-ID" dirty="0" smtClean="0"/>
                        <a:t>   267</a:t>
                      </a:r>
                      <a:endParaRPr lang="id-ID" dirty="0"/>
                    </a:p>
                  </a:txBody>
                  <a:tcPr/>
                </a:tc>
                <a:tc>
                  <a:txBody>
                    <a:bodyPr/>
                    <a:lstStyle/>
                    <a:p>
                      <a:pPr algn="ctr"/>
                      <a:r>
                        <a:rPr lang="id-ID" dirty="0" smtClean="0"/>
                        <a:t>  1.977</a:t>
                      </a:r>
                      <a:endParaRPr lang="id-ID" dirty="0"/>
                    </a:p>
                  </a:txBody>
                  <a:tcPr/>
                </a:tc>
              </a:tr>
              <a:tr h="370840">
                <a:tc>
                  <a:txBody>
                    <a:bodyPr/>
                    <a:lstStyle/>
                    <a:p>
                      <a:r>
                        <a:rPr lang="id-ID" dirty="0" smtClean="0"/>
                        <a:t>18</a:t>
                      </a:r>
                      <a:endParaRPr lang="id-ID" dirty="0"/>
                    </a:p>
                  </a:txBody>
                  <a:tcPr/>
                </a:tc>
                <a:tc>
                  <a:txBody>
                    <a:bodyPr/>
                    <a:lstStyle/>
                    <a:p>
                      <a:r>
                        <a:rPr lang="id-ID" dirty="0" smtClean="0"/>
                        <a:t>Tegalrejo</a:t>
                      </a:r>
                      <a:endParaRPr lang="id-ID" dirty="0"/>
                    </a:p>
                  </a:txBody>
                  <a:tcPr/>
                </a:tc>
                <a:tc>
                  <a:txBody>
                    <a:bodyPr/>
                    <a:lstStyle/>
                    <a:p>
                      <a:pPr algn="ctr"/>
                      <a:r>
                        <a:rPr lang="id-ID" dirty="0" smtClean="0"/>
                        <a:t>1.004</a:t>
                      </a:r>
                      <a:endParaRPr lang="id-ID" dirty="0"/>
                    </a:p>
                  </a:txBody>
                  <a:tcPr/>
                </a:tc>
                <a:tc>
                  <a:txBody>
                    <a:bodyPr/>
                    <a:lstStyle/>
                    <a:p>
                      <a:pPr algn="ctr"/>
                      <a:r>
                        <a:rPr lang="id-ID" dirty="0" smtClean="0"/>
                        <a:t>  6.974</a:t>
                      </a:r>
                      <a:endParaRPr lang="id-ID" dirty="0"/>
                    </a:p>
                  </a:txBody>
                  <a:tcPr/>
                </a:tc>
              </a:tr>
              <a:tr h="370840">
                <a:tc>
                  <a:txBody>
                    <a:bodyPr/>
                    <a:lstStyle/>
                    <a:p>
                      <a:r>
                        <a:rPr lang="id-ID" dirty="0" smtClean="0"/>
                        <a:t>19</a:t>
                      </a:r>
                      <a:endParaRPr lang="id-ID" dirty="0"/>
                    </a:p>
                  </a:txBody>
                  <a:tcPr/>
                </a:tc>
                <a:tc>
                  <a:txBody>
                    <a:bodyPr/>
                    <a:lstStyle/>
                    <a:p>
                      <a:r>
                        <a:rPr lang="id-ID" dirty="0" smtClean="0"/>
                        <a:t>Pakis</a:t>
                      </a:r>
                      <a:endParaRPr lang="id-ID" dirty="0"/>
                    </a:p>
                  </a:txBody>
                  <a:tcPr/>
                </a:tc>
                <a:tc>
                  <a:txBody>
                    <a:bodyPr/>
                    <a:lstStyle/>
                    <a:p>
                      <a:pPr algn="ctr"/>
                      <a:r>
                        <a:rPr lang="id-ID" dirty="0" smtClean="0"/>
                        <a:t>   651</a:t>
                      </a:r>
                      <a:endParaRPr lang="id-ID" dirty="0"/>
                    </a:p>
                  </a:txBody>
                  <a:tcPr/>
                </a:tc>
                <a:tc>
                  <a:txBody>
                    <a:bodyPr/>
                    <a:lstStyle/>
                    <a:p>
                      <a:pPr algn="ctr"/>
                      <a:r>
                        <a:rPr lang="id-ID" dirty="0" smtClean="0"/>
                        <a:t>  4.045</a:t>
                      </a:r>
                      <a:endParaRPr lang="id-ID" dirty="0"/>
                    </a:p>
                  </a:txBody>
                  <a:tcPr/>
                </a:tc>
              </a:tr>
              <a:tr h="370840">
                <a:tc>
                  <a:txBody>
                    <a:bodyPr/>
                    <a:lstStyle/>
                    <a:p>
                      <a:r>
                        <a:rPr lang="id-ID" dirty="0" smtClean="0"/>
                        <a:t>20</a:t>
                      </a:r>
                      <a:endParaRPr lang="id-ID" dirty="0"/>
                    </a:p>
                  </a:txBody>
                  <a:tcPr/>
                </a:tc>
                <a:tc>
                  <a:txBody>
                    <a:bodyPr/>
                    <a:lstStyle/>
                    <a:p>
                      <a:r>
                        <a:rPr lang="id-ID" dirty="0" smtClean="0"/>
                        <a:t>Grabag</a:t>
                      </a:r>
                      <a:endParaRPr lang="id-ID" dirty="0"/>
                    </a:p>
                  </a:txBody>
                  <a:tcPr/>
                </a:tc>
                <a:tc>
                  <a:txBody>
                    <a:bodyPr/>
                    <a:lstStyle/>
                    <a:p>
                      <a:pPr algn="ctr"/>
                      <a:r>
                        <a:rPr lang="id-ID" dirty="0" smtClean="0"/>
                        <a:t>1.094</a:t>
                      </a:r>
                      <a:endParaRPr lang="id-ID" dirty="0"/>
                    </a:p>
                  </a:txBody>
                  <a:tcPr/>
                </a:tc>
                <a:tc>
                  <a:txBody>
                    <a:bodyPr/>
                    <a:lstStyle/>
                    <a:p>
                      <a:pPr algn="ctr"/>
                      <a:r>
                        <a:rPr lang="id-ID" dirty="0" smtClean="0"/>
                        <a:t>  6.925</a:t>
                      </a:r>
                      <a:endParaRPr lang="id-ID" dirty="0"/>
                    </a:p>
                  </a:txBody>
                  <a:tcPr/>
                </a:tc>
              </a:tr>
              <a:tr h="370840">
                <a:tc>
                  <a:txBody>
                    <a:bodyPr/>
                    <a:lstStyle/>
                    <a:p>
                      <a:r>
                        <a:rPr lang="id-ID" dirty="0" smtClean="0"/>
                        <a:t>21</a:t>
                      </a:r>
                      <a:endParaRPr lang="id-ID" dirty="0"/>
                    </a:p>
                  </a:txBody>
                  <a:tcPr/>
                </a:tc>
                <a:tc>
                  <a:txBody>
                    <a:bodyPr/>
                    <a:lstStyle/>
                    <a:p>
                      <a:r>
                        <a:rPr lang="id-ID" dirty="0" smtClean="0"/>
                        <a:t>ngablak</a:t>
                      </a:r>
                      <a:endParaRPr lang="id-ID" dirty="0"/>
                    </a:p>
                  </a:txBody>
                  <a:tcPr/>
                </a:tc>
                <a:tc>
                  <a:txBody>
                    <a:bodyPr/>
                    <a:lstStyle/>
                    <a:p>
                      <a:pPr algn="ctr"/>
                      <a:r>
                        <a:rPr lang="id-ID" dirty="0" smtClean="0"/>
                        <a:t>1.253</a:t>
                      </a:r>
                      <a:endParaRPr lang="id-ID" dirty="0"/>
                    </a:p>
                  </a:txBody>
                  <a:tcPr/>
                </a:tc>
                <a:tc>
                  <a:txBody>
                    <a:bodyPr/>
                    <a:lstStyle/>
                    <a:p>
                      <a:pPr algn="ctr"/>
                      <a:r>
                        <a:rPr lang="id-ID" dirty="0" smtClean="0"/>
                        <a:t>  5.953</a:t>
                      </a:r>
                      <a:endParaRPr lang="id-ID" dirty="0"/>
                    </a:p>
                  </a:txBody>
                  <a:tcPr/>
                </a:tc>
              </a:tr>
              <a:tr h="370840">
                <a:tc>
                  <a:txBody>
                    <a:bodyPr/>
                    <a:lstStyle/>
                    <a:p>
                      <a:r>
                        <a:rPr lang="id-ID" dirty="0" smtClean="0"/>
                        <a:t>Jumlah</a:t>
                      </a:r>
                      <a:endParaRPr lang="id-ID" dirty="0"/>
                    </a:p>
                  </a:txBody>
                  <a:tcPr/>
                </a:tc>
                <a:tc>
                  <a:txBody>
                    <a:bodyPr/>
                    <a:lstStyle/>
                    <a:p>
                      <a:r>
                        <a:rPr lang="id-ID" dirty="0" smtClean="0"/>
                        <a:t>Kabupaten</a:t>
                      </a:r>
                      <a:endParaRPr lang="id-ID" dirty="0"/>
                    </a:p>
                  </a:txBody>
                  <a:tcPr/>
                </a:tc>
                <a:tc>
                  <a:txBody>
                    <a:bodyPr/>
                    <a:lstStyle/>
                    <a:p>
                      <a:pPr algn="ctr"/>
                      <a:r>
                        <a:rPr lang="id-ID" dirty="0" smtClean="0"/>
                        <a:t>13.274</a:t>
                      </a:r>
                      <a:endParaRPr lang="id-ID" dirty="0"/>
                    </a:p>
                  </a:txBody>
                  <a:tcPr/>
                </a:tc>
                <a:tc>
                  <a:txBody>
                    <a:bodyPr/>
                    <a:lstStyle/>
                    <a:p>
                      <a:pPr algn="ctr"/>
                      <a:r>
                        <a:rPr lang="id-ID" dirty="0" smtClean="0"/>
                        <a:t>75.874</a:t>
                      </a:r>
                      <a:endParaRPr lang="id-ID"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g.jpg"/>
          <p:cNvPicPr>
            <a:picLocks noGrp="1" noChangeAspect="1"/>
          </p:cNvPicPr>
          <p:nvPr>
            <p:ph idx="1"/>
          </p:nvPr>
        </p:nvPicPr>
        <p:blipFill>
          <a:blip r:embed="rId2" cstate="print"/>
          <a:stretch>
            <a:fillRect/>
          </a:stretch>
        </p:blipFill>
        <p:spPr>
          <a:xfrm>
            <a:off x="-1" y="0"/>
            <a:ext cx="9144009" cy="6858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si jagung.jpg"/>
          <p:cNvPicPr>
            <a:picLocks noGrp="1" noChangeAspect="1"/>
          </p:cNvPicPr>
          <p:nvPr>
            <p:ph idx="1"/>
          </p:nvPr>
        </p:nvPicPr>
        <p:blipFill>
          <a:blip r:embed="rId3" cstate="print"/>
          <a:stretch>
            <a:fillRect/>
          </a:stretch>
        </p:blipFill>
        <p:spPr>
          <a:xfrm>
            <a:off x="-29527" y="0"/>
            <a:ext cx="9173527" cy="6858000"/>
          </a:xfrm>
        </p:spPr>
      </p:pic>
      <p:sp>
        <p:nvSpPr>
          <p:cNvPr id="3" name="TextBox 2"/>
          <p:cNvSpPr txBox="1"/>
          <p:nvPr/>
        </p:nvSpPr>
        <p:spPr>
          <a:xfrm>
            <a:off x="1142976" y="5786454"/>
            <a:ext cx="3857652" cy="523220"/>
          </a:xfrm>
          <a:prstGeom prst="rect">
            <a:avLst/>
          </a:prstGeom>
          <a:noFill/>
        </p:spPr>
        <p:txBody>
          <a:bodyPr wrap="square" rtlCol="0">
            <a:spAutoFit/>
          </a:bodyPr>
          <a:lstStyle/>
          <a:p>
            <a:r>
              <a:rPr lang="id-ID" sz="2800" dirty="0" smtClean="0">
                <a:solidFill>
                  <a:srgbClr val="FF0000"/>
                </a:solidFill>
              </a:rPr>
              <a:t>Sego jagung</a:t>
            </a:r>
            <a:endParaRPr lang="id-ID" sz="28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anyong.jpg"/>
          <p:cNvPicPr>
            <a:picLocks noGrp="1" noChangeAspect="1"/>
          </p:cNvPicPr>
          <p:nvPr>
            <p:ph idx="1"/>
          </p:nvPr>
        </p:nvPicPr>
        <p:blipFill>
          <a:blip r:embed="rId2" cstate="print"/>
          <a:stretch>
            <a:fillRect/>
          </a:stretch>
        </p:blipFill>
        <p:spPr>
          <a:xfrm>
            <a:off x="0" y="0"/>
            <a:ext cx="9143999" cy="6858000"/>
          </a:xfrm>
        </p:spPr>
      </p:pic>
      <p:sp>
        <p:nvSpPr>
          <p:cNvPr id="5" name="TextBox 4"/>
          <p:cNvSpPr txBox="1"/>
          <p:nvPr/>
        </p:nvSpPr>
        <p:spPr>
          <a:xfrm>
            <a:off x="500034" y="6130373"/>
            <a:ext cx="2857520" cy="584775"/>
          </a:xfrm>
          <a:prstGeom prst="rect">
            <a:avLst/>
          </a:prstGeom>
          <a:noFill/>
        </p:spPr>
        <p:txBody>
          <a:bodyPr wrap="square" rtlCol="0">
            <a:spAutoFit/>
          </a:bodyPr>
          <a:lstStyle/>
          <a:p>
            <a:r>
              <a:rPr lang="id-ID" sz="3200" dirty="0" smtClean="0"/>
              <a:t>Iki ganyong</a:t>
            </a:r>
            <a:endParaRPr lang="id-ID"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928802"/>
            <a:ext cx="8229600" cy="4525963"/>
          </a:xfrm>
        </p:spPr>
        <p:txBody>
          <a:bodyPr/>
          <a:lstStyle/>
          <a:p>
            <a:pPr>
              <a:buNone/>
            </a:pPr>
            <a:r>
              <a:rPr lang="id-ID" dirty="0" smtClean="0"/>
              <a:t>  		Salah satu instrumen untuk mengukur ketahanan pangan yang selama ini digunakan dalam memotret situasi pangan suatu wilayah adalah Food and Nutrition Surveillance System (FNSS) atau di Indonesia dikenal sebagai Sistim Kewaspadaan Pangan dan Gizi (SKPG). Konsep ini mulai diadopsi dan diterapkan di negara-negara berkembang pada tahun 1976.</a:t>
            </a:r>
            <a:endParaRPr lang="id-ID" dirty="0"/>
          </a:p>
        </p:txBody>
      </p:sp>
      <p:sp>
        <p:nvSpPr>
          <p:cNvPr id="2" name="Title 1"/>
          <p:cNvSpPr>
            <a:spLocks noGrp="1"/>
          </p:cNvSpPr>
          <p:nvPr>
            <p:ph type="title"/>
          </p:nvPr>
        </p:nvSpPr>
        <p:spPr>
          <a:xfrm>
            <a:off x="500034" y="428604"/>
            <a:ext cx="8229600" cy="1357314"/>
          </a:xfrm>
        </p:spPr>
        <p:txBody>
          <a:bodyPr>
            <a:normAutofit fontScale="90000"/>
          </a:bodyPr>
          <a:lstStyle/>
          <a:p>
            <a:pPr algn="ctr"/>
            <a:r>
              <a:rPr lang="id-ID" sz="3600" dirty="0" smtClean="0"/>
              <a:t>Sistim Kewaspadaan Pangan dan Gizi (SKPG)</a:t>
            </a:r>
            <a:r>
              <a:rPr lang="id-ID" dirty="0" smtClean="0"/>
              <a:t/>
            </a:r>
            <a:br>
              <a:rPr lang="id-ID" dirty="0" smtClean="0"/>
            </a:b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embili.jpg"/>
          <p:cNvPicPr>
            <a:picLocks noGrp="1" noChangeAspect="1"/>
          </p:cNvPicPr>
          <p:nvPr>
            <p:ph idx="1"/>
          </p:nvPr>
        </p:nvPicPr>
        <p:blipFill>
          <a:blip r:embed="rId2" cstate="print"/>
          <a:stretch>
            <a:fillRect/>
          </a:stretch>
        </p:blipFill>
        <p:spPr>
          <a:xfrm>
            <a:off x="-32" y="-38023"/>
            <a:ext cx="9144000" cy="6896023"/>
          </a:xfrm>
        </p:spPr>
      </p:pic>
      <p:sp>
        <p:nvSpPr>
          <p:cNvPr id="5" name="TextBox 4"/>
          <p:cNvSpPr txBox="1"/>
          <p:nvPr/>
        </p:nvSpPr>
        <p:spPr>
          <a:xfrm>
            <a:off x="3643306" y="6406242"/>
            <a:ext cx="3000396" cy="523220"/>
          </a:xfrm>
          <a:prstGeom prst="rect">
            <a:avLst/>
          </a:prstGeom>
          <a:noFill/>
        </p:spPr>
        <p:txBody>
          <a:bodyPr wrap="square" rtlCol="0">
            <a:spAutoFit/>
          </a:bodyPr>
          <a:lstStyle/>
          <a:p>
            <a:r>
              <a:rPr lang="id-ID" sz="2800" dirty="0" smtClean="0">
                <a:solidFill>
                  <a:srgbClr val="FF0000"/>
                </a:solidFill>
              </a:rPr>
              <a:t>Nek iki gembili</a:t>
            </a:r>
            <a:endParaRPr lang="id-ID" sz="28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2786058"/>
            <a:ext cx="8229600" cy="1143000"/>
          </a:xfrm>
        </p:spPr>
        <p:txBody>
          <a:bodyPr>
            <a:normAutofit/>
          </a:bodyPr>
          <a:lstStyle/>
          <a:p>
            <a:r>
              <a:rPr lang="id-ID" sz="5400" i="1" dirty="0" smtClean="0">
                <a:solidFill>
                  <a:srgbClr val="FF0000"/>
                </a:solidFill>
              </a:rPr>
              <a:t>Sekian dan Terimakasih</a:t>
            </a:r>
            <a:endParaRPr lang="id-ID" sz="5400"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571480"/>
            <a:ext cx="8229600" cy="5500726"/>
          </a:xfrm>
        </p:spPr>
        <p:txBody>
          <a:bodyPr>
            <a:normAutofit fontScale="85000" lnSpcReduction="10000"/>
          </a:bodyPr>
          <a:lstStyle/>
          <a:p>
            <a:pPr marL="624078" indent="-514350">
              <a:buAutoNum type="arabicParenBoth"/>
            </a:pPr>
            <a:r>
              <a:rPr lang="id-ID" dirty="0" smtClean="0"/>
              <a:t>Indikator untuk pemetaan situasi pangan dan gizi </a:t>
            </a:r>
            <a:endParaRPr lang="en-US" dirty="0" smtClean="0"/>
          </a:p>
          <a:p>
            <a:pPr marL="624078" indent="-514350">
              <a:buNone/>
            </a:pPr>
            <a:r>
              <a:rPr lang="en-US" dirty="0" smtClean="0"/>
              <a:t>      </a:t>
            </a:r>
            <a:r>
              <a:rPr lang="id-ID" dirty="0" smtClean="0"/>
              <a:t>1 </a:t>
            </a:r>
            <a:r>
              <a:rPr lang="en-US" dirty="0" smtClean="0"/>
              <a:t> </a:t>
            </a:r>
            <a:r>
              <a:rPr lang="id-ID" dirty="0" smtClean="0"/>
              <a:t>tahun di kecamatan,kabupaten/kota, provinsi maupun nasional dengan menggunakan 3 indikator</a:t>
            </a:r>
            <a:br>
              <a:rPr lang="id-ID" dirty="0" smtClean="0"/>
            </a:br>
            <a:r>
              <a:rPr lang="id-ID" dirty="0" smtClean="0"/>
              <a:t>yang digabungkan secara komposit yaitu:</a:t>
            </a:r>
          </a:p>
          <a:p>
            <a:pPr marL="117475" indent="-7938">
              <a:buNone/>
              <a:tabLst>
                <a:tab pos="855663" algn="l"/>
              </a:tabLst>
            </a:pPr>
            <a:r>
              <a:rPr lang="id-ID" dirty="0" smtClean="0"/>
              <a:t>  </a:t>
            </a:r>
            <a:r>
              <a:rPr lang="en-US" dirty="0" smtClean="0"/>
              <a:t>   </a:t>
            </a:r>
            <a:r>
              <a:rPr lang="id-ID" dirty="0" smtClean="0"/>
              <a:t>a) indikator pertanian</a:t>
            </a:r>
            <a:br>
              <a:rPr lang="id-ID" dirty="0" smtClean="0"/>
            </a:br>
            <a:r>
              <a:rPr lang="id-ID" dirty="0" smtClean="0"/>
              <a:t>    </a:t>
            </a:r>
            <a:r>
              <a:rPr lang="en-US" dirty="0" smtClean="0"/>
              <a:t>     </a:t>
            </a:r>
            <a:r>
              <a:rPr lang="id-ID" dirty="0" smtClean="0"/>
              <a:t>memperhatikan bahwa potensi pertanian pangan</a:t>
            </a:r>
          </a:p>
          <a:p>
            <a:pPr marL="117475" indent="-7938">
              <a:buNone/>
              <a:tabLst>
                <a:tab pos="855663" algn="l"/>
              </a:tabLst>
            </a:pPr>
            <a:r>
              <a:rPr lang="id-ID" dirty="0" smtClean="0"/>
              <a:t>       </a:t>
            </a:r>
            <a:r>
              <a:rPr lang="en-US" dirty="0" smtClean="0"/>
              <a:t>  </a:t>
            </a:r>
            <a:r>
              <a:rPr lang="id-ID" dirty="0" smtClean="0"/>
              <a:t>antar wilayah sangat beragam maka akan </a:t>
            </a:r>
            <a:endParaRPr lang="en-US" dirty="0" smtClean="0"/>
          </a:p>
          <a:p>
            <a:pPr marL="117475" indent="-7938">
              <a:buNone/>
              <a:tabLst>
                <a:tab pos="855663" algn="l"/>
              </a:tabLst>
            </a:pPr>
            <a:r>
              <a:rPr lang="en-US" dirty="0" smtClean="0"/>
              <a:t>         </a:t>
            </a:r>
            <a:r>
              <a:rPr lang="id-ID" dirty="0" smtClean="0"/>
              <a:t>didekati</a:t>
            </a:r>
            <a:r>
              <a:rPr lang="en-US" dirty="0" smtClean="0"/>
              <a:t> </a:t>
            </a:r>
            <a:r>
              <a:rPr lang="id-ID" dirty="0" smtClean="0"/>
              <a:t>dengan beberapa alternatif yang </a:t>
            </a:r>
            <a:endParaRPr lang="en-US" dirty="0" smtClean="0"/>
          </a:p>
          <a:p>
            <a:pPr marL="117475" indent="-7938">
              <a:buNone/>
              <a:tabLst>
                <a:tab pos="855663" algn="l"/>
              </a:tabLst>
            </a:pPr>
            <a:r>
              <a:rPr lang="en-US" dirty="0" smtClean="0"/>
              <a:t>         </a:t>
            </a:r>
            <a:r>
              <a:rPr lang="id-ID" dirty="0" smtClean="0"/>
              <a:t>mungkin dan cocok diterapkan pada suatu </a:t>
            </a:r>
            <a:endParaRPr lang="en-US" dirty="0" smtClean="0"/>
          </a:p>
          <a:p>
            <a:pPr marL="117475" indent="-7938">
              <a:buNone/>
              <a:tabLst>
                <a:tab pos="855663" algn="l"/>
              </a:tabLst>
            </a:pPr>
            <a:r>
              <a:rPr lang="en-US" dirty="0" smtClean="0"/>
              <a:t>         </a:t>
            </a:r>
            <a:r>
              <a:rPr lang="id-ID" dirty="0" smtClean="0"/>
              <a:t>wilayah pengamatan,</a:t>
            </a:r>
          </a:p>
          <a:p>
            <a:pPr>
              <a:buNone/>
            </a:pPr>
            <a:r>
              <a:rPr lang="id-ID" dirty="0" smtClean="0"/>
              <a:t>   </a:t>
            </a:r>
            <a:r>
              <a:rPr lang="en-US" dirty="0" smtClean="0"/>
              <a:t>  </a:t>
            </a:r>
            <a:r>
              <a:rPr lang="id-ID" dirty="0" smtClean="0"/>
              <a:t>b) indikator kesehatan</a:t>
            </a:r>
            <a:br>
              <a:rPr lang="id-ID" dirty="0" smtClean="0"/>
            </a:br>
            <a:r>
              <a:rPr lang="id-ID" dirty="0" smtClean="0"/>
              <a:t>    </a:t>
            </a:r>
            <a:r>
              <a:rPr lang="en-US" dirty="0" smtClean="0"/>
              <a:t>  </a:t>
            </a:r>
            <a:r>
              <a:rPr lang="id-ID" dirty="0" smtClean="0"/>
              <a:t>yaitu Prevalensi Kekurangan Energi Protein (KEP)   </a:t>
            </a:r>
            <a:endParaRPr lang="en-US" dirty="0" smtClean="0"/>
          </a:p>
          <a:p>
            <a:pPr>
              <a:buNone/>
            </a:pPr>
            <a:r>
              <a:rPr lang="en-US" dirty="0"/>
              <a:t> </a:t>
            </a:r>
            <a:r>
              <a:rPr lang="en-US" dirty="0" smtClean="0"/>
              <a:t> </a:t>
            </a:r>
            <a:r>
              <a:rPr lang="id-ID" dirty="0" smtClean="0"/>
              <a:t> </a:t>
            </a:r>
            <a:r>
              <a:rPr lang="en-US" dirty="0" smtClean="0"/>
              <a:t>  </a:t>
            </a:r>
            <a:r>
              <a:rPr lang="id-ID" dirty="0" smtClean="0"/>
              <a:t>c) indikator sosial yaitu persentase keluarga miskin.</a:t>
            </a:r>
            <a:br>
              <a:rPr lang="id-ID" dirty="0" smtClean="0"/>
            </a:b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2">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p:cTn id="22"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2">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2">
                                            <p:txEl>
                                              <p:pRg st="4" end="4"/>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p:cTn id="32"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2">
                                            <p:txEl>
                                              <p:pRg st="5" end="5"/>
                                            </p:txEl>
                                          </p:spTgt>
                                        </p:tgtEl>
                                      </p:cBhvr>
                                    </p:animEffect>
                                  </p:childTnLst>
                                </p:cTn>
                              </p:par>
                              <p:par>
                                <p:cTn id="35" presetID="55"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2">
                                            <p:txEl>
                                              <p:pRg st="6" end="6"/>
                                            </p:txEl>
                                          </p:spTgt>
                                        </p:tgtEl>
                                      </p:cBhvr>
                                    </p:animEffect>
                                  </p:childTnLst>
                                </p:cTn>
                              </p:par>
                              <p:par>
                                <p:cTn id="40" presetID="55"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p:cTn id="42" dur="1000" fill="hold"/>
                                        <p:tgtEl>
                                          <p:spTgt spid="2">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7" end="7"/>
                                            </p:txEl>
                                          </p:spTgt>
                                        </p:tgtEl>
                                      </p:cBhvr>
                                    </p:animEffect>
                                  </p:childTnLst>
                                </p:cTn>
                              </p:par>
                              <p:par>
                                <p:cTn id="45" presetID="55" presetClass="entr" presetSubtype="0"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calcmode="lin" valueType="num">
                                      <p:cBhvr>
                                        <p:cTn id="47"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48"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49"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(2). Indikator untuk peramalan produksi secara periodik (bulanan, triwulan,</a:t>
            </a:r>
            <a:br>
              <a:rPr lang="id-ID" dirty="0" smtClean="0"/>
            </a:br>
            <a:r>
              <a:rPr lang="id-ID" dirty="0" smtClean="0"/>
              <a:t>musiman atau tahunan) khusus untuk kondisi produksi pertanian yaitu: luas</a:t>
            </a:r>
            <a:br>
              <a:rPr lang="id-ID" dirty="0" smtClean="0"/>
            </a:br>
            <a:r>
              <a:rPr lang="id-ID" dirty="0" smtClean="0"/>
              <a:t>tanam, luas kerusakan, luas panen dan produktivitas</a:t>
            </a:r>
            <a:br>
              <a:rPr lang="id-ID" dirty="0" smtClean="0"/>
            </a:b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(3). Indikator untuk pengamatan gejala kerawanan pangan dan gizi yaitu:</a:t>
            </a:r>
            <a:br>
              <a:rPr lang="id-ID" dirty="0" smtClean="0"/>
            </a:br>
            <a:r>
              <a:rPr lang="id-ID" dirty="0" smtClean="0"/>
              <a:t>kejadian-kejadian yang spesifik lokal (indikator lokal) yang dapat dipakai</a:t>
            </a:r>
            <a:br>
              <a:rPr lang="id-ID" dirty="0" smtClean="0"/>
            </a:br>
            <a:r>
              <a:rPr lang="id-ID" dirty="0" smtClean="0"/>
              <a:t>untuk mengamati ada/tidaknya gejala rawan pangan dan gizi.</a:t>
            </a: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1838325" y="457200"/>
            <a:ext cx="4805377" cy="707862"/>
          </a:xfrm>
          <a:prstGeom prst="rect">
            <a:avLst/>
          </a:prstGeom>
          <a:noFill/>
          <a:ln w="9525">
            <a:noFill/>
            <a:miter lim="800000"/>
            <a:headEnd/>
            <a:tailEnd/>
          </a:ln>
          <a:effectLst/>
        </p:spPr>
        <p:txBody>
          <a:bodyPr wrap="square" lIns="91417" tIns="45708" rIns="91417" bIns="45708">
            <a:spAutoFit/>
          </a:bodyPr>
          <a:lstStyle/>
          <a:p>
            <a:pPr eaLnBrk="0" hangingPunct="0"/>
            <a:r>
              <a:rPr lang="sq-AL" sz="4000" b="1" dirty="0">
                <a:effectLst>
                  <a:outerShdw blurRad="38100" dist="38100" dir="2700000" algn="tl">
                    <a:srgbClr val="C0C0C0"/>
                  </a:outerShdw>
                </a:effectLst>
              </a:rPr>
              <a:t>Ketahanan Pangan</a:t>
            </a:r>
          </a:p>
        </p:txBody>
      </p:sp>
      <p:grpSp>
        <p:nvGrpSpPr>
          <p:cNvPr id="2" name="Group 3"/>
          <p:cNvGrpSpPr>
            <a:grpSpLocks/>
          </p:cNvGrpSpPr>
          <p:nvPr/>
        </p:nvGrpSpPr>
        <p:grpSpPr bwMode="auto">
          <a:xfrm>
            <a:off x="304800" y="1577975"/>
            <a:ext cx="8534400" cy="4305300"/>
            <a:chOff x="192" y="994"/>
            <a:chExt cx="5376" cy="2712"/>
          </a:xfrm>
        </p:grpSpPr>
        <p:sp>
          <p:nvSpPr>
            <p:cNvPr id="87044" name="Text Box 4"/>
            <p:cNvSpPr txBox="1">
              <a:spLocks noChangeArrowheads="1"/>
            </p:cNvSpPr>
            <p:nvPr/>
          </p:nvSpPr>
          <p:spPr bwMode="auto">
            <a:xfrm>
              <a:off x="192" y="1138"/>
              <a:ext cx="1920" cy="730"/>
            </a:xfrm>
            <a:prstGeom prst="rect">
              <a:avLst/>
            </a:prstGeom>
            <a:solidFill>
              <a:srgbClr val="A50021"/>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lIns="91417" tIns="45708" rIns="91417" bIns="45708">
              <a:spAutoFit/>
              <a:flatTx/>
            </a:bodyPr>
            <a:lstStyle/>
            <a:p>
              <a:pPr eaLnBrk="0" hangingPunct="0">
                <a:spcBef>
                  <a:spcPct val="50000"/>
                </a:spcBef>
              </a:pPr>
              <a:r>
                <a:rPr lang="en-US" sz="2000" b="1" dirty="0" err="1">
                  <a:solidFill>
                    <a:schemeClr val="bg1"/>
                  </a:solidFill>
                  <a:effectLst>
                    <a:outerShdw blurRad="38100" dist="38100" dir="2700000" algn="tl">
                      <a:srgbClr val="000000"/>
                    </a:outerShdw>
                  </a:effectLst>
                </a:rPr>
                <a:t>Ket</a:t>
              </a:r>
              <a:r>
                <a:rPr lang="sq-AL" sz="2000" b="1" dirty="0">
                  <a:solidFill>
                    <a:schemeClr val="bg1"/>
                  </a:solidFill>
                  <a:effectLst>
                    <a:outerShdw blurRad="38100" dist="38100" dir="2700000" algn="tl">
                      <a:srgbClr val="000000"/>
                    </a:outerShdw>
                  </a:effectLst>
                </a:rPr>
                <a:t>ersedia</a:t>
              </a:r>
              <a:r>
                <a:rPr lang="en-US" sz="2000" b="1" dirty="0">
                  <a:solidFill>
                    <a:schemeClr val="bg1"/>
                  </a:solidFill>
                  <a:effectLst>
                    <a:outerShdw blurRad="38100" dist="38100" dir="2700000" algn="tl">
                      <a:srgbClr val="000000"/>
                    </a:outerShdw>
                  </a:effectLst>
                </a:rPr>
                <a:t>an</a:t>
              </a:r>
              <a:r>
                <a:rPr lang="sq-AL" sz="2000" b="1" dirty="0">
                  <a:solidFill>
                    <a:schemeClr val="bg1"/>
                  </a:solidFill>
                  <a:effectLst>
                    <a:outerShdw blurRad="38100" dist="38100" dir="2700000" algn="tl">
                      <a:srgbClr val="000000"/>
                    </a:outerShdw>
                  </a:effectLst>
                </a:rPr>
                <a:t> pangan</a:t>
              </a:r>
              <a:r>
                <a:rPr lang="en-US" sz="2000" b="1" dirty="0">
                  <a:solidFill>
                    <a:schemeClr val="bg1"/>
                  </a:solidFill>
                  <a:effectLst>
                    <a:outerShdw blurRad="38100" dist="38100" dir="2700000" algn="tl">
                      <a:srgbClr val="000000"/>
                    </a:outerShdw>
                  </a:effectLst>
                </a:rPr>
                <a:t> (</a:t>
              </a:r>
              <a:r>
                <a:rPr kumimoji="1" lang="sq-AL" sz="2000" b="1" i="1" dirty="0">
                  <a:solidFill>
                    <a:srgbClr val="00FFFF"/>
                  </a:solidFill>
                </a:rPr>
                <a:t>Food Availability</a:t>
              </a:r>
              <a:r>
                <a:rPr kumimoji="1" lang="en-US" b="1" dirty="0">
                  <a:solidFill>
                    <a:srgbClr val="00FFFF"/>
                  </a:solidFill>
                </a:rPr>
                <a:t>)</a:t>
              </a:r>
              <a:endParaRPr lang="en-US" sz="2000" b="1" dirty="0">
                <a:solidFill>
                  <a:schemeClr val="bg1"/>
                </a:solidFill>
                <a:effectLst>
                  <a:outerShdw blurRad="38100" dist="38100" dir="2700000" algn="tl">
                    <a:srgbClr val="000000"/>
                  </a:outerShdw>
                </a:effectLst>
              </a:endParaRPr>
            </a:p>
            <a:p>
              <a:pPr eaLnBrk="0" hangingPunct="0">
                <a:spcBef>
                  <a:spcPct val="50000"/>
                </a:spcBef>
              </a:pPr>
              <a:endParaRPr lang="sq-AL" sz="2000" b="1" dirty="0">
                <a:solidFill>
                  <a:schemeClr val="bg1"/>
                </a:solidFill>
                <a:effectLst>
                  <a:outerShdw blurRad="38100" dist="38100" dir="2700000" algn="tl">
                    <a:srgbClr val="000000"/>
                  </a:outerShdw>
                </a:effectLst>
              </a:endParaRPr>
            </a:p>
          </p:txBody>
        </p:sp>
        <p:sp>
          <p:nvSpPr>
            <p:cNvPr id="87045" name="Text Box 5"/>
            <p:cNvSpPr txBox="1">
              <a:spLocks noChangeArrowheads="1"/>
            </p:cNvSpPr>
            <p:nvPr/>
          </p:nvSpPr>
          <p:spPr bwMode="auto">
            <a:xfrm>
              <a:off x="192" y="2352"/>
              <a:ext cx="1920" cy="442"/>
            </a:xfrm>
            <a:prstGeom prst="rect">
              <a:avLst/>
            </a:prstGeom>
            <a:solidFill>
              <a:srgbClr val="A50021"/>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lIns="91417" tIns="45708" rIns="91417" bIns="45708">
              <a:spAutoFit/>
              <a:flatTx/>
            </a:bodyPr>
            <a:lstStyle/>
            <a:p>
              <a:pPr eaLnBrk="0" hangingPunct="0">
                <a:spcBef>
                  <a:spcPct val="50000"/>
                </a:spcBef>
              </a:pPr>
              <a:r>
                <a:rPr lang="en-US" sz="2000" b="1">
                  <a:solidFill>
                    <a:schemeClr val="bg1"/>
                  </a:solidFill>
                  <a:effectLst>
                    <a:outerShdw blurRad="38100" dist="38100" dir="2700000" algn="tl">
                      <a:srgbClr val="000000"/>
                    </a:outerShdw>
                  </a:effectLst>
                </a:rPr>
                <a:t>Akses Pangan        (</a:t>
              </a:r>
              <a:r>
                <a:rPr kumimoji="1" lang="sq-AL" b="1">
                  <a:solidFill>
                    <a:srgbClr val="00FFFF"/>
                  </a:solidFill>
                </a:rPr>
                <a:t>Food Access</a:t>
              </a:r>
              <a:r>
                <a:rPr kumimoji="1" lang="en-US" b="1">
                  <a:solidFill>
                    <a:srgbClr val="00FFFF"/>
                  </a:solidFill>
                </a:rPr>
                <a:t>)</a:t>
              </a:r>
              <a:endParaRPr kumimoji="1" lang="sq-AL" b="1">
                <a:solidFill>
                  <a:srgbClr val="00FFFF"/>
                </a:solidFill>
              </a:endParaRPr>
            </a:p>
          </p:txBody>
        </p:sp>
        <p:sp>
          <p:nvSpPr>
            <p:cNvPr id="87046" name="Text Box 6"/>
            <p:cNvSpPr txBox="1">
              <a:spLocks noChangeArrowheads="1"/>
            </p:cNvSpPr>
            <p:nvPr/>
          </p:nvSpPr>
          <p:spPr bwMode="auto">
            <a:xfrm>
              <a:off x="240" y="3264"/>
              <a:ext cx="1920" cy="442"/>
            </a:xfrm>
            <a:prstGeom prst="rect">
              <a:avLst/>
            </a:prstGeom>
            <a:solidFill>
              <a:srgbClr val="A50021"/>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lIns="91417" tIns="45708" rIns="91417" bIns="45708">
              <a:spAutoFit/>
              <a:flatTx/>
            </a:bodyPr>
            <a:lstStyle/>
            <a:p>
              <a:pPr eaLnBrk="0" hangingPunct="0">
                <a:spcBef>
                  <a:spcPct val="50000"/>
                </a:spcBef>
              </a:pPr>
              <a:r>
                <a:rPr lang="en-US" sz="2000" b="1" dirty="0" err="1">
                  <a:solidFill>
                    <a:schemeClr val="bg1"/>
                  </a:solidFill>
                  <a:effectLst>
                    <a:outerShdw blurRad="38100" dist="38100" dir="2700000" algn="tl">
                      <a:srgbClr val="000000"/>
                    </a:outerShdw>
                  </a:effectLst>
                </a:rPr>
                <a:t>Penyerapan</a:t>
              </a:r>
              <a:r>
                <a:rPr lang="en-US" sz="2000" b="1" dirty="0">
                  <a:solidFill>
                    <a:schemeClr val="bg1"/>
                  </a:solidFill>
                  <a:effectLst>
                    <a:outerShdw blurRad="38100" dist="38100" dir="2700000" algn="tl">
                      <a:srgbClr val="000000"/>
                    </a:outerShdw>
                  </a:effectLst>
                </a:rPr>
                <a:t> </a:t>
              </a:r>
              <a:r>
                <a:rPr lang="en-US" sz="2000" b="1" dirty="0" err="1">
                  <a:solidFill>
                    <a:schemeClr val="bg1"/>
                  </a:solidFill>
                  <a:effectLst>
                    <a:outerShdw blurRad="38100" dist="38100" dir="2700000" algn="tl">
                      <a:srgbClr val="000000"/>
                    </a:outerShdw>
                  </a:effectLst>
                </a:rPr>
                <a:t>pangan</a:t>
              </a:r>
              <a:r>
                <a:rPr lang="en-US" sz="2000" b="1" dirty="0">
                  <a:solidFill>
                    <a:schemeClr val="bg1"/>
                  </a:solidFill>
                  <a:effectLst>
                    <a:outerShdw blurRad="38100" dist="38100" dir="2700000" algn="tl">
                      <a:srgbClr val="000000"/>
                    </a:outerShdw>
                  </a:effectLst>
                </a:rPr>
                <a:t> (</a:t>
              </a:r>
              <a:r>
                <a:rPr kumimoji="1" lang="sq-AL" b="1" dirty="0">
                  <a:solidFill>
                    <a:srgbClr val="00FFFF"/>
                  </a:solidFill>
                </a:rPr>
                <a:t>Food Utilization</a:t>
              </a:r>
              <a:r>
                <a:rPr kumimoji="1" lang="en-US" b="1" dirty="0">
                  <a:solidFill>
                    <a:srgbClr val="00FFFF"/>
                  </a:solidFill>
                </a:rPr>
                <a:t>)</a:t>
              </a:r>
              <a:endParaRPr lang="sq-AL" sz="2000" b="1" dirty="0">
                <a:solidFill>
                  <a:schemeClr val="bg1"/>
                </a:solidFill>
                <a:effectLst>
                  <a:outerShdw blurRad="38100" dist="38100" dir="2700000" algn="tl">
                    <a:srgbClr val="000000"/>
                  </a:outerShdw>
                </a:effectLst>
              </a:endParaRPr>
            </a:p>
          </p:txBody>
        </p:sp>
        <p:sp>
          <p:nvSpPr>
            <p:cNvPr id="87047" name="Line 7"/>
            <p:cNvSpPr>
              <a:spLocks noChangeShapeType="1"/>
            </p:cNvSpPr>
            <p:nvPr/>
          </p:nvSpPr>
          <p:spPr bwMode="auto">
            <a:xfrm>
              <a:off x="2208" y="1282"/>
              <a:ext cx="720" cy="0"/>
            </a:xfrm>
            <a:prstGeom prst="line">
              <a:avLst/>
            </a:prstGeom>
            <a:noFill/>
            <a:ln w="38100">
              <a:solidFill>
                <a:srgbClr val="66FF33"/>
              </a:solidFill>
              <a:round/>
              <a:headEnd/>
              <a:tailEnd type="triangle" w="med" len="med"/>
            </a:ln>
            <a:effectLst>
              <a:prstShdw prst="shdw17" dist="17961" dir="2700000">
                <a:srgbClr val="66FF33">
                  <a:gamma/>
                  <a:shade val="60000"/>
                  <a:invGamma/>
                </a:srgbClr>
              </a:prstShdw>
            </a:effectLst>
          </p:spPr>
          <p:txBody>
            <a:bodyPr wrap="none" anchor="ctr"/>
            <a:lstStyle/>
            <a:p>
              <a:endParaRPr lang="id-ID"/>
            </a:p>
          </p:txBody>
        </p:sp>
        <p:sp>
          <p:nvSpPr>
            <p:cNvPr id="87048" name="Line 8"/>
            <p:cNvSpPr>
              <a:spLocks noChangeShapeType="1"/>
            </p:cNvSpPr>
            <p:nvPr/>
          </p:nvSpPr>
          <p:spPr bwMode="auto">
            <a:xfrm>
              <a:off x="2204" y="2496"/>
              <a:ext cx="720" cy="0"/>
            </a:xfrm>
            <a:prstGeom prst="line">
              <a:avLst/>
            </a:prstGeom>
            <a:noFill/>
            <a:ln w="38100">
              <a:solidFill>
                <a:srgbClr val="66FF33"/>
              </a:solidFill>
              <a:round/>
              <a:headEnd/>
              <a:tailEnd type="triangle" w="med" len="med"/>
            </a:ln>
            <a:effectLst>
              <a:prstShdw prst="shdw17" dist="17961" dir="2700000">
                <a:srgbClr val="66FF33">
                  <a:gamma/>
                  <a:shade val="60000"/>
                  <a:invGamma/>
                </a:srgbClr>
              </a:prstShdw>
            </a:effectLst>
          </p:spPr>
          <p:txBody>
            <a:bodyPr wrap="none" anchor="ctr"/>
            <a:lstStyle/>
            <a:p>
              <a:endParaRPr lang="id-ID"/>
            </a:p>
          </p:txBody>
        </p:sp>
        <p:sp>
          <p:nvSpPr>
            <p:cNvPr id="87049" name="Line 9"/>
            <p:cNvSpPr>
              <a:spLocks noChangeShapeType="1"/>
            </p:cNvSpPr>
            <p:nvPr/>
          </p:nvSpPr>
          <p:spPr bwMode="auto">
            <a:xfrm>
              <a:off x="2256" y="3456"/>
              <a:ext cx="720" cy="0"/>
            </a:xfrm>
            <a:prstGeom prst="line">
              <a:avLst/>
            </a:prstGeom>
            <a:noFill/>
            <a:ln w="38100">
              <a:solidFill>
                <a:srgbClr val="66FF33"/>
              </a:solidFill>
              <a:round/>
              <a:headEnd/>
              <a:tailEnd type="triangle" w="med" len="med"/>
            </a:ln>
            <a:effectLst>
              <a:prstShdw prst="shdw17" dist="17961" dir="2700000">
                <a:srgbClr val="66FF33">
                  <a:gamma/>
                  <a:shade val="60000"/>
                  <a:invGamma/>
                </a:srgbClr>
              </a:prstShdw>
            </a:effectLst>
          </p:spPr>
          <p:txBody>
            <a:bodyPr wrap="none" anchor="ctr"/>
            <a:lstStyle/>
            <a:p>
              <a:endParaRPr lang="id-ID"/>
            </a:p>
          </p:txBody>
        </p:sp>
        <p:sp>
          <p:nvSpPr>
            <p:cNvPr id="87050" name="Text Box 10"/>
            <p:cNvSpPr txBox="1">
              <a:spLocks noChangeArrowheads="1"/>
            </p:cNvSpPr>
            <p:nvPr/>
          </p:nvSpPr>
          <p:spPr bwMode="auto">
            <a:xfrm>
              <a:off x="3072" y="2016"/>
              <a:ext cx="2496" cy="999"/>
            </a:xfrm>
            <a:prstGeom prst="rect">
              <a:avLst/>
            </a:prstGeom>
            <a:solidFill>
              <a:srgbClr val="A50021"/>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lIns="91417" tIns="45708" rIns="91417" bIns="45708">
              <a:spAutoFit/>
              <a:flatTx/>
            </a:bodyPr>
            <a:lstStyle/>
            <a:p>
              <a:pPr eaLnBrk="0" hangingPunct="0">
                <a:spcBef>
                  <a:spcPct val="50000"/>
                </a:spcBef>
              </a:pPr>
              <a:r>
                <a:rPr lang="sq-AL" sz="2000" b="1">
                  <a:solidFill>
                    <a:schemeClr val="bg1"/>
                  </a:solidFill>
                  <a:effectLst>
                    <a:outerShdw blurRad="38100" dist="38100" dir="2700000" algn="tl">
                      <a:srgbClr val="000000"/>
                    </a:outerShdw>
                  </a:effectLst>
                </a:rPr>
                <a:t>Kemampuan akses fisik dan ekonomi terhadap sumber pangan secara sosial dan demografis</a:t>
              </a:r>
              <a:r>
                <a:rPr lang="en-US" sz="2000" b="1">
                  <a:solidFill>
                    <a:schemeClr val="bg1"/>
                  </a:solidFill>
                  <a:effectLst>
                    <a:outerShdw blurRad="38100" dist="38100" dir="2700000" algn="tl">
                      <a:srgbClr val="000000"/>
                    </a:outerShdw>
                  </a:effectLst>
                </a:rPr>
                <a:t> </a:t>
              </a:r>
              <a:r>
                <a:rPr lang="sq-AL" b="1">
                  <a:solidFill>
                    <a:schemeClr val="bg1"/>
                  </a:solidFill>
                  <a:effectLst>
                    <a:outerShdw blurRad="38100" dist="38100" dir="2700000" algn="tl">
                      <a:srgbClr val="000000"/>
                    </a:outerShdw>
                  </a:effectLst>
                </a:rPr>
                <a:t>sepanjang waktu dan di mana saja</a:t>
              </a:r>
              <a:endParaRPr lang="sq-AL" sz="2000" b="1">
                <a:solidFill>
                  <a:schemeClr val="bg1"/>
                </a:solidFill>
                <a:effectLst>
                  <a:outerShdw blurRad="38100" dist="38100" dir="2700000" algn="tl">
                    <a:srgbClr val="000000"/>
                  </a:outerShdw>
                </a:effectLst>
              </a:endParaRPr>
            </a:p>
          </p:txBody>
        </p:sp>
        <p:sp>
          <p:nvSpPr>
            <p:cNvPr id="87051" name="Text Box 11"/>
            <p:cNvSpPr txBox="1">
              <a:spLocks noChangeArrowheads="1"/>
            </p:cNvSpPr>
            <p:nvPr/>
          </p:nvSpPr>
          <p:spPr bwMode="auto">
            <a:xfrm>
              <a:off x="3072" y="3216"/>
              <a:ext cx="2496" cy="442"/>
            </a:xfrm>
            <a:prstGeom prst="rect">
              <a:avLst/>
            </a:prstGeom>
            <a:solidFill>
              <a:srgbClr val="A50021"/>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lIns="91417" tIns="45708" rIns="91417" bIns="45708">
              <a:spAutoFit/>
              <a:flatTx/>
            </a:bodyPr>
            <a:lstStyle/>
            <a:p>
              <a:pPr eaLnBrk="0" hangingPunct="0">
                <a:spcBef>
                  <a:spcPct val="50000"/>
                </a:spcBef>
              </a:pPr>
              <a:r>
                <a:rPr lang="sq-AL" sz="2000" b="1">
                  <a:solidFill>
                    <a:schemeClr val="bg1"/>
                  </a:solidFill>
                  <a:effectLst>
                    <a:outerShdw blurRad="38100" dist="38100" dir="2700000" algn="tl">
                      <a:srgbClr val="000000"/>
                    </a:outerShdw>
                  </a:effectLst>
                </a:rPr>
                <a:t>Pe</a:t>
              </a:r>
              <a:r>
                <a:rPr lang="en-US" sz="2000" b="1">
                  <a:solidFill>
                    <a:schemeClr val="bg1"/>
                  </a:solidFill>
                  <a:effectLst>
                    <a:outerShdw blurRad="38100" dist="38100" dir="2700000" algn="tl">
                      <a:srgbClr val="000000"/>
                    </a:outerShdw>
                  </a:effectLst>
                </a:rPr>
                <a:t>menuhan  gizi dan kesehatan</a:t>
              </a:r>
              <a:endParaRPr lang="sq-AL" sz="2000" b="1">
                <a:solidFill>
                  <a:schemeClr val="bg1"/>
                </a:solidFill>
                <a:effectLst>
                  <a:outerShdw blurRad="38100" dist="38100" dir="2700000" algn="tl">
                    <a:srgbClr val="000000"/>
                  </a:outerShdw>
                </a:effectLst>
              </a:endParaRPr>
            </a:p>
          </p:txBody>
        </p:sp>
        <p:sp>
          <p:nvSpPr>
            <p:cNvPr id="87052" name="Text Box 12"/>
            <p:cNvSpPr txBox="1">
              <a:spLocks noChangeArrowheads="1"/>
            </p:cNvSpPr>
            <p:nvPr/>
          </p:nvSpPr>
          <p:spPr bwMode="auto">
            <a:xfrm>
              <a:off x="3072" y="994"/>
              <a:ext cx="2496" cy="826"/>
            </a:xfrm>
            <a:prstGeom prst="rect">
              <a:avLst/>
            </a:prstGeom>
            <a:solidFill>
              <a:srgbClr val="A50021"/>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lIns="91417" tIns="45708" rIns="91417" bIns="45708">
              <a:spAutoFit/>
              <a:flatTx/>
            </a:bodyPr>
            <a:lstStyle/>
            <a:p>
              <a:pPr eaLnBrk="0" hangingPunct="0">
                <a:spcBef>
                  <a:spcPct val="50000"/>
                </a:spcBef>
              </a:pPr>
              <a:r>
                <a:rPr lang="sq-AL" sz="2000" b="1" dirty="0">
                  <a:solidFill>
                    <a:schemeClr val="bg1"/>
                  </a:solidFill>
                  <a:effectLst>
                    <a:outerShdw blurRad="38100" dist="38100" dir="2700000" algn="tl">
                      <a:srgbClr val="000000"/>
                    </a:outerShdw>
                  </a:effectLst>
                </a:rPr>
                <a:t>Ketersediaan pangan yang cukup, aman, bergizi, berasal dari pangan lokal, impor dan stok masyarakat</a:t>
              </a:r>
            </a:p>
          </p:txBody>
        </p:sp>
        <p:sp>
          <p:nvSpPr>
            <p:cNvPr id="87053" name="Line 13"/>
            <p:cNvSpPr>
              <a:spLocks noChangeShapeType="1"/>
            </p:cNvSpPr>
            <p:nvPr/>
          </p:nvSpPr>
          <p:spPr bwMode="auto">
            <a:xfrm>
              <a:off x="1152" y="1872"/>
              <a:ext cx="0" cy="384"/>
            </a:xfrm>
            <a:prstGeom prst="line">
              <a:avLst/>
            </a:prstGeom>
            <a:noFill/>
            <a:ln w="38100">
              <a:solidFill>
                <a:srgbClr val="66FF33"/>
              </a:solidFill>
              <a:round/>
              <a:headEnd/>
              <a:tailEnd type="triangle" w="med" len="med"/>
            </a:ln>
            <a:effectLst/>
          </p:spPr>
          <p:txBody>
            <a:bodyPr/>
            <a:lstStyle/>
            <a:p>
              <a:endParaRPr lang="id-ID"/>
            </a:p>
          </p:txBody>
        </p:sp>
        <p:sp>
          <p:nvSpPr>
            <p:cNvPr id="87054" name="Line 14"/>
            <p:cNvSpPr>
              <a:spLocks noChangeShapeType="1"/>
            </p:cNvSpPr>
            <p:nvPr/>
          </p:nvSpPr>
          <p:spPr bwMode="auto">
            <a:xfrm>
              <a:off x="1152" y="2784"/>
              <a:ext cx="0" cy="384"/>
            </a:xfrm>
            <a:prstGeom prst="line">
              <a:avLst/>
            </a:prstGeom>
            <a:noFill/>
            <a:ln w="38100">
              <a:solidFill>
                <a:srgbClr val="66FF33"/>
              </a:solidFill>
              <a:round/>
              <a:headEnd/>
              <a:tailEnd type="triangle" w="med" len="med"/>
            </a:ln>
            <a:effectLst/>
          </p:spPr>
          <p:txBody>
            <a:bodyPr/>
            <a:lstStyle/>
            <a:p>
              <a:endParaRPr lang="id-ID"/>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spcBef>
                <a:spcPct val="20000"/>
              </a:spcBef>
              <a:buNone/>
            </a:pPr>
            <a:r>
              <a:rPr lang="en-US" sz="3200" dirty="0" err="1" smtClean="0"/>
              <a:t>Pengertian</a:t>
            </a:r>
            <a:r>
              <a:rPr lang="en-US" sz="3200" dirty="0" smtClean="0"/>
              <a:t> </a:t>
            </a:r>
            <a:r>
              <a:rPr lang="en-US" sz="3200" dirty="0" err="1" smtClean="0"/>
              <a:t>Ketahanan</a:t>
            </a:r>
            <a:r>
              <a:rPr lang="en-US" sz="3200" dirty="0" smtClean="0"/>
              <a:t> </a:t>
            </a:r>
            <a:r>
              <a:rPr lang="en-US" sz="3200" dirty="0" err="1" smtClean="0"/>
              <a:t>Pangan</a:t>
            </a:r>
            <a:r>
              <a:rPr lang="en-US" sz="3200" dirty="0" smtClean="0"/>
              <a:t/>
            </a:r>
            <a:br>
              <a:rPr lang="en-US" sz="3200" dirty="0" smtClean="0"/>
            </a:br>
            <a:r>
              <a:rPr lang="en-US" sz="3200" dirty="0" smtClean="0"/>
              <a:t>(UU No. 7/1996 </a:t>
            </a:r>
            <a:r>
              <a:rPr lang="en-US" sz="3200" dirty="0" err="1" smtClean="0"/>
              <a:t>tentang</a:t>
            </a:r>
            <a:r>
              <a:rPr lang="en-US" sz="3200" dirty="0" smtClean="0"/>
              <a:t> </a:t>
            </a:r>
            <a:r>
              <a:rPr lang="en-US" sz="3200" dirty="0" err="1" smtClean="0"/>
              <a:t>Pangan</a:t>
            </a:r>
            <a:r>
              <a:rPr lang="en-US" sz="3200" dirty="0" smtClean="0"/>
              <a:t>):</a:t>
            </a:r>
          </a:p>
          <a:p>
            <a:pPr algn="ctr">
              <a:spcBef>
                <a:spcPct val="20000"/>
              </a:spcBef>
              <a:buNone/>
            </a:pPr>
            <a:r>
              <a:rPr lang="en-US" sz="3200" dirty="0" err="1" smtClean="0">
                <a:effectLst>
                  <a:outerShdw blurRad="38100" dist="38100" dir="2700000" algn="tl">
                    <a:srgbClr val="C0C0C0"/>
                  </a:outerShdw>
                </a:effectLst>
              </a:rPr>
              <a:t>Kondisi</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terpenuhinya</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pangan</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bagi</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setiap</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rumah</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tangga</a:t>
            </a:r>
            <a:r>
              <a:rPr lang="en-US" sz="3200" dirty="0" smtClean="0">
                <a:effectLst>
                  <a:outerShdw blurRad="38100" dist="38100" dir="2700000" algn="tl">
                    <a:srgbClr val="C0C0C0"/>
                  </a:outerShdw>
                </a:effectLst>
              </a:rPr>
              <a:t>, yang </a:t>
            </a:r>
            <a:r>
              <a:rPr lang="en-US" sz="3200" dirty="0" err="1" smtClean="0">
                <a:effectLst>
                  <a:outerShdw blurRad="38100" dist="38100" dir="2700000" algn="tl">
                    <a:srgbClr val="C0C0C0"/>
                  </a:outerShdw>
                </a:effectLst>
              </a:rPr>
              <a:t>tercermin</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dari</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tersedianya</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pangan</a:t>
            </a:r>
            <a:r>
              <a:rPr lang="en-US" sz="3200" dirty="0" smtClean="0">
                <a:effectLst>
                  <a:outerShdw blurRad="38100" dist="38100" dir="2700000" algn="tl">
                    <a:srgbClr val="C0C0C0"/>
                  </a:outerShdw>
                </a:effectLst>
              </a:rPr>
              <a:t> yang </a:t>
            </a:r>
            <a:r>
              <a:rPr lang="en-US" sz="3200" dirty="0" err="1" smtClean="0">
                <a:effectLst>
                  <a:outerShdw blurRad="38100" dist="38100" dir="2700000" algn="tl">
                    <a:srgbClr val="C0C0C0"/>
                  </a:outerShdw>
                </a:effectLst>
              </a:rPr>
              <a:t>cukup</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baik</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jumlah</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maupun</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mutunya</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aman</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merata</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dan</a:t>
            </a:r>
            <a:r>
              <a:rPr lang="en-US" sz="3200" dirty="0" smtClean="0">
                <a:effectLst>
                  <a:outerShdw blurRad="38100" dist="38100" dir="2700000" algn="tl">
                    <a:srgbClr val="C0C0C0"/>
                  </a:outerShdw>
                </a:effectLst>
              </a:rPr>
              <a:t> </a:t>
            </a:r>
            <a:r>
              <a:rPr lang="en-US" sz="3200" dirty="0" err="1" smtClean="0">
                <a:effectLst>
                  <a:outerShdw blurRad="38100" dist="38100" dir="2700000" algn="tl">
                    <a:srgbClr val="C0C0C0"/>
                  </a:outerShdw>
                </a:effectLst>
              </a:rPr>
              <a:t>terjangkau</a:t>
            </a:r>
            <a:endParaRPr lang="en-US" sz="3200" dirty="0" smtClean="0">
              <a:effectLst>
                <a:outerShdw blurRad="38100" dist="38100" dir="2700000" algn="tl">
                  <a:srgbClr val="C0C0C0"/>
                </a:outerShdw>
              </a:effectLst>
            </a:endParaRPr>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Text Box 3"/>
          <p:cNvSpPr txBox="1">
            <a:spLocks noChangeArrowheads="1"/>
          </p:cNvSpPr>
          <p:nvPr/>
        </p:nvSpPr>
        <p:spPr bwMode="auto">
          <a:xfrm>
            <a:off x="344488" y="234950"/>
            <a:ext cx="8640762" cy="579438"/>
          </a:xfrm>
          <a:prstGeom prst="rect">
            <a:avLst/>
          </a:prstGeom>
          <a:noFill/>
          <a:ln w="12700" cap="sq">
            <a:noFill/>
            <a:miter lim="800000"/>
            <a:headEnd type="none" w="sm" len="sm"/>
            <a:tailEnd type="none" w="sm" len="sm"/>
          </a:ln>
          <a:effectLst/>
        </p:spPr>
        <p:txBody>
          <a:bodyPr lIns="91423" tIns="45711" rIns="91423" bIns="45711">
            <a:spAutoFit/>
          </a:bodyPr>
          <a:lstStyle/>
          <a:p>
            <a:pPr algn="ctr">
              <a:spcBef>
                <a:spcPct val="50000"/>
              </a:spcBef>
            </a:pPr>
            <a:r>
              <a:rPr lang="sq-AL" sz="3200" b="1" dirty="0">
                <a:effectLst>
                  <a:outerShdw blurRad="38100" dist="38100" dir="2700000" algn="tl">
                    <a:srgbClr val="C0C0C0"/>
                  </a:outerShdw>
                </a:effectLst>
              </a:rPr>
              <a:t>Indikator kerawanan  Pangan</a:t>
            </a:r>
          </a:p>
        </p:txBody>
      </p:sp>
      <p:sp>
        <p:nvSpPr>
          <p:cNvPr id="95239" name="Oval 7">
            <a:hlinkClick r:id="" action="ppaction://noaction" highlightClick="1"/>
            <a:hlinkHover r:id="" action="ppaction://noaction" highlightClick="1">
              <a:snd r:embed="rId2" name="whoosh.wav"/>
            </a:hlinkHover>
          </p:cNvPr>
          <p:cNvSpPr>
            <a:spLocks noChangeArrowheads="1"/>
          </p:cNvSpPr>
          <p:nvPr/>
        </p:nvSpPr>
        <p:spPr bwMode="auto">
          <a:xfrm>
            <a:off x="457200" y="685800"/>
            <a:ext cx="7848600" cy="6019800"/>
          </a:xfrm>
          <a:prstGeom prst="ellipse">
            <a:avLst/>
          </a:prstGeom>
          <a:solidFill>
            <a:schemeClr val="bg1">
              <a:alpha val="25000"/>
            </a:schemeClr>
          </a:solidFill>
          <a:ln w="38100">
            <a:solidFill>
              <a:schemeClr val="tx1"/>
            </a:solidFill>
            <a:miter lim="800000"/>
            <a:headEnd/>
            <a:tailEnd/>
          </a:ln>
          <a:effectLst/>
        </p:spPr>
        <p:txBody>
          <a:bodyPr wrap="none" lIns="91405" tIns="45703" rIns="91405" bIns="45703" anchor="ctr"/>
          <a:lstStyle/>
          <a:p>
            <a:pPr algn="ctr" defTabSz="912813"/>
            <a:endParaRPr lang="sq-AL" sz="2000">
              <a:solidFill>
                <a:srgbClr val="FFFF00"/>
              </a:solidFill>
              <a:latin typeface="Times New Roman" pitchFamily="18" charset="0"/>
            </a:endParaRPr>
          </a:p>
        </p:txBody>
      </p:sp>
      <p:sp>
        <p:nvSpPr>
          <p:cNvPr id="95240" name="Text Box 8"/>
          <p:cNvSpPr txBox="1">
            <a:spLocks noChangeArrowheads="1"/>
          </p:cNvSpPr>
          <p:nvPr/>
        </p:nvSpPr>
        <p:spPr bwMode="auto">
          <a:xfrm>
            <a:off x="3656013" y="1658938"/>
            <a:ext cx="1446212" cy="396875"/>
          </a:xfrm>
          <a:prstGeom prst="rect">
            <a:avLst/>
          </a:prstGeom>
          <a:noFill/>
          <a:ln w="12700">
            <a:noFill/>
            <a:miter lim="800000"/>
            <a:headEnd type="none" w="sm" len="sm"/>
            <a:tailEnd type="none" w="sm" len="sm"/>
          </a:ln>
          <a:effectLst/>
        </p:spPr>
        <p:txBody>
          <a:bodyPr lIns="91405" tIns="45703" rIns="91405" bIns="45703">
            <a:spAutoFit/>
          </a:bodyPr>
          <a:lstStyle/>
          <a:p>
            <a:pPr defTabSz="912813">
              <a:spcBef>
                <a:spcPct val="50000"/>
              </a:spcBef>
            </a:pPr>
            <a:endParaRPr kumimoji="1" lang="sq-AL" sz="2000" b="1">
              <a:solidFill>
                <a:srgbClr val="FFFF00"/>
              </a:solidFill>
              <a:latin typeface="Arial Narrow" pitchFamily="34" charset="0"/>
              <a:cs typeface="Times New Roman" pitchFamily="18" charset="0"/>
            </a:endParaRPr>
          </a:p>
        </p:txBody>
      </p:sp>
      <p:grpSp>
        <p:nvGrpSpPr>
          <p:cNvPr id="2" name="Group 22"/>
          <p:cNvGrpSpPr>
            <a:grpSpLocks/>
          </p:cNvGrpSpPr>
          <p:nvPr/>
        </p:nvGrpSpPr>
        <p:grpSpPr bwMode="auto">
          <a:xfrm>
            <a:off x="990600" y="1219200"/>
            <a:ext cx="3505200" cy="3276600"/>
            <a:chOff x="798" y="1200"/>
            <a:chExt cx="2137" cy="1672"/>
          </a:xfrm>
        </p:grpSpPr>
        <p:sp>
          <p:nvSpPr>
            <p:cNvPr id="95242" name="Oval 10">
              <a:hlinkClick r:id="" action="ppaction://noaction" highlightClick="1"/>
              <a:hlinkHover r:id="" action="ppaction://noaction" highlightClick="1">
                <a:snd r:embed="rId2" name="whoosh.wav"/>
              </a:hlinkHover>
            </p:cNvPr>
            <p:cNvSpPr>
              <a:spLocks noChangeArrowheads="1"/>
            </p:cNvSpPr>
            <p:nvPr/>
          </p:nvSpPr>
          <p:spPr bwMode="auto">
            <a:xfrm>
              <a:off x="798" y="1200"/>
              <a:ext cx="2137" cy="1672"/>
            </a:xfrm>
            <a:prstGeom prst="ellipse">
              <a:avLst/>
            </a:prstGeom>
            <a:solidFill>
              <a:schemeClr val="accent1">
                <a:alpha val="50000"/>
              </a:schemeClr>
            </a:solidFill>
            <a:ln w="38100">
              <a:noFill/>
              <a:miter lim="800000"/>
              <a:headEnd/>
              <a:tailEnd/>
            </a:ln>
            <a:effectLst/>
          </p:spPr>
          <p:txBody>
            <a:bodyPr wrap="none" anchor="ctr"/>
            <a:lstStyle/>
            <a:p>
              <a:endParaRPr lang="id-ID"/>
            </a:p>
          </p:txBody>
        </p:sp>
        <p:sp>
          <p:nvSpPr>
            <p:cNvPr id="95243" name="Text Box 11"/>
            <p:cNvSpPr txBox="1">
              <a:spLocks noChangeArrowheads="1"/>
            </p:cNvSpPr>
            <p:nvPr/>
          </p:nvSpPr>
          <p:spPr bwMode="auto">
            <a:xfrm>
              <a:off x="1109" y="1722"/>
              <a:ext cx="1395" cy="358"/>
            </a:xfrm>
            <a:prstGeom prst="rect">
              <a:avLst/>
            </a:prstGeom>
            <a:noFill/>
            <a:ln w="9525">
              <a:noFill/>
              <a:miter lim="800000"/>
              <a:headEnd/>
              <a:tailEnd/>
            </a:ln>
            <a:effectLst>
              <a:outerShdw dist="35921" dir="2700000" algn="ctr" rotWithShape="0">
                <a:schemeClr val="tx1"/>
              </a:outerShdw>
            </a:effectLst>
          </p:spPr>
          <p:txBody>
            <a:bodyPr wrap="none" lIns="91405" tIns="45703" rIns="91405" bIns="45703">
              <a:spAutoFit/>
            </a:bodyPr>
            <a:lstStyle/>
            <a:p>
              <a:pPr defTabSz="912813"/>
              <a:r>
                <a:rPr kumimoji="1" lang="en-US" sz="2000" b="1">
                  <a:solidFill>
                    <a:srgbClr val="FF0000"/>
                  </a:solidFill>
                  <a:effectLst>
                    <a:outerShdw blurRad="38100" dist="38100" dir="2700000" algn="tl">
                      <a:srgbClr val="C0C0C0"/>
                    </a:outerShdw>
                  </a:effectLst>
                  <a:latin typeface="Arial Narrow" pitchFamily="34" charset="0"/>
                  <a:cs typeface="Times New Roman" pitchFamily="18" charset="0"/>
                </a:rPr>
                <a:t>Ketersediaan pangan</a:t>
              </a:r>
            </a:p>
            <a:p>
              <a:pPr defTabSz="912813"/>
              <a:r>
                <a:rPr kumimoji="1" lang="en-US" sz="2000" b="1">
                  <a:solidFill>
                    <a:srgbClr val="FF0000"/>
                  </a:solidFill>
                  <a:effectLst>
                    <a:outerShdw blurRad="38100" dist="38100" dir="2700000" algn="tl">
                      <a:srgbClr val="C0C0C0"/>
                    </a:outerShdw>
                  </a:effectLst>
                  <a:latin typeface="Arial Narrow" pitchFamily="34" charset="0"/>
                  <a:cs typeface="Times New Roman" pitchFamily="18" charset="0"/>
                </a:rPr>
                <a:t>(</a:t>
              </a:r>
              <a:r>
                <a:rPr kumimoji="1" lang="sq-AL" sz="2000" b="1">
                  <a:solidFill>
                    <a:srgbClr val="FF0000"/>
                  </a:solidFill>
                  <a:effectLst>
                    <a:outerShdw blurRad="38100" dist="38100" dir="2700000" algn="tl">
                      <a:srgbClr val="C0C0C0"/>
                    </a:outerShdw>
                  </a:effectLst>
                  <a:latin typeface="Arial Narrow" pitchFamily="34" charset="0"/>
                  <a:cs typeface="Times New Roman" pitchFamily="18" charset="0"/>
                </a:rPr>
                <a:t>Food Availability</a:t>
              </a:r>
              <a:r>
                <a:rPr kumimoji="1" lang="en-US" sz="2000" b="1">
                  <a:solidFill>
                    <a:srgbClr val="FF0000"/>
                  </a:solidFill>
                  <a:effectLst>
                    <a:outerShdw blurRad="38100" dist="38100" dir="2700000" algn="tl">
                      <a:srgbClr val="C0C0C0"/>
                    </a:outerShdw>
                  </a:effectLst>
                  <a:latin typeface="Arial Narrow" pitchFamily="34" charset="0"/>
                  <a:cs typeface="Times New Roman" pitchFamily="18" charset="0"/>
                </a:rPr>
                <a:t>)</a:t>
              </a:r>
              <a:endParaRPr kumimoji="1" lang="sq-AL" sz="2000" b="1">
                <a:solidFill>
                  <a:srgbClr val="FF0000"/>
                </a:solidFill>
                <a:effectLst>
                  <a:outerShdw blurRad="38100" dist="38100" dir="2700000" algn="tl">
                    <a:srgbClr val="C0C0C0"/>
                  </a:outerShdw>
                </a:effectLst>
                <a:latin typeface="Arial Narrow" pitchFamily="34" charset="0"/>
                <a:cs typeface="Times New Roman" pitchFamily="18" charset="0"/>
              </a:endParaRPr>
            </a:p>
          </p:txBody>
        </p:sp>
      </p:grpSp>
      <p:grpSp>
        <p:nvGrpSpPr>
          <p:cNvPr id="3" name="Group 12"/>
          <p:cNvGrpSpPr>
            <a:grpSpLocks/>
          </p:cNvGrpSpPr>
          <p:nvPr/>
        </p:nvGrpSpPr>
        <p:grpSpPr bwMode="auto">
          <a:xfrm>
            <a:off x="4038600" y="1371600"/>
            <a:ext cx="3722688" cy="3332163"/>
            <a:chOff x="2013" y="1752"/>
            <a:chExt cx="1457" cy="1451"/>
          </a:xfrm>
        </p:grpSpPr>
        <p:sp>
          <p:nvSpPr>
            <p:cNvPr id="95245" name="Oval 13">
              <a:hlinkClick r:id="" action="ppaction://noaction" highlightClick="1"/>
              <a:hlinkHover r:id="" action="ppaction://noaction" highlightClick="1">
                <a:snd r:embed="rId3" name="breeze.wav"/>
              </a:hlinkHover>
            </p:cNvPr>
            <p:cNvSpPr>
              <a:spLocks noChangeArrowheads="1"/>
            </p:cNvSpPr>
            <p:nvPr/>
          </p:nvSpPr>
          <p:spPr bwMode="auto">
            <a:xfrm>
              <a:off x="2013" y="1752"/>
              <a:ext cx="1457" cy="1451"/>
            </a:xfrm>
            <a:prstGeom prst="ellipse">
              <a:avLst/>
            </a:prstGeom>
            <a:solidFill>
              <a:srgbClr val="50ECCE">
                <a:alpha val="50000"/>
              </a:srgbClr>
            </a:solidFill>
            <a:ln w="38100">
              <a:noFill/>
              <a:miter lim="800000"/>
              <a:headEnd/>
              <a:tailEnd/>
            </a:ln>
            <a:effectLst/>
          </p:spPr>
          <p:txBody>
            <a:bodyPr wrap="none" anchor="ctr"/>
            <a:lstStyle/>
            <a:p>
              <a:endParaRPr lang="id-ID"/>
            </a:p>
          </p:txBody>
        </p:sp>
        <p:sp>
          <p:nvSpPr>
            <p:cNvPr id="95246" name="Text Box 14"/>
            <p:cNvSpPr txBox="1">
              <a:spLocks noChangeArrowheads="1"/>
            </p:cNvSpPr>
            <p:nvPr/>
          </p:nvSpPr>
          <p:spPr bwMode="auto">
            <a:xfrm>
              <a:off x="2804" y="2520"/>
              <a:ext cx="647" cy="306"/>
            </a:xfrm>
            <a:prstGeom prst="rect">
              <a:avLst/>
            </a:prstGeom>
            <a:noFill/>
            <a:ln w="9525">
              <a:noFill/>
              <a:miter lim="800000"/>
              <a:headEnd/>
              <a:tailEnd/>
            </a:ln>
            <a:effectLst/>
          </p:spPr>
          <p:txBody>
            <a:bodyPr wrap="none" lIns="91405" tIns="45703" rIns="91405" bIns="45703">
              <a:spAutoFit/>
            </a:bodyPr>
            <a:lstStyle/>
            <a:p>
              <a:pPr defTabSz="912813"/>
              <a:r>
                <a:rPr kumimoji="1" lang="en-US" sz="2000" b="1">
                  <a:solidFill>
                    <a:srgbClr val="0000FF"/>
                  </a:solidFill>
                  <a:latin typeface="Arial Narrow" pitchFamily="34" charset="0"/>
                  <a:cs typeface="Times New Roman" pitchFamily="18" charset="0"/>
                </a:rPr>
                <a:t>Akses pangan </a:t>
              </a:r>
            </a:p>
            <a:p>
              <a:pPr defTabSz="912813"/>
              <a:r>
                <a:rPr kumimoji="1" lang="en-US" sz="2000" b="1">
                  <a:solidFill>
                    <a:srgbClr val="0000FF"/>
                  </a:solidFill>
                  <a:latin typeface="Arial Narrow" pitchFamily="34" charset="0"/>
                  <a:cs typeface="Times New Roman" pitchFamily="18" charset="0"/>
                </a:rPr>
                <a:t>(</a:t>
              </a:r>
              <a:r>
                <a:rPr kumimoji="1" lang="sq-AL" sz="2000" b="1">
                  <a:solidFill>
                    <a:srgbClr val="0000FF"/>
                  </a:solidFill>
                  <a:latin typeface="Arial Narrow" pitchFamily="34" charset="0"/>
                  <a:cs typeface="Times New Roman" pitchFamily="18" charset="0"/>
                </a:rPr>
                <a:t>Food Access</a:t>
              </a:r>
              <a:r>
                <a:rPr kumimoji="1" lang="en-US" sz="2000" b="1">
                  <a:solidFill>
                    <a:srgbClr val="0000FF"/>
                  </a:solidFill>
                  <a:latin typeface="Arial Narrow" pitchFamily="34" charset="0"/>
                  <a:cs typeface="Times New Roman" pitchFamily="18" charset="0"/>
                </a:rPr>
                <a:t>)</a:t>
              </a:r>
              <a:endParaRPr kumimoji="1" lang="sq-AL" sz="2000" b="1">
                <a:solidFill>
                  <a:srgbClr val="0000FF"/>
                </a:solidFill>
                <a:latin typeface="Arial Narrow" pitchFamily="34" charset="0"/>
                <a:cs typeface="Times New Roman" pitchFamily="18" charset="0"/>
              </a:endParaRPr>
            </a:p>
          </p:txBody>
        </p:sp>
      </p:grpSp>
      <p:sp>
        <p:nvSpPr>
          <p:cNvPr id="95248" name="Oval 16">
            <a:hlinkClick r:id="" action="ppaction://noaction" highlightClick="1"/>
            <a:hlinkHover r:id="" action="ppaction://noaction" highlightClick="1">
              <a:snd r:embed="rId4" name="coin.wav"/>
            </a:hlinkHover>
          </p:cNvPr>
          <p:cNvSpPr>
            <a:spLocks noChangeArrowheads="1"/>
          </p:cNvSpPr>
          <p:nvPr/>
        </p:nvSpPr>
        <p:spPr bwMode="auto">
          <a:xfrm>
            <a:off x="2708275" y="3505200"/>
            <a:ext cx="3540125" cy="3124200"/>
          </a:xfrm>
          <a:prstGeom prst="ellipse">
            <a:avLst/>
          </a:prstGeom>
          <a:solidFill>
            <a:schemeClr val="folHlink">
              <a:alpha val="50000"/>
            </a:schemeClr>
          </a:solidFill>
          <a:ln w="38100">
            <a:noFill/>
            <a:miter lim="800000"/>
            <a:headEnd/>
            <a:tailEnd/>
          </a:ln>
          <a:effectLst/>
        </p:spPr>
        <p:txBody>
          <a:bodyPr wrap="none" anchor="ctr"/>
          <a:lstStyle/>
          <a:p>
            <a:endParaRPr lang="id-ID"/>
          </a:p>
        </p:txBody>
      </p:sp>
      <p:sp>
        <p:nvSpPr>
          <p:cNvPr id="95249" name="Text Box 17"/>
          <p:cNvSpPr txBox="1">
            <a:spLocks noChangeArrowheads="1"/>
          </p:cNvSpPr>
          <p:nvPr/>
        </p:nvSpPr>
        <p:spPr bwMode="auto">
          <a:xfrm>
            <a:off x="3430588" y="4981575"/>
            <a:ext cx="2162175" cy="1006475"/>
          </a:xfrm>
          <a:prstGeom prst="rect">
            <a:avLst/>
          </a:prstGeom>
          <a:noFill/>
          <a:ln w="9525">
            <a:noFill/>
            <a:miter lim="800000"/>
            <a:headEnd/>
            <a:tailEnd/>
          </a:ln>
          <a:effectLst/>
        </p:spPr>
        <p:txBody>
          <a:bodyPr wrap="none" lIns="91405" tIns="45703" rIns="91405" bIns="45703">
            <a:spAutoFit/>
          </a:bodyPr>
          <a:lstStyle/>
          <a:p>
            <a:pPr defTabSz="912813"/>
            <a:r>
              <a:rPr kumimoji="1" lang="en-US" sz="2000" b="1">
                <a:effectLst>
                  <a:outerShdw blurRad="38100" dist="38100" dir="2700000" algn="tl">
                    <a:srgbClr val="C0C0C0"/>
                  </a:outerShdw>
                </a:effectLst>
                <a:latin typeface="Arial Narrow" pitchFamily="34" charset="0"/>
                <a:cs typeface="Times New Roman" pitchFamily="18" charset="0"/>
              </a:rPr>
              <a:t>Penyerapan pangan</a:t>
            </a:r>
          </a:p>
          <a:p>
            <a:pPr defTabSz="912813"/>
            <a:r>
              <a:rPr kumimoji="1" lang="en-US" sz="2000" b="1">
                <a:effectLst>
                  <a:outerShdw blurRad="38100" dist="38100" dir="2700000" algn="tl">
                    <a:srgbClr val="C0C0C0"/>
                  </a:outerShdw>
                </a:effectLst>
                <a:latin typeface="Arial Narrow" pitchFamily="34" charset="0"/>
                <a:cs typeface="Times New Roman" pitchFamily="18" charset="0"/>
              </a:rPr>
              <a:t> (</a:t>
            </a:r>
            <a:r>
              <a:rPr kumimoji="1" lang="sq-AL" sz="2000" b="1">
                <a:effectLst>
                  <a:outerShdw blurRad="38100" dist="38100" dir="2700000" algn="tl">
                    <a:srgbClr val="C0C0C0"/>
                  </a:outerShdw>
                </a:effectLst>
                <a:latin typeface="Arial Narrow" pitchFamily="34" charset="0"/>
                <a:cs typeface="Times New Roman" pitchFamily="18" charset="0"/>
              </a:rPr>
              <a:t>Food Utilization</a:t>
            </a:r>
            <a:r>
              <a:rPr kumimoji="1" lang="en-US" sz="2000" b="1">
                <a:effectLst>
                  <a:outerShdw blurRad="38100" dist="38100" dir="2700000" algn="tl">
                    <a:srgbClr val="C0C0C0"/>
                  </a:outerShdw>
                </a:effectLst>
                <a:latin typeface="Arial Narrow" pitchFamily="34" charset="0"/>
                <a:cs typeface="Times New Roman" pitchFamily="18" charset="0"/>
              </a:rPr>
              <a:t>}</a:t>
            </a:r>
          </a:p>
          <a:p>
            <a:pPr defTabSz="912813"/>
            <a:endParaRPr kumimoji="1" lang="sq-AL" sz="2000" b="1">
              <a:effectLst>
                <a:outerShdw blurRad="38100" dist="38100" dir="2700000" algn="tl">
                  <a:srgbClr val="C0C0C0"/>
                </a:outerShdw>
              </a:effectLst>
              <a:latin typeface="Arial Narrow" pitchFamily="34" charset="0"/>
              <a:cs typeface="Times New Roman" pitchFamily="18" charset="0"/>
            </a:endParaRPr>
          </a:p>
        </p:txBody>
      </p:sp>
      <p:sp>
        <p:nvSpPr>
          <p:cNvPr id="95251" name="Oval 19">
            <a:hlinkClick r:id="" action="ppaction://noaction" highlightClick="1"/>
            <a:hlinkHover r:id="" action="ppaction://noaction" highlightClick="1">
              <a:snd r:embed="rId5" name="suction.wav"/>
            </a:hlinkHover>
          </p:cNvPr>
          <p:cNvSpPr>
            <a:spLocks noChangeArrowheads="1"/>
          </p:cNvSpPr>
          <p:nvPr/>
        </p:nvSpPr>
        <p:spPr bwMode="auto">
          <a:xfrm rot="-1418132">
            <a:off x="485775" y="2830513"/>
            <a:ext cx="7383463" cy="1504950"/>
          </a:xfrm>
          <a:prstGeom prst="ellipse">
            <a:avLst/>
          </a:prstGeom>
          <a:solidFill>
            <a:srgbClr val="EC50DD">
              <a:alpha val="50000"/>
            </a:srgbClr>
          </a:solidFill>
          <a:ln w="38100">
            <a:solidFill>
              <a:schemeClr val="tx1"/>
            </a:solidFill>
            <a:miter lim="800000"/>
            <a:headEnd/>
            <a:tailEnd/>
          </a:ln>
          <a:effectLst/>
        </p:spPr>
        <p:txBody>
          <a:bodyPr wrap="none" anchor="ctr"/>
          <a:lstStyle/>
          <a:p>
            <a:endParaRPr lang="id-ID"/>
          </a:p>
        </p:txBody>
      </p:sp>
      <p:sp>
        <p:nvSpPr>
          <p:cNvPr id="95252" name="Text Box 20"/>
          <p:cNvSpPr txBox="1">
            <a:spLocks noChangeArrowheads="1"/>
          </p:cNvSpPr>
          <p:nvPr/>
        </p:nvSpPr>
        <p:spPr bwMode="auto">
          <a:xfrm rot="-1418132">
            <a:off x="3606800" y="3108325"/>
            <a:ext cx="1995488" cy="396875"/>
          </a:xfrm>
          <a:prstGeom prst="rect">
            <a:avLst/>
          </a:prstGeom>
          <a:noFill/>
          <a:ln w="9525">
            <a:noFill/>
            <a:miter lim="800000"/>
            <a:headEnd/>
            <a:tailEnd/>
          </a:ln>
          <a:effectLst>
            <a:outerShdw dist="35921" dir="2700000" algn="ctr" rotWithShape="0">
              <a:schemeClr val="tx1"/>
            </a:outerShdw>
          </a:effectLst>
        </p:spPr>
        <p:txBody>
          <a:bodyPr wrap="none" lIns="91405" tIns="45703" rIns="91405" bIns="45703">
            <a:spAutoFit/>
          </a:bodyPr>
          <a:lstStyle/>
          <a:p>
            <a:pPr defTabSz="912813"/>
            <a:r>
              <a:rPr kumimoji="1" lang="sq-AL" sz="2000" b="1">
                <a:solidFill>
                  <a:srgbClr val="003300"/>
                </a:solidFill>
                <a:effectLst>
                  <a:outerShdw blurRad="38100" dist="38100" dir="2700000" algn="tl">
                    <a:srgbClr val="C0C0C0"/>
                  </a:outerShdw>
                </a:effectLst>
                <a:latin typeface="Arial Narrow" pitchFamily="34" charset="0"/>
                <a:cs typeface="Times New Roman" pitchFamily="18" charset="0"/>
              </a:rPr>
              <a:t>Food Vulnerability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Footer Placeholder 2"/>
          <p:cNvSpPr txBox="1">
            <a:spLocks noGrp="1"/>
          </p:cNvSpPr>
          <p:nvPr/>
        </p:nvSpPr>
        <p:spPr bwMode="auto">
          <a:xfrm>
            <a:off x="3124200" y="6248400"/>
            <a:ext cx="2895600" cy="457200"/>
          </a:xfrm>
          <a:prstGeom prst="rect">
            <a:avLst/>
          </a:prstGeom>
          <a:noFill/>
          <a:ln w="9525">
            <a:solidFill>
              <a:schemeClr val="bg1"/>
            </a:solidFill>
            <a:miter lim="800000"/>
            <a:headEnd/>
            <a:tailEnd/>
          </a:ln>
        </p:spPr>
        <p:txBody>
          <a:bodyPr lIns="91434" tIns="45717" rIns="91434" bIns="45717"/>
          <a:lstStyle/>
          <a:p>
            <a:pPr algn="ctr"/>
            <a:r>
              <a:rPr lang="en-US" altLang="en-US" sz="1000"/>
              <a:t>nuhfil hanani</a:t>
            </a:r>
          </a:p>
        </p:txBody>
      </p:sp>
      <p:sp>
        <p:nvSpPr>
          <p:cNvPr id="361475" name="Slide Number Placeholder 3"/>
          <p:cNvSpPr txBox="1">
            <a:spLocks noGrp="1"/>
          </p:cNvSpPr>
          <p:nvPr/>
        </p:nvSpPr>
        <p:spPr bwMode="auto">
          <a:xfrm>
            <a:off x="6553200" y="6248400"/>
            <a:ext cx="2133600" cy="457200"/>
          </a:xfrm>
          <a:prstGeom prst="rect">
            <a:avLst/>
          </a:prstGeom>
          <a:noFill/>
          <a:ln w="9525">
            <a:solidFill>
              <a:schemeClr val="bg1"/>
            </a:solidFill>
            <a:miter lim="800000"/>
            <a:headEnd/>
            <a:tailEnd/>
          </a:ln>
        </p:spPr>
        <p:txBody>
          <a:bodyPr lIns="91434" tIns="45717" rIns="91434" bIns="45717"/>
          <a:lstStyle/>
          <a:p>
            <a:pPr algn="r"/>
            <a:fld id="{91D0DAD0-6013-488D-8BDC-499349F5D282}" type="slidenum">
              <a:rPr lang="en-US" altLang="en-US" sz="1000"/>
              <a:pPr algn="r"/>
              <a:t>9</a:t>
            </a:fld>
            <a:endParaRPr lang="en-US" altLang="en-US" sz="1000"/>
          </a:p>
        </p:txBody>
      </p:sp>
      <p:sp>
        <p:nvSpPr>
          <p:cNvPr id="361477" name="Rectangle 6"/>
          <p:cNvSpPr>
            <a:spLocks noChangeArrowheads="1"/>
          </p:cNvSpPr>
          <p:nvPr/>
        </p:nvSpPr>
        <p:spPr bwMode="auto">
          <a:xfrm>
            <a:off x="1382713" y="180975"/>
            <a:ext cx="7380287" cy="444119"/>
          </a:xfrm>
          <a:prstGeom prst="rect">
            <a:avLst/>
          </a:prstGeom>
          <a:noFill/>
          <a:ln w="9525">
            <a:noFill/>
            <a:miter lim="800000"/>
            <a:headEnd/>
            <a:tailEnd/>
          </a:ln>
        </p:spPr>
        <p:txBody>
          <a:bodyPr lIns="89304" tIns="44652" rIns="89304" bIns="44652">
            <a:spAutoFit/>
          </a:bodyPr>
          <a:lstStyle/>
          <a:p>
            <a:pPr algn="ctr" defTabSz="893763"/>
            <a:r>
              <a:rPr lang="en-US" sz="2300" b="1" dirty="0">
                <a:cs typeface="Times New Roman" pitchFamily="18" charset="0"/>
              </a:rPr>
              <a:t>SUBSISTEM KETAHANAN PANGAN Di INDONESIA</a:t>
            </a:r>
            <a:r>
              <a:rPr lang="en-GB" sz="2300" dirty="0">
                <a:solidFill>
                  <a:schemeClr val="bg1"/>
                </a:solidFill>
              </a:rPr>
              <a:t> </a:t>
            </a:r>
            <a:endParaRPr lang="en-US" sz="2300" dirty="0">
              <a:solidFill>
                <a:schemeClr val="bg1"/>
              </a:solidFill>
            </a:endParaRPr>
          </a:p>
        </p:txBody>
      </p:sp>
      <p:sp>
        <p:nvSpPr>
          <p:cNvPr id="406530" name="AutoShape 2"/>
          <p:cNvSpPr>
            <a:spLocks/>
          </p:cNvSpPr>
          <p:nvPr/>
        </p:nvSpPr>
        <p:spPr bwMode="auto">
          <a:xfrm>
            <a:off x="4141788" y="5543550"/>
            <a:ext cx="4419600" cy="1155700"/>
          </a:xfrm>
          <a:prstGeom prst="accentBorderCallout3">
            <a:avLst>
              <a:gd name="adj1" fmla="val 9375"/>
              <a:gd name="adj2" fmla="val 101593"/>
              <a:gd name="adj3" fmla="val 9375"/>
              <a:gd name="adj4" fmla="val 101722"/>
              <a:gd name="adj5" fmla="val -14454"/>
              <a:gd name="adj6" fmla="val 101722"/>
              <a:gd name="adj7" fmla="val -69403"/>
              <a:gd name="adj8" fmla="val 62597"/>
            </a:avLst>
          </a:prstGeom>
          <a:solidFill>
            <a:schemeClr val="bg1"/>
          </a:solidFill>
          <a:ln w="9525">
            <a:solidFill>
              <a:schemeClr val="bg1"/>
            </a:solidFill>
            <a:miter lim="800000"/>
            <a:headEnd/>
            <a:tailEnd/>
          </a:ln>
          <a:effectLst>
            <a:outerShdw dist="89803" dir="2700000" algn="ctr" rotWithShape="0">
              <a:srgbClr val="FFFFFF"/>
            </a:outerShdw>
          </a:effectLst>
        </p:spPr>
        <p:txBody>
          <a:bodyPr lIns="89304" tIns="44652" rIns="89304" bIns="44652"/>
          <a:lstStyle/>
          <a:p>
            <a:pPr algn="ctr" defTabSz="893763"/>
            <a:endParaRPr lang="id-ID" sz="2300">
              <a:solidFill>
                <a:schemeClr val="bg1"/>
              </a:solidFill>
              <a:latin typeface="Times New Roman" pitchFamily="18" charset="0"/>
            </a:endParaRPr>
          </a:p>
        </p:txBody>
      </p:sp>
      <p:sp>
        <p:nvSpPr>
          <p:cNvPr id="406532" name="AutoShape 4"/>
          <p:cNvSpPr>
            <a:spLocks/>
          </p:cNvSpPr>
          <p:nvPr/>
        </p:nvSpPr>
        <p:spPr bwMode="auto">
          <a:xfrm>
            <a:off x="584200" y="836613"/>
            <a:ext cx="3222625" cy="1570037"/>
          </a:xfrm>
          <a:prstGeom prst="accentBorderCallout3">
            <a:avLst>
              <a:gd name="adj1" fmla="val 6898"/>
              <a:gd name="adj2" fmla="val -2181"/>
              <a:gd name="adj3" fmla="val 6898"/>
              <a:gd name="adj4" fmla="val -10907"/>
              <a:gd name="adj5" fmla="val 64944"/>
              <a:gd name="adj6" fmla="val -10907"/>
              <a:gd name="adj7" fmla="val 199231"/>
              <a:gd name="adj8" fmla="val 55273"/>
            </a:avLst>
          </a:prstGeom>
          <a:solidFill>
            <a:srgbClr val="A50021"/>
          </a:solidFill>
          <a:ln w="9525">
            <a:solidFill>
              <a:schemeClr val="bg1"/>
            </a:solidFill>
            <a:miter lim="800000"/>
            <a:headEnd/>
            <a:tailEnd/>
          </a:ln>
          <a:effectLst>
            <a:outerShdw dist="99190" dir="2388334" algn="ctr" rotWithShape="0">
              <a:srgbClr val="FFFFFF"/>
            </a:outerShdw>
          </a:effectLst>
        </p:spPr>
        <p:txBody>
          <a:bodyPr lIns="89304" tIns="44652" rIns="89304" bIns="44652"/>
          <a:lstStyle/>
          <a:p>
            <a:pPr algn="ctr" defTabSz="893763"/>
            <a:endParaRPr lang="id-ID" sz="2300" dirty="0">
              <a:ln>
                <a:solidFill>
                  <a:sysClr val="windowText" lastClr="000000"/>
                </a:solidFill>
              </a:ln>
              <a:solidFill>
                <a:sysClr val="windowText" lastClr="000000"/>
              </a:solidFill>
              <a:latin typeface="Times New Roman" pitchFamily="18" charset="0"/>
            </a:endParaRPr>
          </a:p>
        </p:txBody>
      </p:sp>
      <p:sp>
        <p:nvSpPr>
          <p:cNvPr id="406533" name="Oval 5"/>
          <p:cNvSpPr>
            <a:spLocks noChangeArrowheads="1"/>
          </p:cNvSpPr>
          <p:nvPr/>
        </p:nvSpPr>
        <p:spPr bwMode="auto">
          <a:xfrm>
            <a:off x="2971800" y="3200400"/>
            <a:ext cx="2667000" cy="1220788"/>
          </a:xfrm>
          <a:prstGeom prst="ellipse">
            <a:avLst/>
          </a:prstGeom>
          <a:gradFill rotWithShape="0">
            <a:gsLst>
              <a:gs pos="0">
                <a:schemeClr val="accent1"/>
              </a:gs>
              <a:gs pos="100000">
                <a:srgbClr val="5E5E00"/>
              </a:gs>
            </a:gsLst>
            <a:lin ang="18900000" scaled="1"/>
          </a:grad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lIns="85341" tIns="42670" rIns="85341" bIns="42670" anchor="ctr">
            <a:flatTx/>
          </a:bodyPr>
          <a:lstStyle/>
          <a:p>
            <a:pPr defTabSz="854075"/>
            <a:endParaRPr lang="id-ID" sz="1700"/>
          </a:p>
        </p:txBody>
      </p:sp>
      <p:sp>
        <p:nvSpPr>
          <p:cNvPr id="406535" name="Oval 7"/>
          <p:cNvSpPr>
            <a:spLocks noChangeArrowheads="1"/>
          </p:cNvSpPr>
          <p:nvPr/>
        </p:nvSpPr>
        <p:spPr bwMode="auto">
          <a:xfrm>
            <a:off x="2133600" y="4114800"/>
            <a:ext cx="2667000" cy="1220788"/>
          </a:xfrm>
          <a:prstGeom prst="ellipse">
            <a:avLst/>
          </a:prstGeom>
          <a:gradFill rotWithShape="0">
            <a:gsLst>
              <a:gs pos="0">
                <a:srgbClr val="5E5E00"/>
              </a:gs>
              <a:gs pos="100000">
                <a:schemeClr val="accent1"/>
              </a:gs>
            </a:gsLst>
            <a:lin ang="18900000" scaled="1"/>
          </a:grad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lIns="85341" tIns="42670" rIns="85341" bIns="42670" anchor="ctr">
            <a:flatTx/>
          </a:bodyPr>
          <a:lstStyle/>
          <a:p>
            <a:pPr algn="ctr" defTabSz="854075"/>
            <a:endParaRPr lang="id-ID" sz="1700"/>
          </a:p>
        </p:txBody>
      </p:sp>
      <p:sp>
        <p:nvSpPr>
          <p:cNvPr id="406536" name="Oval 8"/>
          <p:cNvSpPr>
            <a:spLocks noChangeArrowheads="1"/>
          </p:cNvSpPr>
          <p:nvPr/>
        </p:nvSpPr>
        <p:spPr bwMode="auto">
          <a:xfrm>
            <a:off x="4114800" y="4114800"/>
            <a:ext cx="2667000" cy="1220788"/>
          </a:xfrm>
          <a:prstGeom prst="ellipse">
            <a:avLst/>
          </a:prstGeom>
          <a:gradFill rotWithShape="0">
            <a:gsLst>
              <a:gs pos="0">
                <a:schemeClr val="accent1"/>
              </a:gs>
              <a:gs pos="100000">
                <a:srgbClr val="5E5E00"/>
              </a:gs>
            </a:gsLst>
            <a:lin ang="2700000" scaled="1"/>
          </a:grad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lIns="85341" tIns="42670" rIns="85341" bIns="42670" anchor="ctr">
            <a:flatTx/>
          </a:bodyPr>
          <a:lstStyle/>
          <a:p>
            <a:pPr defTabSz="854075"/>
            <a:endParaRPr lang="id-ID" sz="1700"/>
          </a:p>
        </p:txBody>
      </p:sp>
      <p:sp>
        <p:nvSpPr>
          <p:cNvPr id="361484" name="Rectangle 9"/>
          <p:cNvSpPr>
            <a:spLocks noChangeArrowheads="1"/>
          </p:cNvSpPr>
          <p:nvPr/>
        </p:nvSpPr>
        <p:spPr bwMode="auto">
          <a:xfrm>
            <a:off x="3352800" y="3413125"/>
            <a:ext cx="2133600" cy="698500"/>
          </a:xfrm>
          <a:prstGeom prst="rect">
            <a:avLst/>
          </a:prstGeom>
          <a:noFill/>
          <a:ln w="9525">
            <a:noFill/>
            <a:miter lim="800000"/>
            <a:headEnd/>
            <a:tailEnd/>
          </a:ln>
        </p:spPr>
        <p:txBody>
          <a:bodyPr lIns="89304" tIns="44652" rIns="89304" bIns="44652">
            <a:spAutoFit/>
          </a:bodyPr>
          <a:lstStyle/>
          <a:p>
            <a:pPr algn="ctr" defTabSz="893763"/>
            <a:r>
              <a:rPr lang="en-US" sz="2000" b="1">
                <a:cs typeface="Arial" charset="0"/>
              </a:rPr>
              <a:t>subsistem ketersediaan</a:t>
            </a:r>
            <a:r>
              <a:rPr lang="en-GB" sz="2000" b="1"/>
              <a:t> </a:t>
            </a:r>
          </a:p>
        </p:txBody>
      </p:sp>
      <p:sp>
        <p:nvSpPr>
          <p:cNvPr id="361485" name="Rectangle 10"/>
          <p:cNvSpPr>
            <a:spLocks noChangeArrowheads="1"/>
          </p:cNvSpPr>
          <p:nvPr/>
        </p:nvSpPr>
        <p:spPr bwMode="auto">
          <a:xfrm>
            <a:off x="4495800" y="4343400"/>
            <a:ext cx="2133600" cy="698500"/>
          </a:xfrm>
          <a:prstGeom prst="rect">
            <a:avLst/>
          </a:prstGeom>
          <a:noFill/>
          <a:ln w="9525">
            <a:noFill/>
            <a:miter lim="800000"/>
            <a:headEnd/>
            <a:tailEnd/>
          </a:ln>
        </p:spPr>
        <p:txBody>
          <a:bodyPr lIns="89304" tIns="44652" rIns="89304" bIns="44652">
            <a:spAutoFit/>
          </a:bodyPr>
          <a:lstStyle/>
          <a:p>
            <a:pPr algn="ctr" defTabSz="893763"/>
            <a:r>
              <a:rPr lang="en-US" sz="2000" b="1">
                <a:cs typeface="Times New Roman" pitchFamily="18" charset="0"/>
              </a:rPr>
              <a:t>subsistem konsumsi</a:t>
            </a:r>
            <a:r>
              <a:rPr lang="en-GB" sz="2000" b="1"/>
              <a:t> </a:t>
            </a:r>
          </a:p>
        </p:txBody>
      </p:sp>
      <p:sp>
        <p:nvSpPr>
          <p:cNvPr id="361486" name="Rectangle 11"/>
          <p:cNvSpPr>
            <a:spLocks noChangeArrowheads="1"/>
          </p:cNvSpPr>
          <p:nvPr/>
        </p:nvSpPr>
        <p:spPr bwMode="auto">
          <a:xfrm>
            <a:off x="2209800" y="4421188"/>
            <a:ext cx="2133600" cy="696912"/>
          </a:xfrm>
          <a:prstGeom prst="rect">
            <a:avLst/>
          </a:prstGeom>
          <a:noFill/>
          <a:ln w="9525">
            <a:noFill/>
            <a:miter lim="800000"/>
            <a:headEnd/>
            <a:tailEnd/>
          </a:ln>
        </p:spPr>
        <p:txBody>
          <a:bodyPr lIns="89304" tIns="44652" rIns="89304" bIns="44652">
            <a:spAutoFit/>
          </a:bodyPr>
          <a:lstStyle/>
          <a:p>
            <a:pPr algn="ctr" defTabSz="893763"/>
            <a:r>
              <a:rPr lang="en-US" sz="2000" b="1">
                <a:cs typeface="Times New Roman" pitchFamily="18" charset="0"/>
              </a:rPr>
              <a:t>subsistem distribusi</a:t>
            </a:r>
            <a:r>
              <a:rPr lang="en-GB" sz="2000" b="1"/>
              <a:t> </a:t>
            </a:r>
          </a:p>
        </p:txBody>
      </p:sp>
      <p:grpSp>
        <p:nvGrpSpPr>
          <p:cNvPr id="2" name="Group 20"/>
          <p:cNvGrpSpPr>
            <a:grpSpLocks/>
          </p:cNvGrpSpPr>
          <p:nvPr/>
        </p:nvGrpSpPr>
        <p:grpSpPr bwMode="auto">
          <a:xfrm>
            <a:off x="4360863" y="381000"/>
            <a:ext cx="4478337" cy="2209800"/>
            <a:chOff x="2747" y="432"/>
            <a:chExt cx="2821" cy="833"/>
          </a:xfrm>
        </p:grpSpPr>
        <p:sp>
          <p:nvSpPr>
            <p:cNvPr id="406531" name="AutoShape 3"/>
            <p:cNvSpPr>
              <a:spLocks/>
            </p:cNvSpPr>
            <p:nvPr/>
          </p:nvSpPr>
          <p:spPr bwMode="auto">
            <a:xfrm>
              <a:off x="2784" y="528"/>
              <a:ext cx="2784" cy="737"/>
            </a:xfrm>
            <a:prstGeom prst="accentBorderCallout2">
              <a:avLst>
                <a:gd name="adj1" fmla="val 9255"/>
                <a:gd name="adj2" fmla="val -1593"/>
                <a:gd name="adj3" fmla="val 9255"/>
                <a:gd name="adj4" fmla="val -5171"/>
                <a:gd name="adj5" fmla="val 156426"/>
                <a:gd name="adj6" fmla="val -8986"/>
              </a:avLst>
            </a:prstGeom>
            <a:solidFill>
              <a:srgbClr val="A50021"/>
            </a:solidFill>
            <a:ln w="9525">
              <a:solidFill>
                <a:schemeClr val="bg1"/>
              </a:solidFill>
              <a:miter lim="800000"/>
              <a:headEnd/>
              <a:tailEnd/>
            </a:ln>
            <a:effectLst>
              <a:outerShdw dist="89803" dir="2700000" algn="ctr" rotWithShape="0">
                <a:srgbClr val="FFFFFF"/>
              </a:outerShdw>
            </a:effectLst>
          </p:spPr>
          <p:txBody>
            <a:bodyPr lIns="89304" tIns="44652" rIns="89304" bIns="44652"/>
            <a:lstStyle/>
            <a:p>
              <a:pPr algn="ctr" defTabSz="893763"/>
              <a:endParaRPr lang="id-ID" sz="2300">
                <a:solidFill>
                  <a:schemeClr val="bg1"/>
                </a:solidFill>
                <a:latin typeface="Times New Roman" pitchFamily="18" charset="0"/>
              </a:endParaRPr>
            </a:p>
          </p:txBody>
        </p:sp>
        <p:sp>
          <p:nvSpPr>
            <p:cNvPr id="361487" name="Rectangle 12"/>
            <p:cNvSpPr>
              <a:spLocks noChangeArrowheads="1"/>
            </p:cNvSpPr>
            <p:nvPr/>
          </p:nvSpPr>
          <p:spPr bwMode="auto">
            <a:xfrm>
              <a:off x="2747" y="432"/>
              <a:ext cx="2755" cy="820"/>
            </a:xfrm>
            <a:prstGeom prst="rect">
              <a:avLst/>
            </a:prstGeom>
            <a:noFill/>
            <a:ln w="9525">
              <a:noFill/>
              <a:miter lim="800000"/>
              <a:headEnd/>
              <a:tailEnd/>
            </a:ln>
          </p:spPr>
          <p:txBody>
            <a:bodyPr lIns="89304" tIns="44652" rIns="89304" bIns="44652">
              <a:spAutoFit/>
            </a:bodyPr>
            <a:lstStyle/>
            <a:p>
              <a:pPr marL="446088" indent="-446088" defTabSz="893763"/>
              <a:endParaRPr lang="en-US" sz="1700" b="1">
                <a:solidFill>
                  <a:schemeClr val="bg1"/>
                </a:solidFill>
              </a:endParaRPr>
            </a:p>
            <a:p>
              <a:pPr marL="446088" indent="-446088" defTabSz="893763"/>
              <a:endParaRPr lang="en-US" sz="1700" b="1">
                <a:solidFill>
                  <a:schemeClr val="bg1"/>
                </a:solidFill>
              </a:endParaRPr>
            </a:p>
            <a:p>
              <a:pPr marL="446088" indent="-446088" defTabSz="893763"/>
              <a:r>
                <a:rPr lang="en-US" sz="1700" b="1">
                  <a:solidFill>
                    <a:schemeClr val="bg1"/>
                  </a:solidFill>
                </a:rPr>
                <a:t>Mencakup kestabilan dan kesinambungan penyediaan pangan yang berasal dari: Produksi dalam    negeri </a:t>
              </a:r>
            </a:p>
            <a:p>
              <a:pPr marL="446088" indent="-446088" defTabSz="893763"/>
              <a:r>
                <a:rPr lang="en-US" sz="1700" b="1">
                  <a:solidFill>
                    <a:schemeClr val="bg1"/>
                  </a:solidFill>
                </a:rPr>
                <a:t>Ekspor-Impor, cadangan pangan</a:t>
              </a:r>
            </a:p>
            <a:p>
              <a:pPr marL="446088" indent="-446088" defTabSz="893763" eaLnBrk="0" hangingPunct="0">
                <a:lnSpc>
                  <a:spcPct val="90000"/>
                </a:lnSpc>
                <a:buClr>
                  <a:srgbClr val="000000"/>
                </a:buClr>
                <a:buFont typeface="Wingdings" pitchFamily="2" charset="2"/>
                <a:buNone/>
              </a:pPr>
              <a:endParaRPr lang="en-GB" sz="2000" b="1">
                <a:solidFill>
                  <a:schemeClr val="bg1"/>
                </a:solidFill>
                <a:cs typeface="Times New Roman" pitchFamily="18" charset="0"/>
              </a:endParaRPr>
            </a:p>
          </p:txBody>
        </p:sp>
      </p:grpSp>
      <p:sp>
        <p:nvSpPr>
          <p:cNvPr id="361488" name="Rectangle 13"/>
          <p:cNvSpPr>
            <a:spLocks noChangeArrowheads="1"/>
          </p:cNvSpPr>
          <p:nvPr/>
        </p:nvSpPr>
        <p:spPr bwMode="auto">
          <a:xfrm>
            <a:off x="3441700" y="5559425"/>
            <a:ext cx="5051425" cy="1119188"/>
          </a:xfrm>
          <a:prstGeom prst="rect">
            <a:avLst/>
          </a:prstGeom>
          <a:solidFill>
            <a:srgbClr val="A50021"/>
          </a:solidFill>
          <a:ln w="9525">
            <a:solidFill>
              <a:schemeClr val="bg1"/>
            </a:solidFill>
            <a:miter lim="800000"/>
            <a:headEnd/>
            <a:tailEnd/>
          </a:ln>
        </p:spPr>
        <p:txBody>
          <a:bodyPr lIns="89304" tIns="44652" rIns="89304" bIns="44652">
            <a:spAutoFit/>
          </a:bodyPr>
          <a:lstStyle/>
          <a:p>
            <a:pPr marL="446088" indent="-446088" defTabSz="893763"/>
            <a:r>
              <a:rPr lang="en-US" sz="1700" b="1">
                <a:solidFill>
                  <a:schemeClr val="bg1"/>
                </a:solidFill>
              </a:rPr>
              <a:t>Mencakup konsumsi Rumah Tangga dalam </a:t>
            </a:r>
          </a:p>
          <a:p>
            <a:pPr marL="446088" indent="-446088" defTabSz="893763"/>
            <a:r>
              <a:rPr lang="en-US" sz="1700" b="1">
                <a:solidFill>
                  <a:schemeClr val="bg1"/>
                </a:solidFill>
              </a:rPr>
              <a:t> Jumlah, keragaman,  Mutu gizi/ nutrisi,  dan </a:t>
            </a:r>
          </a:p>
          <a:p>
            <a:pPr marL="446088" indent="-446088" defTabSz="893763"/>
            <a:r>
              <a:rPr lang="en-US" sz="1700" b="1">
                <a:solidFill>
                  <a:schemeClr val="bg1"/>
                </a:solidFill>
              </a:rPr>
              <a:t>keamanan yang sesuai kebutuhan hidup sehat</a:t>
            </a:r>
          </a:p>
          <a:p>
            <a:pPr marL="446088" indent="-446088" defTabSz="893763" eaLnBrk="0" hangingPunct="0">
              <a:lnSpc>
                <a:spcPct val="80000"/>
              </a:lnSpc>
            </a:pPr>
            <a:endParaRPr lang="en-GB" sz="2000" b="1">
              <a:solidFill>
                <a:schemeClr val="bg1"/>
              </a:solidFill>
              <a:cs typeface="Times New Roman" pitchFamily="18" charset="0"/>
            </a:endParaRPr>
          </a:p>
        </p:txBody>
      </p:sp>
      <p:sp>
        <p:nvSpPr>
          <p:cNvPr id="361489" name="Rectangle 14"/>
          <p:cNvSpPr>
            <a:spLocks noChangeArrowheads="1"/>
          </p:cNvSpPr>
          <p:nvPr/>
        </p:nvSpPr>
        <p:spPr bwMode="auto">
          <a:xfrm>
            <a:off x="517525" y="906463"/>
            <a:ext cx="3054350" cy="1382712"/>
          </a:xfrm>
          <a:prstGeom prst="rect">
            <a:avLst/>
          </a:prstGeom>
          <a:solidFill>
            <a:srgbClr val="A50021"/>
          </a:solidFill>
          <a:ln w="9525">
            <a:noFill/>
            <a:miter lim="800000"/>
            <a:headEnd/>
            <a:tailEnd/>
          </a:ln>
        </p:spPr>
        <p:txBody>
          <a:bodyPr lIns="89304" tIns="44652" rIns="89304" bIns="44652">
            <a:spAutoFit/>
          </a:bodyPr>
          <a:lstStyle/>
          <a:p>
            <a:pPr marL="446088" indent="-446088" defTabSz="893763"/>
            <a:r>
              <a:rPr lang="en-US" sz="1700" b="1">
                <a:solidFill>
                  <a:schemeClr val="bg1"/>
                </a:solidFill>
              </a:rPr>
              <a:t>Mencakup kestabilan harga pangan dan aksesibilitas pangan :</a:t>
            </a:r>
          </a:p>
          <a:p>
            <a:pPr marL="446088" indent="-446088" defTabSz="893763"/>
            <a:r>
              <a:rPr lang="en-US" sz="1700" b="1">
                <a:solidFill>
                  <a:schemeClr val="bg1"/>
                </a:solidFill>
              </a:rPr>
              <a:t>Antar waktu </a:t>
            </a:r>
          </a:p>
          <a:p>
            <a:pPr marL="446088" indent="-446088" defTabSz="893763"/>
            <a:r>
              <a:rPr lang="en-US" sz="1700" b="1">
                <a:solidFill>
                  <a:schemeClr val="bg1"/>
                </a:solidFill>
              </a:rPr>
              <a:t>Antar wilayah</a:t>
            </a:r>
          </a:p>
        </p:txBody>
      </p:sp>
      <p:sp>
        <p:nvSpPr>
          <p:cNvPr id="361490" name="Oval 15"/>
          <p:cNvSpPr>
            <a:spLocks noChangeArrowheads="1"/>
          </p:cNvSpPr>
          <p:nvPr/>
        </p:nvSpPr>
        <p:spPr bwMode="auto">
          <a:xfrm>
            <a:off x="2971800" y="3200400"/>
            <a:ext cx="2667000" cy="1220788"/>
          </a:xfrm>
          <a:prstGeom prst="ellipse">
            <a:avLst/>
          </a:prstGeom>
          <a:noFill/>
          <a:ln w="9525">
            <a:solidFill>
              <a:schemeClr val="bg1"/>
            </a:solidFill>
            <a:round/>
            <a:headEnd/>
            <a:tailEnd/>
          </a:ln>
        </p:spPr>
        <p:txBody>
          <a:bodyPr wrap="none" lIns="85341" tIns="42670" rIns="85341" bIns="42670" anchor="ctr"/>
          <a:lstStyle/>
          <a:p>
            <a:pPr defTabSz="854075"/>
            <a:endParaRPr lang="id-ID" sz="1700"/>
          </a:p>
        </p:txBody>
      </p:sp>
      <p:sp>
        <p:nvSpPr>
          <p:cNvPr id="361491" name="Oval 16"/>
          <p:cNvSpPr>
            <a:spLocks noChangeArrowheads="1"/>
          </p:cNvSpPr>
          <p:nvPr/>
        </p:nvSpPr>
        <p:spPr bwMode="auto">
          <a:xfrm>
            <a:off x="2133600" y="4114800"/>
            <a:ext cx="2667000" cy="1220788"/>
          </a:xfrm>
          <a:prstGeom prst="ellipse">
            <a:avLst/>
          </a:prstGeom>
          <a:noFill/>
          <a:ln w="9525">
            <a:solidFill>
              <a:schemeClr val="tx1"/>
            </a:solidFill>
            <a:round/>
            <a:headEnd/>
            <a:tailEnd/>
          </a:ln>
        </p:spPr>
        <p:txBody>
          <a:bodyPr wrap="none" lIns="85341" tIns="42670" rIns="85341" bIns="42670" anchor="ctr"/>
          <a:lstStyle/>
          <a:p>
            <a:pPr defTabSz="854075"/>
            <a:endParaRPr lang="id-ID" sz="170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223</TotalTime>
  <Words>814</Words>
  <Application>Microsoft Office PowerPoint</Application>
  <PresentationFormat>On-screen Show (4:3)</PresentationFormat>
  <Paragraphs>325</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SISTEM KEWASPADAAN PANGAN DAN GIZI (INDIKATOR PERTANIAN)</vt:lpstr>
      <vt:lpstr>Sistim Kewaspadaan Pangan dan Gizi (SKPG) </vt:lpstr>
      <vt:lpstr>Slide 3</vt:lpstr>
      <vt:lpstr>Slide 4</vt:lpstr>
      <vt:lpstr>Slide 5</vt:lpstr>
      <vt:lpstr>Slide 6</vt:lpstr>
      <vt:lpstr>Slide 7</vt:lpstr>
      <vt:lpstr>Slide 8</vt:lpstr>
      <vt:lpstr>Slide 9</vt:lpstr>
      <vt:lpstr>Slide 10</vt:lpstr>
      <vt:lpstr>Slide 11</vt:lpstr>
      <vt:lpstr>Slide 12</vt:lpstr>
      <vt:lpstr>Luas Panen dan Produksi Padi Kab Magelang Thn 2013</vt:lpstr>
      <vt:lpstr>Slide 14</vt:lpstr>
      <vt:lpstr>Luas Panen dan Produksi Jagung Kab Magelang  Thn 2012</vt:lpstr>
      <vt:lpstr>Slide 16</vt:lpstr>
      <vt:lpstr>Slide 17</vt:lpstr>
      <vt:lpstr>Slide 18</vt:lpstr>
      <vt:lpstr>Slide 19</vt:lpstr>
      <vt:lpstr>Slide 20</vt:lpstr>
      <vt:lpstr>Sekian dan 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KEWASPADAAN PANGAN DAN GIZI (INDIKATOR PERTANIAN)</dc:title>
  <dc:creator>fatra</dc:creator>
  <cp:lastModifiedBy>owner</cp:lastModifiedBy>
  <cp:revision>30</cp:revision>
  <dcterms:created xsi:type="dcterms:W3CDTF">2012-12-18T11:43:30Z</dcterms:created>
  <dcterms:modified xsi:type="dcterms:W3CDTF">2014-10-18T02:29:48Z</dcterms:modified>
</cp:coreProperties>
</file>