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93" r:id="rId5"/>
    <p:sldId id="294" r:id="rId6"/>
    <p:sldId id="301" r:id="rId7"/>
    <p:sldId id="279" r:id="rId8"/>
  </p:sldIdLst>
  <p:sldSz cx="9144000" cy="5143500" type="screen16x9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E08"/>
    <a:srgbClr val="2F49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2" y="-1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53A2AD8-3A6A-4E68-8BC3-4E7A8B663BA4}" type="datetimeFigureOut">
              <a:rPr lang="id-ID"/>
              <a:pPr>
                <a:defRPr/>
              </a:pPr>
              <a:t>26/09/2014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B3B177F-A161-4CE9-86AD-4610EF48CF4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863C31-9517-4FDD-850A-AD8DDA203300}" type="slidenum">
              <a:rPr lang="id-ID" smtClean="0"/>
              <a:pPr/>
              <a:t>1</a:t>
            </a:fld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6034E-09A2-474B-B653-15B740FF64BE}" type="datetimeFigureOut">
              <a:rPr lang="fr-CA"/>
              <a:pPr>
                <a:defRPr/>
              </a:pPr>
              <a:t>2014-09-26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7437D-8501-4DFD-9DCA-871A305D981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A4C5-92FD-4854-A37D-8BE7DC3BAEC8}" type="datetimeFigureOut">
              <a:rPr lang="fr-CA"/>
              <a:pPr>
                <a:defRPr/>
              </a:pPr>
              <a:t>2014-09-26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222EE-DBEF-4622-9A04-35E739528FA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D59B8-3ADC-4EF6-881D-FFDC32F2B14A}" type="datetimeFigureOut">
              <a:rPr lang="fr-CA"/>
              <a:pPr>
                <a:defRPr/>
              </a:pPr>
              <a:t>2014-09-26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D8F04-CB08-4012-9A11-6C484931132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C6A35-A12F-42BD-81D4-21171999FAF5}" type="datetimeFigureOut">
              <a:rPr lang="fr-CA"/>
              <a:pPr>
                <a:defRPr/>
              </a:pPr>
              <a:t>2014-09-26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CBA68-3F14-4FAC-9469-26C9295303F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DBA32-8799-48F0-873A-30BA47A89628}" type="datetimeFigureOut">
              <a:rPr lang="fr-CA"/>
              <a:pPr>
                <a:defRPr/>
              </a:pPr>
              <a:t>2014-09-26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1E18F-E64B-49B4-BC80-EAF37E87837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ABB04-34F2-44B8-B256-AE6EFBB26ABB}" type="datetimeFigureOut">
              <a:rPr lang="fr-CA"/>
              <a:pPr>
                <a:defRPr/>
              </a:pPr>
              <a:t>2014-09-26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B502B-6D63-4884-971B-766E250293A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4F52-3542-4033-A012-143F8EE3357B}" type="datetimeFigureOut">
              <a:rPr lang="fr-CA"/>
              <a:pPr>
                <a:defRPr/>
              </a:pPr>
              <a:t>2014-09-26</a:t>
            </a:fld>
            <a:endParaRPr lang="fr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7E72B-EF8A-4B28-98C3-595ECB08F14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F886E-9A7E-4148-B459-C7C492726C65}" type="datetimeFigureOut">
              <a:rPr lang="fr-CA"/>
              <a:pPr>
                <a:defRPr/>
              </a:pPr>
              <a:t>2014-09-26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01F22-3120-4A71-BE67-667FD5604BA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9A04A-581F-4298-9675-1B319B1A855A}" type="datetimeFigureOut">
              <a:rPr lang="fr-CA"/>
              <a:pPr>
                <a:defRPr/>
              </a:pPr>
              <a:t>2014-09-26</a:t>
            </a:fld>
            <a:endParaRPr lang="fr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24F98-7333-4E0E-86D0-510A5738884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7E31E-B077-457D-B2B6-12F330DC4AC1}" type="datetimeFigureOut">
              <a:rPr lang="fr-CA"/>
              <a:pPr>
                <a:defRPr/>
              </a:pPr>
              <a:t>2014-09-26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E1A3A-9F12-4189-9151-5665FDA7E3E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5CF85-ACDD-43C3-AA42-833731ACA3B4}" type="datetimeFigureOut">
              <a:rPr lang="fr-CA"/>
              <a:pPr>
                <a:defRPr/>
              </a:pPr>
              <a:t>2014-09-26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2D469-B2A1-4CD8-85AC-A1FFD872C7B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r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2527EA-0ED4-4122-89EF-3DFB430DA02B}" type="datetimeFigureOut">
              <a:rPr lang="fr-CA"/>
              <a:pPr>
                <a:defRPr/>
              </a:pPr>
              <a:t>2014-09-26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B07F0D-E340-469B-B6ED-7263E7F5F33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3579813"/>
            <a:ext cx="6400800" cy="593725"/>
          </a:xfrm>
        </p:spPr>
        <p:txBody>
          <a:bodyPr/>
          <a:lstStyle/>
          <a:p>
            <a:pPr eaLnBrk="1" hangingPunct="1">
              <a:defRPr/>
            </a:pPr>
            <a:r>
              <a:rPr lang="id-ID" b="1" dirty="0" smtClean="0">
                <a:solidFill>
                  <a:srgbClr val="2D7E08"/>
                </a:solidFill>
              </a:rPr>
              <a:t>Pujianto</a:t>
            </a:r>
          </a:p>
          <a:p>
            <a:pPr eaLnBrk="1" hangingPunct="1">
              <a:defRPr/>
            </a:pPr>
            <a:r>
              <a:rPr lang="id-ID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DINAS PERINKOP DAN UMKM KABUPATEN MAGELANG TAHUN 2014</a:t>
            </a:r>
            <a:endParaRPr lang="fr-CA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7624" y="357172"/>
            <a:ext cx="65348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sz="4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Sertifikasi Penyuluhan Industri Rumah Tangga (PIRT)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68538" y="206375"/>
            <a:ext cx="6418262" cy="857250"/>
          </a:xfrm>
        </p:spPr>
        <p:txBody>
          <a:bodyPr/>
          <a:lstStyle/>
          <a:p>
            <a:pPr eaLnBrk="1" hangingPunct="1"/>
            <a:r>
              <a:rPr lang="id-ID" b="1" dirty="0" smtClean="0">
                <a:solidFill>
                  <a:srgbClr val="2D7E08"/>
                </a:solidFill>
              </a:rPr>
              <a:t>APA itu sertikat PIRT?</a:t>
            </a:r>
            <a:endParaRPr lang="fr-CA" b="1" dirty="0" smtClean="0">
              <a:solidFill>
                <a:srgbClr val="2D7E08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68538" y="1200150"/>
            <a:ext cx="6418262" cy="3394075"/>
          </a:xfrm>
        </p:spPr>
        <p:txBody>
          <a:bodyPr/>
          <a:lstStyle/>
          <a:p>
            <a:pPr marL="363538" indent="-363538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id-ID" sz="2400" dirty="0" smtClean="0">
                <a:solidFill>
                  <a:srgbClr val="2D7E08"/>
                </a:solidFill>
                <a:cs typeface="Arial" charset="0"/>
              </a:rPr>
              <a:t>Adalah jaminan dari pemerintah kabupaten/kota atas sebuah produk yang memberikan jaminan pada masyarakat bahwa produk tersebut aman untuk dikonsumsi oleh masyarakat </a:t>
            </a:r>
          </a:p>
          <a:p>
            <a:pPr marL="363538" indent="-363538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id-ID" sz="2400" dirty="0" smtClean="0">
                <a:solidFill>
                  <a:srgbClr val="2D7E08"/>
                </a:solidFill>
              </a:rPr>
              <a:t>Sertifikasi diberikan kepada produsen makanan/minuman industri rumah tangga dengan modal kurang dari Rp. 50 juta, untuk modal lebih besar dari Rp. 50 juta ijin diajukan ke Balai Besar </a:t>
            </a:r>
            <a:r>
              <a:rPr lang="id-ID" sz="2400" dirty="0" smtClean="0">
                <a:solidFill>
                  <a:srgbClr val="2D7E08"/>
                </a:solidFill>
              </a:rPr>
              <a:t>PO</a:t>
            </a:r>
            <a:r>
              <a:rPr lang="en-US" sz="2400" dirty="0" smtClean="0">
                <a:solidFill>
                  <a:srgbClr val="2D7E08"/>
                </a:solidFill>
              </a:rPr>
              <a:t>M</a:t>
            </a:r>
            <a:r>
              <a:rPr lang="id-ID" sz="2800" dirty="0" smtClean="0"/>
              <a:t/>
            </a:r>
            <a:br>
              <a:rPr lang="id-ID" sz="2800" dirty="0" smtClean="0"/>
            </a:br>
            <a:endParaRPr lang="en-US" sz="2800" dirty="0" smtClean="0">
              <a:solidFill>
                <a:srgbClr val="2D7E08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000232" y="339725"/>
            <a:ext cx="6858048" cy="652463"/>
          </a:xfrm>
        </p:spPr>
        <p:txBody>
          <a:bodyPr/>
          <a:lstStyle/>
          <a:p>
            <a:pPr algn="l" eaLnBrk="1" hangingPunct="1"/>
            <a:r>
              <a:rPr lang="id-ID" sz="3000" b="1" dirty="0" smtClean="0">
                <a:solidFill>
                  <a:srgbClr val="2D7E08"/>
                </a:solidFill>
              </a:rPr>
              <a:t>Siapa yang memberikan sertifikasi PIRT</a:t>
            </a:r>
            <a:endParaRPr lang="fr-CA" sz="3000" b="1" dirty="0" smtClean="0">
              <a:solidFill>
                <a:srgbClr val="2D7E08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68538" y="1058863"/>
            <a:ext cx="6418262" cy="3394075"/>
          </a:xfrm>
        </p:spPr>
        <p:txBody>
          <a:bodyPr/>
          <a:lstStyle/>
          <a:p>
            <a:pPr marL="514350" indent="-514350">
              <a:buFont typeface="Wingdings" pitchFamily="2" charset="2"/>
              <a:buNone/>
              <a:defRPr/>
            </a:pPr>
            <a:r>
              <a:rPr lang="id-ID" sz="2800" dirty="0" smtClean="0">
                <a:solidFill>
                  <a:srgbClr val="2D7E08"/>
                </a:solidFill>
              </a:rPr>
              <a:t>Yang mengeluarkan sertikat PIRT adalah  Dinas kesehatan dari kabupaten/kota dimana ukm makanan berada</a:t>
            </a: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id-ID" sz="2800" dirty="0" smtClean="0">
                <a:solidFill>
                  <a:srgbClr val="2D7E08"/>
                </a:solidFill>
              </a:rPr>
              <a:t>Untuk Kabupaten Magelang :</a:t>
            </a: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id-ID" sz="2800" dirty="0" smtClean="0">
                <a:solidFill>
                  <a:srgbClr val="2D7E08"/>
                </a:solidFill>
              </a:rPr>
              <a:t>Jl Soekarno-Hatta Kota mungkid Kabupaten Magelang</a:t>
            </a:r>
            <a:endParaRPr lang="fr-CA" sz="2800" dirty="0" smtClean="0">
              <a:solidFill>
                <a:srgbClr val="2D7E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714480" y="339725"/>
            <a:ext cx="7000924" cy="652463"/>
          </a:xfrm>
        </p:spPr>
        <p:txBody>
          <a:bodyPr/>
          <a:lstStyle/>
          <a:p>
            <a:pPr eaLnBrk="1" hangingPunct="1"/>
            <a:r>
              <a:rPr lang="id-ID" sz="3200" dirty="0" smtClean="0">
                <a:solidFill>
                  <a:srgbClr val="2D7E08"/>
                </a:solidFill>
                <a:latin typeface="Trebuchet MS" pitchFamily="34" charset="0"/>
              </a:rPr>
              <a:t>Prosedur pendaftaran sertifikat PIRT</a:t>
            </a:r>
            <a:endParaRPr lang="fr-CA" sz="3200" b="1" dirty="0" smtClean="0">
              <a:solidFill>
                <a:srgbClr val="2D7E08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68538" y="1058863"/>
            <a:ext cx="6418262" cy="3394075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id-ID" sz="2000" dirty="0" smtClean="0"/>
              <a:t>Mengisi Formulir Pendaftaran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id-ID" sz="2000" dirty="0" smtClean="0"/>
              <a:t>Fotokopy KTP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id-ID" sz="2000" dirty="0" smtClean="0"/>
              <a:t>Surat Keterangan dari desa/kelurahan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id-ID" sz="2000" dirty="0" smtClean="0"/>
              <a:t>Menyerahkan rancangan label makanan/minuman 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id-ID" sz="2000" dirty="0" smtClean="0"/>
              <a:t>Menyerahkan contoh produk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id-ID" sz="2000" dirty="0" smtClean="0"/>
              <a:t>Denah alamat usaha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id-ID" sz="2000" dirty="0" smtClean="0"/>
              <a:t>Denah tempat pengolahan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id-ID" sz="2000" dirty="0" smtClean="0"/>
              <a:t>Mengikuti penyuluhan makanan dan minuman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id-ID" sz="2000" dirty="0" smtClean="0"/>
              <a:t>Lolos survey </a:t>
            </a:r>
            <a:r>
              <a:rPr lang="id-ID" sz="2000" smtClean="0"/>
              <a:t>oleh Dinas </a:t>
            </a:r>
            <a:r>
              <a:rPr lang="id-ID" sz="2000" dirty="0" smtClean="0"/>
              <a:t>K</a:t>
            </a:r>
            <a:r>
              <a:rPr lang="id-ID" sz="2000" smtClean="0"/>
              <a:t>esehatan</a:t>
            </a:r>
            <a:endParaRPr lang="id-ID" sz="2000" dirty="0" smtClean="0"/>
          </a:p>
          <a:p>
            <a:pPr marL="514350" indent="-514350" eaLnBrk="1" hangingPunct="1">
              <a:lnSpc>
                <a:spcPct val="90000"/>
              </a:lnSpc>
              <a:buNone/>
              <a:defRPr/>
            </a:pPr>
            <a:r>
              <a:rPr lang="id-ID" sz="2000" dirty="0" smtClean="0"/>
              <a:t>Permohonan untuk mendaptkan No. P-IRT diajukan kepala</a:t>
            </a:r>
          </a:p>
          <a:p>
            <a:pPr marL="514350" indent="-514350" eaLnBrk="1" hangingPunct="1">
              <a:lnSpc>
                <a:spcPct val="90000"/>
              </a:lnSpc>
              <a:buNone/>
              <a:defRPr/>
            </a:pPr>
            <a:r>
              <a:rPr lang="id-ID" sz="2000" dirty="0" smtClean="0"/>
              <a:t>Kepala Dinas Kesehatan Kabupaten/ Kota</a:t>
            </a:r>
            <a:endParaRPr lang="fr-CA" sz="2000" dirty="0" smtClean="0">
              <a:solidFill>
                <a:srgbClr val="2D7E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000232" y="339725"/>
            <a:ext cx="6715172" cy="652463"/>
          </a:xfrm>
        </p:spPr>
        <p:txBody>
          <a:bodyPr/>
          <a:lstStyle/>
          <a:p>
            <a:pPr eaLnBrk="1" hangingPunct="1"/>
            <a:r>
              <a:rPr lang="id-ID" sz="32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id-ID" sz="3200" dirty="0" smtClean="0">
                <a:solidFill>
                  <a:srgbClr val="2D7E08"/>
                </a:solidFill>
                <a:latin typeface="Trebuchet MS" pitchFamily="34" charset="0"/>
              </a:rPr>
              <a:t>Perkecualian sertifikat PIRT</a:t>
            </a:r>
            <a:endParaRPr lang="fr-CA" sz="3200" b="1" dirty="0" smtClean="0">
              <a:solidFill>
                <a:srgbClr val="2D7E08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68538" y="1285866"/>
            <a:ext cx="6418262" cy="3167072"/>
          </a:xfrm>
        </p:spPr>
        <p:txBody>
          <a:bodyPr/>
          <a:lstStyle/>
          <a:p>
            <a:pPr>
              <a:buNone/>
            </a:pPr>
            <a:r>
              <a:rPr lang="id-ID" sz="1800" dirty="0" smtClean="0">
                <a:solidFill>
                  <a:srgbClr val="2D7E08"/>
                </a:solidFill>
              </a:rPr>
              <a:t>Sertifikat PIRT tidak berlaku untuk:</a:t>
            </a:r>
          </a:p>
          <a:p>
            <a:r>
              <a:rPr lang="id-ID" sz="1800" dirty="0" smtClean="0">
                <a:solidFill>
                  <a:srgbClr val="2D7E08"/>
                </a:solidFill>
              </a:rPr>
              <a:t>Susu dan hasil olahannya</a:t>
            </a:r>
          </a:p>
          <a:p>
            <a:r>
              <a:rPr lang="id-ID" sz="1800" dirty="0" smtClean="0">
                <a:solidFill>
                  <a:srgbClr val="2D7E08"/>
                </a:solidFill>
              </a:rPr>
              <a:t>daging, ikan, unggas dan olahannya yang memerlukan </a:t>
            </a:r>
          </a:p>
          <a:p>
            <a:r>
              <a:rPr lang="id-ID" sz="1800" dirty="0" smtClean="0">
                <a:solidFill>
                  <a:srgbClr val="2D7E08"/>
                </a:solidFill>
              </a:rPr>
              <a:t>penyimpanan beku</a:t>
            </a:r>
          </a:p>
          <a:p>
            <a:r>
              <a:rPr lang="id-ID" sz="1800" dirty="0" smtClean="0">
                <a:solidFill>
                  <a:srgbClr val="2D7E08"/>
                </a:solidFill>
              </a:rPr>
              <a:t>pangan kaleng berasam rendah</a:t>
            </a:r>
          </a:p>
          <a:p>
            <a:r>
              <a:rPr lang="id-ID" sz="1800" dirty="0" smtClean="0">
                <a:solidFill>
                  <a:srgbClr val="2D7E08"/>
                </a:solidFill>
              </a:rPr>
              <a:t>Makanan  bayi</a:t>
            </a:r>
          </a:p>
          <a:p>
            <a:r>
              <a:rPr lang="id-ID" sz="1800" dirty="0" smtClean="0">
                <a:solidFill>
                  <a:srgbClr val="2D7E08"/>
                </a:solidFill>
              </a:rPr>
              <a:t>Minuman berakohol </a:t>
            </a:r>
          </a:p>
          <a:p>
            <a:r>
              <a:rPr lang="id-ID" sz="1800" dirty="0" smtClean="0">
                <a:solidFill>
                  <a:srgbClr val="2D7E08"/>
                </a:solidFill>
              </a:rPr>
              <a:t>Air dalam kemasan pangan lain yang memenuhi SNI</a:t>
            </a:r>
          </a:p>
          <a:p>
            <a:r>
              <a:rPr lang="id-ID" sz="1800" dirty="0" smtClean="0">
                <a:solidFill>
                  <a:srgbClr val="2D7E08"/>
                </a:solidFill>
              </a:rPr>
              <a:t>Pangan Olahan lain yang ditetapkan oleh BPOM Dimana pangan yang disebutkan diatas harus didaftarkan lewat BPOM</a:t>
            </a:r>
          </a:p>
          <a:p>
            <a:pPr marL="514350" indent="-5143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d-ID" sz="2000" dirty="0" smtClean="0">
                <a:solidFill>
                  <a:srgbClr val="2D7E08"/>
                </a:solidFill>
                <a:latin typeface="Trebuchet MS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000232" y="339725"/>
            <a:ext cx="6715172" cy="652463"/>
          </a:xfrm>
        </p:spPr>
        <p:txBody>
          <a:bodyPr/>
          <a:lstStyle/>
          <a:p>
            <a:pPr eaLnBrk="1" hangingPunct="1"/>
            <a:r>
              <a:rPr lang="id-ID" sz="3200" dirty="0" smtClean="0">
                <a:solidFill>
                  <a:srgbClr val="2D7E08"/>
                </a:solidFill>
                <a:latin typeface="Showcard Gothic" pitchFamily="82" charset="0"/>
              </a:rPr>
              <a:t>BIAYA </a:t>
            </a:r>
            <a:endParaRPr lang="fr-CA" sz="3200" b="1" dirty="0" smtClean="0">
              <a:solidFill>
                <a:srgbClr val="2D7E08"/>
              </a:solidFill>
              <a:latin typeface="Showcard Gothic" pitchFamily="82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68538" y="1285866"/>
            <a:ext cx="6418262" cy="3167072"/>
          </a:xfrm>
        </p:spPr>
        <p:txBody>
          <a:bodyPr/>
          <a:lstStyle/>
          <a:p>
            <a:r>
              <a:rPr lang="id-ID" sz="4000" dirty="0" smtClean="0">
                <a:solidFill>
                  <a:srgbClr val="2D7E08"/>
                </a:solidFill>
              </a:rPr>
              <a:t>Biaya pendaftaran Rp. 0 (Gratis)</a:t>
            </a:r>
          </a:p>
          <a:p>
            <a:r>
              <a:rPr lang="id-ID" sz="4000" dirty="0" smtClean="0">
                <a:solidFill>
                  <a:srgbClr val="2D7E08"/>
                </a:solidFill>
                <a:latin typeface="Trebuchet MS" pitchFamily="34" charset="0"/>
              </a:rPr>
              <a:t>Biaya pemeriksaan laboratorium antara Rp. </a:t>
            </a:r>
            <a:r>
              <a:rPr lang="en-US" sz="4000" smtClean="0">
                <a:solidFill>
                  <a:srgbClr val="2D7E08"/>
                </a:solidFill>
                <a:latin typeface="Trebuchet MS" pitchFamily="34" charset="0"/>
              </a:rPr>
              <a:t>5</a:t>
            </a:r>
            <a:r>
              <a:rPr lang="id-ID" sz="4000" smtClean="0">
                <a:solidFill>
                  <a:srgbClr val="2D7E08"/>
                </a:solidFill>
                <a:latin typeface="Trebuchet MS" pitchFamily="34" charset="0"/>
              </a:rPr>
              <a:t>0.000 </a:t>
            </a:r>
            <a:r>
              <a:rPr lang="id-ID" sz="4000" dirty="0" smtClean="0">
                <a:solidFill>
                  <a:srgbClr val="2D7E08"/>
                </a:solidFill>
                <a:latin typeface="Trebuchet MS" pitchFamily="34" charset="0"/>
              </a:rPr>
              <a:t>s/d 100.000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066925"/>
            <a:ext cx="8229600" cy="857250"/>
          </a:xfrm>
        </p:spPr>
        <p:txBody>
          <a:bodyPr/>
          <a:lstStyle/>
          <a:p>
            <a:pPr eaLnBrk="1" hangingPunct="1"/>
            <a:r>
              <a:rPr lang="id-ID" sz="6600" b="1" smtClean="0">
                <a:solidFill>
                  <a:schemeClr val="bg1"/>
                </a:solidFill>
              </a:rPr>
              <a:t>TERIMA KASIH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mph" presetSubtype="1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15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6" grpId="1"/>
      <p:bldP spid="21506" grpId="2"/>
    </p:bldLst>
  </p:timing>
</p:sld>
</file>

<file path=ppt/theme/theme1.xml><?xml version="1.0" encoding="utf-8"?>
<a:theme xmlns:a="http://schemas.openxmlformats.org/drawingml/2006/main" name="17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177</Template>
  <TotalTime>523</TotalTime>
  <Words>234</Words>
  <Application>Microsoft Office PowerPoint</Application>
  <PresentationFormat>On-screen Show (16:9)</PresentationFormat>
  <Paragraphs>38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177</vt:lpstr>
      <vt:lpstr>Slide 1</vt:lpstr>
      <vt:lpstr>APA itu sertikat PIRT?</vt:lpstr>
      <vt:lpstr>Siapa yang memberikan sertifikasi PIRT</vt:lpstr>
      <vt:lpstr>Prosedur pendaftaran sertifikat PIRT</vt:lpstr>
      <vt:lpstr> Perkecualian sertifikat PIRT</vt:lpstr>
      <vt:lpstr>BIAYA 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MARIO</dc:creator>
  <cp:lastModifiedBy>aman</cp:lastModifiedBy>
  <cp:revision>25</cp:revision>
  <dcterms:created xsi:type="dcterms:W3CDTF">2012-04-19T01:55:26Z</dcterms:created>
  <dcterms:modified xsi:type="dcterms:W3CDTF">2014-09-26T09:46:19Z</dcterms:modified>
</cp:coreProperties>
</file>