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5" r:id="rId4"/>
    <p:sldId id="297" r:id="rId5"/>
    <p:sldId id="320" r:id="rId6"/>
    <p:sldId id="321" r:id="rId7"/>
    <p:sldId id="316" r:id="rId8"/>
    <p:sldId id="317" r:id="rId9"/>
    <p:sldId id="323" r:id="rId10"/>
    <p:sldId id="310" r:id="rId11"/>
    <p:sldId id="322" r:id="rId12"/>
    <p:sldId id="312" r:id="rId13"/>
    <p:sldId id="313" r:id="rId14"/>
    <p:sldId id="330" r:id="rId15"/>
    <p:sldId id="331" r:id="rId16"/>
    <p:sldId id="333" r:id="rId17"/>
    <p:sldId id="336" r:id="rId18"/>
    <p:sldId id="337" r:id="rId19"/>
    <p:sldId id="338" r:id="rId20"/>
    <p:sldId id="325" r:id="rId21"/>
    <p:sldId id="327" r:id="rId22"/>
    <p:sldId id="328" r:id="rId23"/>
    <p:sldId id="299" r:id="rId24"/>
  </p:sldIdLst>
  <p:sldSz cx="9144000" cy="5143500" type="screen16x9"/>
  <p:notesSz cx="9945688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08"/>
    <a:srgbClr val="2F4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71" autoAdjust="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0993B-1561-4F8D-AE53-F156C2AF1A1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031EBB1-5F7D-4ED5-8459-1B852AAB85E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Makanan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segar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	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Buah-buahanSayuran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,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Serealia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2 – 5 %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FB3F64-5CCC-4811-BEE5-28E2E4C59438}" type="parTrans" cxnId="{D71310A1-785F-4860-87FD-0AB6BCE2D0F8}">
      <dgm:prSet/>
      <dgm:spPr/>
      <dgm:t>
        <a:bodyPr/>
        <a:lstStyle/>
        <a:p>
          <a:endParaRPr lang="id-ID"/>
        </a:p>
      </dgm:t>
    </dgm:pt>
    <dgm:pt modelId="{1BF69BDC-5A44-44D7-AFB7-897FDB7D0A5D}" type="sibTrans" cxnId="{D71310A1-785F-4860-87FD-0AB6BCE2D0F8}">
      <dgm:prSet/>
      <dgm:spPr/>
      <dgm:t>
        <a:bodyPr/>
        <a:lstStyle/>
        <a:p>
          <a:endParaRPr lang="id-ID"/>
        </a:p>
      </dgm:t>
    </dgm:pt>
    <dgm:pt modelId="{3A8A5DDD-9191-4F56-8746-222FA6259E3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Minuman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ringan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70 –75 % 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C0CA14-6212-4087-A8A5-BDCBC146712E}" type="parTrans" cxnId="{93CF9F61-DA78-43AA-8548-30AA44EEC023}">
      <dgm:prSet/>
      <dgm:spPr/>
      <dgm:t>
        <a:bodyPr/>
        <a:lstStyle/>
        <a:p>
          <a:endParaRPr lang="id-ID"/>
        </a:p>
      </dgm:t>
    </dgm:pt>
    <dgm:pt modelId="{4EA00583-9835-4F4B-A586-819BD10A9F46}" type="sibTrans" cxnId="{93CF9F61-DA78-43AA-8548-30AA44EEC023}">
      <dgm:prSet/>
      <dgm:spPr/>
      <dgm:t>
        <a:bodyPr/>
        <a:lstStyle/>
        <a:p>
          <a:endParaRPr lang="id-ID"/>
        </a:p>
      </dgm:t>
    </dgm:pt>
    <dgm:pt modelId="{465D6089-BCE0-4B12-889F-90E44044F30C}">
      <dgm:prSet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Makanan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olahan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20 – 25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%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2F2D0F-2E82-45F3-9B16-74007B4F0D87}" type="parTrans" cxnId="{DA16D6AA-D71A-4B16-86EE-6A668F5D7A2E}">
      <dgm:prSet/>
      <dgm:spPr/>
      <dgm:t>
        <a:bodyPr/>
        <a:lstStyle/>
        <a:p>
          <a:endParaRPr lang="id-ID"/>
        </a:p>
      </dgm:t>
    </dgm:pt>
    <dgm:pt modelId="{9F5D8732-D646-42CC-89AD-6C0606C65DF4}" type="sibTrans" cxnId="{DA16D6AA-D71A-4B16-86EE-6A668F5D7A2E}">
      <dgm:prSet/>
      <dgm:spPr/>
      <dgm:t>
        <a:bodyPr/>
        <a:lstStyle/>
        <a:p>
          <a:endParaRPr lang="id-ID"/>
        </a:p>
      </dgm:t>
    </dgm:pt>
    <dgm:pt modelId="{23D6F2AC-7614-4018-B69C-F6E770A6392A}">
      <dgm:prSet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AMDK</a:t>
          </a:r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90 %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Trebuchet MS" pitchFamily="34" charset="0"/>
          </a:endParaRPr>
        </a:p>
      </dgm:t>
    </dgm:pt>
    <dgm:pt modelId="{52486925-5AB5-442C-8806-0A7403427C52}" type="parTrans" cxnId="{7FC8F700-3A8D-49C2-A265-C359F437FE2B}">
      <dgm:prSet/>
      <dgm:spPr/>
      <dgm:t>
        <a:bodyPr/>
        <a:lstStyle/>
        <a:p>
          <a:endParaRPr lang="id-ID"/>
        </a:p>
      </dgm:t>
    </dgm:pt>
    <dgm:pt modelId="{F5989CC4-13A0-4542-8D76-E6F620112862}" type="sibTrans" cxnId="{7FC8F700-3A8D-49C2-A265-C359F437FE2B}">
      <dgm:prSet/>
      <dgm:spPr/>
      <dgm:t>
        <a:bodyPr/>
        <a:lstStyle/>
        <a:p>
          <a:endParaRPr lang="id-ID"/>
        </a:p>
      </dgm:t>
    </dgm:pt>
    <dgm:pt modelId="{AAF5ACF0-0CC2-4A77-80E5-A1AA3F77526A}" type="pres">
      <dgm:prSet presAssocID="{A130993B-1561-4F8D-AE53-F156C2AF1A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759A5CF-A716-4CC4-B2A6-1343203870BB}" type="pres">
      <dgm:prSet presAssocID="{0031EBB1-5F7D-4ED5-8459-1B852AAB85EA}" presName="comp" presStyleCnt="0"/>
      <dgm:spPr/>
    </dgm:pt>
    <dgm:pt modelId="{194C32CA-C72D-414A-B3B4-A20CC2849954}" type="pres">
      <dgm:prSet presAssocID="{0031EBB1-5F7D-4ED5-8459-1B852AAB85EA}" presName="box" presStyleLbl="node1" presStyleIdx="0" presStyleCnt="4"/>
      <dgm:spPr/>
      <dgm:t>
        <a:bodyPr/>
        <a:lstStyle/>
        <a:p>
          <a:endParaRPr lang="id-ID"/>
        </a:p>
      </dgm:t>
    </dgm:pt>
    <dgm:pt modelId="{4EB54D0C-469A-42BB-93CC-C1D74E68F182}" type="pres">
      <dgm:prSet presAssocID="{0031EBB1-5F7D-4ED5-8459-1B852AAB85E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B94127-228A-4303-94FC-FDB5AE694998}" type="pres">
      <dgm:prSet presAssocID="{0031EBB1-5F7D-4ED5-8459-1B852AAB85E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777AC6-9482-4CC7-A2D2-EA764E784487}" type="pres">
      <dgm:prSet presAssocID="{1BF69BDC-5A44-44D7-AFB7-897FDB7D0A5D}" presName="spacer" presStyleCnt="0"/>
      <dgm:spPr/>
    </dgm:pt>
    <dgm:pt modelId="{2B508D1A-5455-4935-A453-3567629822C1}" type="pres">
      <dgm:prSet presAssocID="{465D6089-BCE0-4B12-889F-90E44044F30C}" presName="comp" presStyleCnt="0"/>
      <dgm:spPr/>
    </dgm:pt>
    <dgm:pt modelId="{5619F9DB-49E4-4D29-AFDC-2908133AC4E1}" type="pres">
      <dgm:prSet presAssocID="{465D6089-BCE0-4B12-889F-90E44044F30C}" presName="box" presStyleLbl="node1" presStyleIdx="1" presStyleCnt="4"/>
      <dgm:spPr/>
      <dgm:t>
        <a:bodyPr/>
        <a:lstStyle/>
        <a:p>
          <a:endParaRPr lang="id-ID"/>
        </a:p>
      </dgm:t>
    </dgm:pt>
    <dgm:pt modelId="{0E68E164-AE25-4113-8948-76CEE567DBEB}" type="pres">
      <dgm:prSet presAssocID="{465D6089-BCE0-4B12-889F-90E44044F30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3B0191-34D4-4FE6-A5C1-6FF3F8F02FF8}" type="pres">
      <dgm:prSet presAssocID="{465D6089-BCE0-4B12-889F-90E44044F30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8F5C05-6D20-4DB2-AB4D-DB09443A743E}" type="pres">
      <dgm:prSet presAssocID="{9F5D8732-D646-42CC-89AD-6C0606C65DF4}" presName="spacer" presStyleCnt="0"/>
      <dgm:spPr/>
    </dgm:pt>
    <dgm:pt modelId="{554E77B1-84E9-4D83-9706-60663E2E6D3E}" type="pres">
      <dgm:prSet presAssocID="{3A8A5DDD-9191-4F56-8746-222FA6259E31}" presName="comp" presStyleCnt="0"/>
      <dgm:spPr/>
    </dgm:pt>
    <dgm:pt modelId="{9E7C59FD-1CA9-4540-A7AB-BF9EFA241301}" type="pres">
      <dgm:prSet presAssocID="{3A8A5DDD-9191-4F56-8746-222FA6259E31}" presName="box" presStyleLbl="node1" presStyleIdx="2" presStyleCnt="4" custLinFactNeighborX="-391" custLinFactNeighborY="-4874"/>
      <dgm:spPr/>
      <dgm:t>
        <a:bodyPr/>
        <a:lstStyle/>
        <a:p>
          <a:endParaRPr lang="id-ID"/>
        </a:p>
      </dgm:t>
    </dgm:pt>
    <dgm:pt modelId="{5C406A4B-8C0E-4175-B927-22B10EA27E69}" type="pres">
      <dgm:prSet presAssocID="{3A8A5DDD-9191-4F56-8746-222FA6259E31}" presName="img" presStyleLbl="fgImgPlace1" presStyleIdx="2" presStyleCnt="4" custLinFactNeighborX="-2062" custLinFactNeighborY="-85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0031A3-2FB5-47E7-A084-6ABA1E67C6C7}" type="pres">
      <dgm:prSet presAssocID="{3A8A5DDD-9191-4F56-8746-222FA6259E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2FA60B-5444-47B5-A0FA-396055BB645B}" type="pres">
      <dgm:prSet presAssocID="{4EA00583-9835-4F4B-A586-819BD10A9F46}" presName="spacer" presStyleCnt="0"/>
      <dgm:spPr/>
    </dgm:pt>
    <dgm:pt modelId="{58D9B829-8693-4239-80D8-DC17BBCD1EC8}" type="pres">
      <dgm:prSet presAssocID="{23D6F2AC-7614-4018-B69C-F6E770A6392A}" presName="comp" presStyleCnt="0"/>
      <dgm:spPr/>
    </dgm:pt>
    <dgm:pt modelId="{E1A3FE46-E3FE-4937-BB06-448C4F5C6E59}" type="pres">
      <dgm:prSet presAssocID="{23D6F2AC-7614-4018-B69C-F6E770A6392A}" presName="box" presStyleLbl="node1" presStyleIdx="3" presStyleCnt="4"/>
      <dgm:spPr/>
      <dgm:t>
        <a:bodyPr/>
        <a:lstStyle/>
        <a:p>
          <a:endParaRPr lang="id-ID"/>
        </a:p>
      </dgm:t>
    </dgm:pt>
    <dgm:pt modelId="{BB0B1D3C-8EEE-43DB-BA65-07B43B8386F9}" type="pres">
      <dgm:prSet presAssocID="{23D6F2AC-7614-4018-B69C-F6E770A6392A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A31D09C-FE44-498E-B7FE-1A8EE936D486}" type="pres">
      <dgm:prSet presAssocID="{23D6F2AC-7614-4018-B69C-F6E770A6392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119AFC-CE70-4566-A036-D806D8906405}" type="presOf" srcId="{465D6089-BCE0-4B12-889F-90E44044F30C}" destId="{EE3B0191-34D4-4FE6-A5C1-6FF3F8F02FF8}" srcOrd="1" destOrd="0" presId="urn:microsoft.com/office/officeart/2005/8/layout/vList4"/>
    <dgm:cxn modelId="{D71310A1-785F-4860-87FD-0AB6BCE2D0F8}" srcId="{A130993B-1561-4F8D-AE53-F156C2AF1A1B}" destId="{0031EBB1-5F7D-4ED5-8459-1B852AAB85EA}" srcOrd="0" destOrd="0" parTransId="{D2FB3F64-5CCC-4811-BEE5-28E2E4C59438}" sibTransId="{1BF69BDC-5A44-44D7-AFB7-897FDB7D0A5D}"/>
    <dgm:cxn modelId="{DA16D6AA-D71A-4B16-86EE-6A668F5D7A2E}" srcId="{A130993B-1561-4F8D-AE53-F156C2AF1A1B}" destId="{465D6089-BCE0-4B12-889F-90E44044F30C}" srcOrd="1" destOrd="0" parTransId="{9B2F2D0F-2E82-45F3-9B16-74007B4F0D87}" sibTransId="{9F5D8732-D646-42CC-89AD-6C0606C65DF4}"/>
    <dgm:cxn modelId="{0B067382-300A-4B9C-A9FB-70C529F05AB3}" type="presOf" srcId="{3A8A5DDD-9191-4F56-8746-222FA6259E31}" destId="{790031A3-2FB5-47E7-A084-6ABA1E67C6C7}" srcOrd="1" destOrd="0" presId="urn:microsoft.com/office/officeart/2005/8/layout/vList4"/>
    <dgm:cxn modelId="{779E81A4-46D4-449B-B2BE-B671B2ACEBD2}" type="presOf" srcId="{465D6089-BCE0-4B12-889F-90E44044F30C}" destId="{5619F9DB-49E4-4D29-AFDC-2908133AC4E1}" srcOrd="0" destOrd="0" presId="urn:microsoft.com/office/officeart/2005/8/layout/vList4"/>
    <dgm:cxn modelId="{19512B93-1AF6-4167-A9A3-EFB607B40F93}" type="presOf" srcId="{3A8A5DDD-9191-4F56-8746-222FA6259E31}" destId="{9E7C59FD-1CA9-4540-A7AB-BF9EFA241301}" srcOrd="0" destOrd="0" presId="urn:microsoft.com/office/officeart/2005/8/layout/vList4"/>
    <dgm:cxn modelId="{93CF9F61-DA78-43AA-8548-30AA44EEC023}" srcId="{A130993B-1561-4F8D-AE53-F156C2AF1A1B}" destId="{3A8A5DDD-9191-4F56-8746-222FA6259E31}" srcOrd="2" destOrd="0" parTransId="{A1C0CA14-6212-4087-A8A5-BDCBC146712E}" sibTransId="{4EA00583-9835-4F4B-A586-819BD10A9F46}"/>
    <dgm:cxn modelId="{2E5F43E0-007E-4439-A445-7DDE53983094}" type="presOf" srcId="{0031EBB1-5F7D-4ED5-8459-1B852AAB85EA}" destId="{C4B94127-228A-4303-94FC-FDB5AE694998}" srcOrd="1" destOrd="0" presId="urn:microsoft.com/office/officeart/2005/8/layout/vList4"/>
    <dgm:cxn modelId="{04F7B0E4-EF63-4971-8E2E-7E6121F6C3FD}" type="presOf" srcId="{0031EBB1-5F7D-4ED5-8459-1B852AAB85EA}" destId="{194C32CA-C72D-414A-B3B4-A20CC2849954}" srcOrd="0" destOrd="0" presId="urn:microsoft.com/office/officeart/2005/8/layout/vList4"/>
    <dgm:cxn modelId="{7FC8F700-3A8D-49C2-A265-C359F437FE2B}" srcId="{A130993B-1561-4F8D-AE53-F156C2AF1A1B}" destId="{23D6F2AC-7614-4018-B69C-F6E770A6392A}" srcOrd="3" destOrd="0" parTransId="{52486925-5AB5-442C-8806-0A7403427C52}" sibTransId="{F5989CC4-13A0-4542-8D76-E6F620112862}"/>
    <dgm:cxn modelId="{0B768771-B844-4418-9EDB-9ACBD7A349F1}" type="presOf" srcId="{23D6F2AC-7614-4018-B69C-F6E770A6392A}" destId="{E1A3FE46-E3FE-4937-BB06-448C4F5C6E59}" srcOrd="0" destOrd="0" presId="urn:microsoft.com/office/officeart/2005/8/layout/vList4"/>
    <dgm:cxn modelId="{C6CA2121-D2FF-46FD-891F-DD60EC8C8871}" type="presOf" srcId="{A130993B-1561-4F8D-AE53-F156C2AF1A1B}" destId="{AAF5ACF0-0CC2-4A77-80E5-A1AA3F77526A}" srcOrd="0" destOrd="0" presId="urn:microsoft.com/office/officeart/2005/8/layout/vList4"/>
    <dgm:cxn modelId="{730C0CC6-6911-4A49-A689-826747598AFE}" type="presOf" srcId="{23D6F2AC-7614-4018-B69C-F6E770A6392A}" destId="{6A31D09C-FE44-498E-B7FE-1A8EE936D486}" srcOrd="1" destOrd="0" presId="urn:microsoft.com/office/officeart/2005/8/layout/vList4"/>
    <dgm:cxn modelId="{BB9D7CF2-C6E8-4CD8-BEF0-41D6F0AE7094}" type="presParOf" srcId="{AAF5ACF0-0CC2-4A77-80E5-A1AA3F77526A}" destId="{E759A5CF-A716-4CC4-B2A6-1343203870BB}" srcOrd="0" destOrd="0" presId="urn:microsoft.com/office/officeart/2005/8/layout/vList4"/>
    <dgm:cxn modelId="{6CB84509-84CA-4B21-90BF-1F6CED8925E6}" type="presParOf" srcId="{E759A5CF-A716-4CC4-B2A6-1343203870BB}" destId="{194C32CA-C72D-414A-B3B4-A20CC2849954}" srcOrd="0" destOrd="0" presId="urn:microsoft.com/office/officeart/2005/8/layout/vList4"/>
    <dgm:cxn modelId="{0D5B3181-2918-45C1-B97B-8B616EBC6C85}" type="presParOf" srcId="{E759A5CF-A716-4CC4-B2A6-1343203870BB}" destId="{4EB54D0C-469A-42BB-93CC-C1D74E68F182}" srcOrd="1" destOrd="0" presId="urn:microsoft.com/office/officeart/2005/8/layout/vList4"/>
    <dgm:cxn modelId="{2646BFF8-209C-4C3D-8505-193F4AA44652}" type="presParOf" srcId="{E759A5CF-A716-4CC4-B2A6-1343203870BB}" destId="{C4B94127-228A-4303-94FC-FDB5AE694998}" srcOrd="2" destOrd="0" presId="urn:microsoft.com/office/officeart/2005/8/layout/vList4"/>
    <dgm:cxn modelId="{54A5BA6D-ADE1-4B85-9962-E973071FA141}" type="presParOf" srcId="{AAF5ACF0-0CC2-4A77-80E5-A1AA3F77526A}" destId="{87777AC6-9482-4CC7-A2D2-EA764E784487}" srcOrd="1" destOrd="0" presId="urn:microsoft.com/office/officeart/2005/8/layout/vList4"/>
    <dgm:cxn modelId="{23335F67-B72D-4287-8E90-08CA201B3AC0}" type="presParOf" srcId="{AAF5ACF0-0CC2-4A77-80E5-A1AA3F77526A}" destId="{2B508D1A-5455-4935-A453-3567629822C1}" srcOrd="2" destOrd="0" presId="urn:microsoft.com/office/officeart/2005/8/layout/vList4"/>
    <dgm:cxn modelId="{BC6CC3C4-F0EF-46BA-BF5B-F6BAC429140F}" type="presParOf" srcId="{2B508D1A-5455-4935-A453-3567629822C1}" destId="{5619F9DB-49E4-4D29-AFDC-2908133AC4E1}" srcOrd="0" destOrd="0" presId="urn:microsoft.com/office/officeart/2005/8/layout/vList4"/>
    <dgm:cxn modelId="{12B3C894-4CA1-498E-AF70-021CC99E81CB}" type="presParOf" srcId="{2B508D1A-5455-4935-A453-3567629822C1}" destId="{0E68E164-AE25-4113-8948-76CEE567DBEB}" srcOrd="1" destOrd="0" presId="urn:microsoft.com/office/officeart/2005/8/layout/vList4"/>
    <dgm:cxn modelId="{A4944DEA-83E6-4B61-81F3-693AACFB0597}" type="presParOf" srcId="{2B508D1A-5455-4935-A453-3567629822C1}" destId="{EE3B0191-34D4-4FE6-A5C1-6FF3F8F02FF8}" srcOrd="2" destOrd="0" presId="urn:microsoft.com/office/officeart/2005/8/layout/vList4"/>
    <dgm:cxn modelId="{0B5EE759-253C-4C81-A339-F83E90947CEB}" type="presParOf" srcId="{AAF5ACF0-0CC2-4A77-80E5-A1AA3F77526A}" destId="{588F5C05-6D20-4DB2-AB4D-DB09443A743E}" srcOrd="3" destOrd="0" presId="urn:microsoft.com/office/officeart/2005/8/layout/vList4"/>
    <dgm:cxn modelId="{4C204492-D8B6-4B13-94CE-D26383CA7C73}" type="presParOf" srcId="{AAF5ACF0-0CC2-4A77-80E5-A1AA3F77526A}" destId="{554E77B1-84E9-4D83-9706-60663E2E6D3E}" srcOrd="4" destOrd="0" presId="urn:microsoft.com/office/officeart/2005/8/layout/vList4"/>
    <dgm:cxn modelId="{3ECE807F-9ED9-4CFA-B46C-78199A945822}" type="presParOf" srcId="{554E77B1-84E9-4D83-9706-60663E2E6D3E}" destId="{9E7C59FD-1CA9-4540-A7AB-BF9EFA241301}" srcOrd="0" destOrd="0" presId="urn:microsoft.com/office/officeart/2005/8/layout/vList4"/>
    <dgm:cxn modelId="{90578434-985C-4224-8E96-F854B9E700A1}" type="presParOf" srcId="{554E77B1-84E9-4D83-9706-60663E2E6D3E}" destId="{5C406A4B-8C0E-4175-B927-22B10EA27E69}" srcOrd="1" destOrd="0" presId="urn:microsoft.com/office/officeart/2005/8/layout/vList4"/>
    <dgm:cxn modelId="{74D2D4F8-1092-41C5-9F17-CCC9ABF04CBE}" type="presParOf" srcId="{554E77B1-84E9-4D83-9706-60663E2E6D3E}" destId="{790031A3-2FB5-47E7-A084-6ABA1E67C6C7}" srcOrd="2" destOrd="0" presId="urn:microsoft.com/office/officeart/2005/8/layout/vList4"/>
    <dgm:cxn modelId="{A6B35499-20B9-461D-8183-AFB5D53F038D}" type="presParOf" srcId="{AAF5ACF0-0CC2-4A77-80E5-A1AA3F77526A}" destId="{382FA60B-5444-47B5-A0FA-396055BB645B}" srcOrd="5" destOrd="0" presId="urn:microsoft.com/office/officeart/2005/8/layout/vList4"/>
    <dgm:cxn modelId="{4AD2ABBB-4FFB-4C8F-8C83-9D13F2D73160}" type="presParOf" srcId="{AAF5ACF0-0CC2-4A77-80E5-A1AA3F77526A}" destId="{58D9B829-8693-4239-80D8-DC17BBCD1EC8}" srcOrd="6" destOrd="0" presId="urn:microsoft.com/office/officeart/2005/8/layout/vList4"/>
    <dgm:cxn modelId="{6BEF0CEF-4034-45E7-B7AB-9544673CF664}" type="presParOf" srcId="{58D9B829-8693-4239-80D8-DC17BBCD1EC8}" destId="{E1A3FE46-E3FE-4937-BB06-448C4F5C6E59}" srcOrd="0" destOrd="0" presId="urn:microsoft.com/office/officeart/2005/8/layout/vList4"/>
    <dgm:cxn modelId="{26EF92A2-A501-49AA-BB92-C224C9D7752D}" type="presParOf" srcId="{58D9B829-8693-4239-80D8-DC17BBCD1EC8}" destId="{BB0B1D3C-8EEE-43DB-BA65-07B43B8386F9}" srcOrd="1" destOrd="0" presId="urn:microsoft.com/office/officeart/2005/8/layout/vList4"/>
    <dgm:cxn modelId="{E83E437E-D689-469E-B81A-6066BF33E4ED}" type="presParOf" srcId="{58D9B829-8693-4239-80D8-DC17BBCD1EC8}" destId="{6A31D09C-FE44-498E-B7FE-1A8EE936D4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4C32CA-C72D-414A-B3B4-A20CC2849954}">
      <dsp:nvSpPr>
        <dsp:cNvPr id="0" name=""/>
        <dsp:cNvSpPr/>
      </dsp:nvSpPr>
      <dsp:spPr>
        <a:xfrm>
          <a:off x="0" y="0"/>
          <a:ext cx="6929486" cy="7379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Makanan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segar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	</a:t>
          </a: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Buah-buahanSayuran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, </a:t>
          </a: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Serealia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2 – 5 %</a:t>
          </a:r>
          <a:endParaRPr lang="id-ID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59691" y="0"/>
        <a:ext cx="5469794" cy="737941"/>
      </dsp:txXfrm>
    </dsp:sp>
    <dsp:sp modelId="{4EB54D0C-469A-42BB-93CC-C1D74E68F182}">
      <dsp:nvSpPr>
        <dsp:cNvPr id="0" name=""/>
        <dsp:cNvSpPr/>
      </dsp:nvSpPr>
      <dsp:spPr>
        <a:xfrm>
          <a:off x="73794" y="73794"/>
          <a:ext cx="1385897" cy="59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9F9DB-49E4-4D29-AFDC-2908133AC4E1}">
      <dsp:nvSpPr>
        <dsp:cNvPr id="0" name=""/>
        <dsp:cNvSpPr/>
      </dsp:nvSpPr>
      <dsp:spPr>
        <a:xfrm>
          <a:off x="0" y="811735"/>
          <a:ext cx="6929486" cy="7379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Makanan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olahan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20 – 25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%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endParaRPr lang="id-ID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59691" y="811735"/>
        <a:ext cx="5469794" cy="737941"/>
      </dsp:txXfrm>
    </dsp:sp>
    <dsp:sp modelId="{0E68E164-AE25-4113-8948-76CEE567DBEB}">
      <dsp:nvSpPr>
        <dsp:cNvPr id="0" name=""/>
        <dsp:cNvSpPr/>
      </dsp:nvSpPr>
      <dsp:spPr>
        <a:xfrm>
          <a:off x="73794" y="885529"/>
          <a:ext cx="1385897" cy="59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C59FD-1CA9-4540-A7AB-BF9EFA241301}">
      <dsp:nvSpPr>
        <dsp:cNvPr id="0" name=""/>
        <dsp:cNvSpPr/>
      </dsp:nvSpPr>
      <dsp:spPr>
        <a:xfrm>
          <a:off x="0" y="1587503"/>
          <a:ext cx="6929486" cy="7379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Minuman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</a:t>
          </a:r>
          <a:r>
            <a:rPr lang="en-US" sz="21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ringan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70 –75 % </a:t>
          </a:r>
          <a:endParaRPr lang="id-ID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59691" y="1587503"/>
        <a:ext cx="5469794" cy="737941"/>
      </dsp:txXfrm>
    </dsp:sp>
    <dsp:sp modelId="{5C406A4B-8C0E-4175-B927-22B10EA27E69}">
      <dsp:nvSpPr>
        <dsp:cNvPr id="0" name=""/>
        <dsp:cNvSpPr/>
      </dsp:nvSpPr>
      <dsp:spPr>
        <a:xfrm>
          <a:off x="45216" y="1647067"/>
          <a:ext cx="1385897" cy="59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3FE46-E3FE-4937-BB06-448C4F5C6E59}">
      <dsp:nvSpPr>
        <dsp:cNvPr id="0" name=""/>
        <dsp:cNvSpPr/>
      </dsp:nvSpPr>
      <dsp:spPr>
        <a:xfrm>
          <a:off x="0" y="2435206"/>
          <a:ext cx="6929486" cy="7379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AMDK</a:t>
          </a:r>
          <a:r>
            <a:rPr lang="id-ID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 nilai tambah </a:t>
          </a: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rPr>
            <a:t>90 %</a:t>
          </a:r>
          <a:endParaRPr lang="en-US" sz="2100" kern="1200" dirty="0">
            <a:solidFill>
              <a:schemeClr val="tx1">
                <a:lumMod val="95000"/>
                <a:lumOff val="5000"/>
              </a:schemeClr>
            </a:solidFill>
            <a:latin typeface="Trebuchet MS" pitchFamily="34" charset="0"/>
          </a:endParaRPr>
        </a:p>
      </dsp:txBody>
      <dsp:txXfrm>
        <a:off x="1459691" y="2435206"/>
        <a:ext cx="5469794" cy="737941"/>
      </dsp:txXfrm>
    </dsp:sp>
    <dsp:sp modelId="{BB0B1D3C-8EEE-43DB-BA65-07B43B8386F9}">
      <dsp:nvSpPr>
        <dsp:cNvPr id="0" name=""/>
        <dsp:cNvSpPr/>
      </dsp:nvSpPr>
      <dsp:spPr>
        <a:xfrm>
          <a:off x="73794" y="2509000"/>
          <a:ext cx="1385897" cy="59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52C28-AB30-4D94-8BAC-4FA6D6D5D97F}" type="datetimeFigureOut">
              <a:rPr lang="id-ID" smtClean="0"/>
              <a:pPr/>
              <a:t>26/09/2014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0E17-4EDC-452D-A648-BC77AF4D6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3A2AD8-3A6A-4E68-8BC3-4E7A8B663BA4}" type="datetimeFigureOut">
              <a:rPr lang="id-ID"/>
              <a:pPr>
                <a:defRPr/>
              </a:pPr>
              <a:t>26/09/2014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3B177F-A161-4CE9-86AD-4610EF48CF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63C31-9517-4FDD-850A-AD8DDA203300}" type="slidenum">
              <a:rPr lang="id-ID" smtClean="0"/>
              <a:pPr/>
              <a:t>1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6050" y="514350"/>
            <a:ext cx="4573588" cy="2571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119" y="3257901"/>
            <a:ext cx="7957452" cy="3085632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6050" y="514350"/>
            <a:ext cx="4573588" cy="2571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119" y="3257901"/>
            <a:ext cx="7957452" cy="3085632"/>
          </a:xfrm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034E-09A2-474B-B653-15B740FF64BE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437D-8501-4DFD-9DCA-871A305D98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A4C5-92FD-4854-A37D-8BE7DC3BAEC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22EE-DBEF-4622-9A04-35E739528F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59B8-3ADC-4EF6-881D-FFDC32F2B14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8F04-CB08-4012-9A11-6C48493113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A35-A12F-42BD-81D4-21171999FAF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BA68-3F14-4FAC-9469-26C9295303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A32-8799-48F0-873A-30BA47A8962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18F-E64B-49B4-BC80-EAF37E8783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BB04-34F2-44B8-B256-AE6EFBB26AB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502B-6D63-4884-971B-766E250293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F52-3542-4033-A012-143F8EE3357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E72B-EF8A-4B28-98C3-595ECB08F1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886E-9A7E-4148-B459-C7C492726C6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1F22-3120-4A71-BE67-667FD5604B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A04A-581F-4298-9675-1B319B1A855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4F98-7333-4E0E-86D0-510A573888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E31E-B077-457D-B2B6-12F330DC4AC1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1A3A-9F12-4189-9151-5665FDA7E3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F85-ACDD-43C3-AA42-833731ACA3B4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D469-B2A1-4CD8-85AC-A1FFD872C7B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527EA-0ED4-4122-89EF-3DFB430DA02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07F0D-E340-469B-B6ED-7263E7F5F3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579813"/>
            <a:ext cx="6400800" cy="593725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 smtClean="0">
                <a:solidFill>
                  <a:srgbClr val="2D7E08"/>
                </a:solidFill>
              </a:rPr>
              <a:t>PUJIANTO, A.Md</a:t>
            </a:r>
          </a:p>
          <a:p>
            <a:pPr eaLnBrk="1" hangingPunct="1">
              <a:defRPr/>
            </a:pPr>
            <a:r>
              <a:rPr lang="id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DINAS PERINKOP DAN UMKM KABUPATEN MAGELANG TAHUN 2014</a:t>
            </a:r>
            <a:endParaRPr lang="fr-C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000115"/>
            <a:ext cx="671517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latin typeface="Broadway" pitchFamily="82" charset="0"/>
                <a:cs typeface="Times New Roman" pitchFamily="18" charset="0"/>
              </a:rPr>
              <a:t>DESAIN KEMASAN </a:t>
            </a:r>
            <a:endParaRPr lang="id-ID" sz="4000" dirty="0" smtClean="0">
              <a:solidFill>
                <a:srgbClr val="FFFF00"/>
              </a:solidFill>
              <a:latin typeface="Broadway" pitchFamily="82" charset="0"/>
              <a:cs typeface="Times New Roman" pitchFamily="18" charset="0"/>
            </a:endParaRPr>
          </a:p>
          <a:p>
            <a:pPr algn="ctr">
              <a:defRPr/>
            </a:pPr>
            <a:endParaRPr lang="id-ID" sz="40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C000"/>
                </a:solidFill>
                <a:latin typeface="Showcard Gothic" pitchFamily="82" charset="0"/>
                <a:cs typeface="Times New Roman" pitchFamily="18" charset="0"/>
              </a:rPr>
              <a:t>SEBAGAI ALAT MENINGKATKAN </a:t>
            </a:r>
            <a:br>
              <a:rPr lang="en-US" sz="2800" dirty="0" smtClean="0">
                <a:solidFill>
                  <a:srgbClr val="FFC000"/>
                </a:solidFill>
                <a:latin typeface="Showcard Gothic" pitchFamily="82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Showcard Gothic" pitchFamily="82" charset="0"/>
                <a:cs typeface="Times New Roman" pitchFamily="18" charset="0"/>
              </a:rPr>
              <a:t>DAYA SAING PRODUK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pic>
        <p:nvPicPr>
          <p:cNvPr id="6" name="Picture 5" descr="kab logo war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96878"/>
            <a:ext cx="1468437" cy="15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4401" y="554832"/>
            <a:ext cx="4346377" cy="3498878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lIns="81759" tIns="40880" rIns="81759" bIns="40880">
            <a:spAutoFit/>
          </a:bodyPr>
          <a:lstStyle/>
          <a:p>
            <a:pPr marL="361894" indent="-361894" defTabSz="735987"/>
            <a:r>
              <a:rPr lang="en-US" sz="26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3. </a:t>
            </a:r>
            <a:r>
              <a:rPr lang="en-US" sz="2600" b="1" i="1" dirty="0" err="1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Aman</a:t>
            </a:r>
            <a:endParaRPr lang="en-US" sz="2600" b="1" i="1" dirty="0">
              <a:solidFill>
                <a:schemeClr val="bg1">
                  <a:lumMod val="95000"/>
                </a:schemeClr>
              </a:solidFill>
              <a:latin typeface="Cooper Black" pitchFamily="18" charset="0"/>
            </a:endParaRPr>
          </a:p>
          <a:p>
            <a:pPr marL="361894" indent="-361894" defTabSz="735987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	</a:t>
            </a:r>
            <a:r>
              <a:rPr lang="id-ID" sz="2000" b="1" i="1" dirty="0" smtClean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tidak meracuni produk didalamnya</a:t>
            </a:r>
          </a:p>
          <a:p>
            <a:pPr marL="361894" indent="-361894" defTabSz="735987"/>
            <a:endParaRPr lang="en-US" sz="2000" b="1" i="1" dirty="0">
              <a:solidFill>
                <a:schemeClr val="bg1">
                  <a:lumMod val="95000"/>
                </a:schemeClr>
              </a:solidFill>
              <a:latin typeface="Lucida Sans" pitchFamily="34" charset="0"/>
            </a:endParaRPr>
          </a:p>
          <a:p>
            <a:pPr marL="361894" indent="-361894" defTabSz="735987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 </a:t>
            </a:r>
            <a:r>
              <a:rPr lang="en-US" sz="2600" b="1" i="1" dirty="0" smtClean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4</a:t>
            </a:r>
            <a:r>
              <a:rPr lang="en-US" sz="26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.	</a:t>
            </a:r>
            <a:r>
              <a:rPr lang="en-US" sz="2600" b="1" i="1" dirty="0" err="1" smtClean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handal</a:t>
            </a:r>
            <a:endParaRPr lang="en-US" sz="2600" b="1" i="1" dirty="0">
              <a:solidFill>
                <a:schemeClr val="bg1">
                  <a:lumMod val="95000"/>
                </a:schemeClr>
              </a:solidFill>
              <a:latin typeface="Cooper Black" pitchFamily="18" charset="0"/>
            </a:endParaRPr>
          </a:p>
          <a:p>
            <a:pPr marL="361894" indent="-361894" defTabSz="735987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	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Kehandalan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terhadap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faktor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yang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dapat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merusak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atau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mengurangi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kualitas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dari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produk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34819" name="Picture 3" descr="aplineai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3750" r="24583"/>
          <a:stretch>
            <a:fillRect/>
          </a:stretch>
        </p:blipFill>
        <p:spPr>
          <a:xfrm>
            <a:off x="6533529" y="2684859"/>
            <a:ext cx="2610471" cy="2376488"/>
          </a:xfrm>
          <a:noFill/>
        </p:spPr>
      </p:pic>
      <p:pic>
        <p:nvPicPr>
          <p:cNvPr id="34820" name="Picture 4" descr="FoodSciUni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285734"/>
            <a:ext cx="2835694" cy="2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5941" name="Oval 5"/>
          <p:cNvSpPr>
            <a:spLocks noChangeArrowheads="1"/>
          </p:cNvSpPr>
          <p:nvPr/>
        </p:nvSpPr>
        <p:spPr bwMode="auto">
          <a:xfrm>
            <a:off x="8398781" y="4622006"/>
            <a:ext cx="282213" cy="21074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735987">
              <a:lnSpc>
                <a:spcPct val="80000"/>
              </a:lnSpc>
              <a:spcBef>
                <a:spcPct val="20000"/>
              </a:spcBef>
              <a:defRPr/>
            </a:pPr>
            <a:fld id="{BEF6F965-031B-4AA1-A0F9-CAE748D8947F}" type="slidenum">
              <a:rPr lang="en-US" sz="900" b="1">
                <a:solidFill>
                  <a:srgbClr val="000000"/>
                </a:solidFill>
                <a:latin typeface="Tahoma" pitchFamily="34" charset="0"/>
                <a:ea typeface="PMingLiU" pitchFamily="18" charset="-120"/>
              </a:rPr>
              <a:pPr algn="ctr" defTabSz="735987">
                <a:lnSpc>
                  <a:spcPct val="80000"/>
                </a:lnSpc>
                <a:spcBef>
                  <a:spcPct val="20000"/>
                </a:spcBef>
                <a:defRPr/>
              </a:pPr>
              <a:t>10</a:t>
            </a:fld>
            <a:endParaRPr lang="en-US" sz="900" b="1" dirty="0">
              <a:solidFill>
                <a:srgbClr val="000000"/>
              </a:solidFill>
              <a:latin typeface="Tahom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858048" cy="652463"/>
          </a:xfrm>
        </p:spPr>
        <p:txBody>
          <a:bodyPr/>
          <a:lstStyle/>
          <a:p>
            <a:pPr defTabSz="735987"/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Informasi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yang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ada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dalam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desain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kemasan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produk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pangan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yang ideal :</a:t>
            </a:r>
            <a:endParaRPr lang="en-US" sz="2400" b="1" i="1" dirty="0">
              <a:solidFill>
                <a:srgbClr val="2D7E08"/>
              </a:solidFill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571618"/>
            <a:ext cx="6236851" cy="2848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8071" tIns="39036" rIns="78071" bIns="39036">
            <a:spAutoFit/>
          </a:bodyPr>
          <a:lstStyle/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Nama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merk</a:t>
            </a:r>
            <a:r>
              <a:rPr lang="en-US" dirty="0">
                <a:latin typeface="Tw Cen MT Condensed Extra Bold" pitchFamily="34" charset="0"/>
              </a:rPr>
              <a:t> / label </a:t>
            </a:r>
            <a:r>
              <a:rPr lang="en-US" dirty="0" err="1">
                <a:latin typeface="Tw Cen MT Condensed Extra Bold" pitchFamily="34" charset="0"/>
              </a:rPr>
              <a:t>pangan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Alamat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kontak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perusahaan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Ijin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dari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pihak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berwenang</a:t>
            </a:r>
            <a:r>
              <a:rPr lang="en-US" dirty="0">
                <a:latin typeface="Tw Cen MT Condensed Extra Bold" pitchFamily="34" charset="0"/>
              </a:rPr>
              <a:t> (</a:t>
            </a:r>
            <a:r>
              <a:rPr lang="en-US" dirty="0" err="1">
                <a:latin typeface="Tw Cen MT Condensed Extra Bold" pitchFamily="34" charset="0"/>
              </a:rPr>
              <a:t>dari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id-ID" dirty="0" smtClean="0">
                <a:latin typeface="Tw Cen MT Condensed Extra Bold" pitchFamily="34" charset="0"/>
              </a:rPr>
              <a:t>Dinkes</a:t>
            </a:r>
            <a:r>
              <a:rPr lang="en-US" dirty="0" smtClean="0">
                <a:latin typeface="Tw Cen MT Condensed Extra Bold" pitchFamily="34" charset="0"/>
              </a:rPr>
              <a:t>/BPOM RI</a:t>
            </a:r>
            <a:r>
              <a:rPr lang="id-ID" dirty="0" smtClean="0">
                <a:latin typeface="Tw Cen MT Condensed Extra Bold" pitchFamily="34" charset="0"/>
              </a:rPr>
              <a:t>/Halal</a:t>
            </a:r>
            <a:r>
              <a:rPr lang="en-US" dirty="0" smtClean="0">
                <a:latin typeface="Tw Cen MT Condensed Extra Bold" pitchFamily="34" charset="0"/>
              </a:rPr>
              <a:t>)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Komposisi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bahan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Informasi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gizi</a:t>
            </a:r>
            <a:r>
              <a:rPr lang="en-US" dirty="0">
                <a:latin typeface="Tw Cen MT Condensed Extra Bold" pitchFamily="34" charset="0"/>
              </a:rPr>
              <a:t> yang </a:t>
            </a:r>
            <a:r>
              <a:rPr lang="en-US" dirty="0" err="1">
                <a:latin typeface="Tw Cen MT Condensed Extra Bold" pitchFamily="34" charset="0"/>
              </a:rPr>
              <a:t>terkandung</a:t>
            </a:r>
            <a:r>
              <a:rPr lang="en-US" dirty="0">
                <a:latin typeface="Tw Cen MT Condensed Extra Bold" pitchFamily="34" charset="0"/>
              </a:rPr>
              <a:t> (</a:t>
            </a:r>
            <a:r>
              <a:rPr lang="en-US" dirty="0" err="1">
                <a:latin typeface="Tw Cen MT Condensed Extra Bold" pitchFamily="34" charset="0"/>
              </a:rPr>
              <a:t>jika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perlu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bisa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ditulis</a:t>
            </a:r>
            <a:r>
              <a:rPr lang="en-US" dirty="0">
                <a:latin typeface="Tw Cen MT Condensed Extra Bold" pitchFamily="34" charset="0"/>
              </a:rPr>
              <a:t>)</a:t>
            </a: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Berat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bersih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Waktu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Kadaluwarsa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Untuk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produk</a:t>
            </a:r>
            <a:r>
              <a:rPr lang="en-US" dirty="0">
                <a:latin typeface="Tw Cen MT Condensed Extra Bold" pitchFamily="34" charset="0"/>
              </a:rPr>
              <a:t> yang </a:t>
            </a:r>
            <a:r>
              <a:rPr lang="en-US" dirty="0" err="1">
                <a:latin typeface="Tw Cen MT Condensed Extra Bold" pitchFamily="34" charset="0"/>
              </a:rPr>
              <a:t>akan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dimasak</a:t>
            </a:r>
            <a:r>
              <a:rPr lang="en-US" dirty="0">
                <a:latin typeface="Tw Cen MT Condensed Extra Bold" pitchFamily="34" charset="0"/>
              </a:rPr>
              <a:t>, </a:t>
            </a:r>
            <a:r>
              <a:rPr lang="en-US" dirty="0" err="1">
                <a:latin typeface="Tw Cen MT Condensed Extra Bold" pitchFamily="34" charset="0"/>
              </a:rPr>
              <a:t>tulis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cara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memasak</a:t>
            </a:r>
            <a:r>
              <a:rPr lang="en-US" dirty="0">
                <a:latin typeface="Tw Cen MT Condensed Extra Bold" pitchFamily="34" charset="0"/>
              </a:rPr>
              <a:t>/</a:t>
            </a:r>
            <a:r>
              <a:rPr lang="en-US" dirty="0" err="1">
                <a:latin typeface="Tw Cen MT Condensed Extra Bold" pitchFamily="34" charset="0"/>
              </a:rPr>
              <a:t>penyajian</a:t>
            </a:r>
            <a:endParaRPr lang="en-US" dirty="0">
              <a:latin typeface="Tw Cen MT Condensed Extra Bold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Sosialisasi Desain Kemasan IKM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127" y="-342900"/>
            <a:ext cx="1005825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4149" name="Oval 5"/>
          <p:cNvSpPr>
            <a:spLocks noChangeArrowheads="1"/>
          </p:cNvSpPr>
          <p:nvPr/>
        </p:nvSpPr>
        <p:spPr bwMode="auto">
          <a:xfrm>
            <a:off x="8594273" y="4686300"/>
            <a:ext cx="289562" cy="2333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32F26783-CAB9-467F-B23C-BE919062E517}" type="slidenum">
              <a:rPr lang="en-US" sz="1000" b="1">
                <a:latin typeface="Tahoma" pitchFamily="34" charset="0"/>
                <a:ea typeface="PMingLiU" pitchFamily="18" charset="-120"/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12</a:t>
            </a:fld>
            <a:endParaRPr lang="en-US" sz="1000" b="1" dirty="0">
              <a:latin typeface="Tahom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80" y="120254"/>
            <a:ext cx="6554106" cy="484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1" name="Oval 3"/>
          <p:cNvSpPr>
            <a:spLocks noChangeArrowheads="1"/>
          </p:cNvSpPr>
          <p:nvPr/>
        </p:nvSpPr>
        <p:spPr bwMode="auto">
          <a:xfrm>
            <a:off x="8594273" y="4686300"/>
            <a:ext cx="289562" cy="2333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E1FF97E2-D7EA-453D-BD0E-102AA8DE3C7C}" type="slidenum">
              <a:rPr lang="en-US" sz="1000" b="1">
                <a:latin typeface="Tahoma" pitchFamily="34" charset="0"/>
                <a:ea typeface="PMingLiU" pitchFamily="18" charset="-120"/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13</a:t>
            </a:fld>
            <a:endParaRPr lang="en-US" sz="1000" b="1" dirty="0">
              <a:latin typeface="Tahom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858048" cy="652463"/>
          </a:xfrm>
        </p:spPr>
        <p:txBody>
          <a:bodyPr/>
          <a:lstStyle/>
          <a:p>
            <a:pPr defTabSz="735987"/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Informasi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yang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ada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dalam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desain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kemasan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produk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</a:t>
            </a:r>
            <a:r>
              <a:rPr lang="en-US" sz="2400" dirty="0" err="1" smtClean="0">
                <a:solidFill>
                  <a:srgbClr val="2D7E08"/>
                </a:solidFill>
                <a:latin typeface="Showcard Gothic" pitchFamily="82" charset="0"/>
              </a:rPr>
              <a:t>pangan</a:t>
            </a:r>
            <a:r>
              <a:rPr lang="en-US" sz="2400" dirty="0" smtClean="0">
                <a:solidFill>
                  <a:srgbClr val="2D7E08"/>
                </a:solidFill>
                <a:latin typeface="Showcard Gothic" pitchFamily="82" charset="0"/>
              </a:rPr>
              <a:t> yang ideal :</a:t>
            </a:r>
            <a:endParaRPr lang="en-US" sz="2400" b="1" i="1" dirty="0">
              <a:solidFill>
                <a:srgbClr val="2D7E08"/>
              </a:solidFill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571618"/>
            <a:ext cx="6236851" cy="2848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8071" tIns="39036" rIns="78071" bIns="39036">
            <a:spAutoFit/>
          </a:bodyPr>
          <a:lstStyle/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Nama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merk</a:t>
            </a:r>
            <a:r>
              <a:rPr lang="en-US" dirty="0">
                <a:latin typeface="Tw Cen MT Condensed Extra Bold" pitchFamily="34" charset="0"/>
              </a:rPr>
              <a:t> / label </a:t>
            </a:r>
            <a:r>
              <a:rPr lang="en-US" dirty="0" err="1">
                <a:latin typeface="Tw Cen MT Condensed Extra Bold" pitchFamily="34" charset="0"/>
              </a:rPr>
              <a:t>pangan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Alamat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kontak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perusahaan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Ijin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dari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pihak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berwenang</a:t>
            </a:r>
            <a:r>
              <a:rPr lang="en-US" dirty="0">
                <a:latin typeface="Tw Cen MT Condensed Extra Bold" pitchFamily="34" charset="0"/>
              </a:rPr>
              <a:t> (</a:t>
            </a:r>
            <a:r>
              <a:rPr lang="en-US" dirty="0" err="1">
                <a:latin typeface="Tw Cen MT Condensed Extra Bold" pitchFamily="34" charset="0"/>
              </a:rPr>
              <a:t>dari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id-ID" dirty="0" smtClean="0">
                <a:latin typeface="Tw Cen MT Condensed Extra Bold" pitchFamily="34" charset="0"/>
              </a:rPr>
              <a:t>Dinkes</a:t>
            </a:r>
            <a:r>
              <a:rPr lang="en-US" dirty="0" smtClean="0">
                <a:latin typeface="Tw Cen MT Condensed Extra Bold" pitchFamily="34" charset="0"/>
              </a:rPr>
              <a:t>/BPOM RI</a:t>
            </a:r>
            <a:r>
              <a:rPr lang="id-ID" dirty="0" smtClean="0">
                <a:latin typeface="Tw Cen MT Condensed Extra Bold" pitchFamily="34" charset="0"/>
              </a:rPr>
              <a:t>/Halal</a:t>
            </a:r>
            <a:r>
              <a:rPr lang="en-US" dirty="0" smtClean="0">
                <a:latin typeface="Tw Cen MT Condensed Extra Bold" pitchFamily="34" charset="0"/>
              </a:rPr>
              <a:t>)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Komposisi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bahan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Informasi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gizi</a:t>
            </a:r>
            <a:r>
              <a:rPr lang="en-US" dirty="0">
                <a:latin typeface="Tw Cen MT Condensed Extra Bold" pitchFamily="34" charset="0"/>
              </a:rPr>
              <a:t> yang </a:t>
            </a:r>
            <a:r>
              <a:rPr lang="en-US" dirty="0" err="1">
                <a:latin typeface="Tw Cen MT Condensed Extra Bold" pitchFamily="34" charset="0"/>
              </a:rPr>
              <a:t>terkandung</a:t>
            </a:r>
            <a:r>
              <a:rPr lang="en-US" dirty="0">
                <a:latin typeface="Tw Cen MT Condensed Extra Bold" pitchFamily="34" charset="0"/>
              </a:rPr>
              <a:t> (</a:t>
            </a:r>
            <a:r>
              <a:rPr lang="en-US" dirty="0" err="1">
                <a:latin typeface="Tw Cen MT Condensed Extra Bold" pitchFamily="34" charset="0"/>
              </a:rPr>
              <a:t>jika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perlu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bisa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ditulis</a:t>
            </a:r>
            <a:r>
              <a:rPr lang="en-US" dirty="0">
                <a:latin typeface="Tw Cen MT Condensed Extra Bold" pitchFamily="34" charset="0"/>
              </a:rPr>
              <a:t>)</a:t>
            </a: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Berat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bersih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Waktu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Kadaluwarsa</a:t>
            </a:r>
            <a:endParaRPr lang="en-US" dirty="0">
              <a:latin typeface="Tw Cen MT Condensed Extra Bold" pitchFamily="34" charset="0"/>
            </a:endParaRPr>
          </a:p>
          <a:p>
            <a:pPr marL="291413" indent="-291413">
              <a:buFont typeface="Arial" pitchFamily="34" charset="0"/>
              <a:buChar char="•"/>
              <a:defRPr/>
            </a:pPr>
            <a:r>
              <a:rPr lang="en-US" dirty="0" err="1">
                <a:latin typeface="Tw Cen MT Condensed Extra Bold" pitchFamily="34" charset="0"/>
              </a:rPr>
              <a:t>Untuk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produk</a:t>
            </a:r>
            <a:r>
              <a:rPr lang="en-US" dirty="0">
                <a:latin typeface="Tw Cen MT Condensed Extra Bold" pitchFamily="34" charset="0"/>
              </a:rPr>
              <a:t> yang </a:t>
            </a:r>
            <a:r>
              <a:rPr lang="en-US" dirty="0" err="1">
                <a:latin typeface="Tw Cen MT Condensed Extra Bold" pitchFamily="34" charset="0"/>
              </a:rPr>
              <a:t>akan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dimasak</a:t>
            </a:r>
            <a:r>
              <a:rPr lang="en-US" dirty="0">
                <a:latin typeface="Tw Cen MT Condensed Extra Bold" pitchFamily="34" charset="0"/>
              </a:rPr>
              <a:t>, </a:t>
            </a:r>
            <a:r>
              <a:rPr lang="en-US" dirty="0" err="1">
                <a:latin typeface="Tw Cen MT Condensed Extra Bold" pitchFamily="34" charset="0"/>
              </a:rPr>
              <a:t>tulis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cara</a:t>
            </a:r>
            <a:r>
              <a:rPr lang="en-US" dirty="0">
                <a:latin typeface="Tw Cen MT Condensed Extra Bold" pitchFamily="34" charset="0"/>
              </a:rPr>
              <a:t> </a:t>
            </a:r>
            <a:r>
              <a:rPr lang="en-US" dirty="0" err="1">
                <a:latin typeface="Tw Cen MT Condensed Extra Bold" pitchFamily="34" charset="0"/>
              </a:rPr>
              <a:t>memasak</a:t>
            </a:r>
            <a:r>
              <a:rPr lang="en-US" dirty="0">
                <a:latin typeface="Tw Cen MT Condensed Extra Bold" pitchFamily="34" charset="0"/>
              </a:rPr>
              <a:t>/</a:t>
            </a:r>
            <a:r>
              <a:rPr lang="en-US" dirty="0" err="1">
                <a:latin typeface="Tw Cen MT Condensed Extra Bold" pitchFamily="34" charset="0"/>
              </a:rPr>
              <a:t>penyajian</a:t>
            </a:r>
            <a:endParaRPr lang="en-US" dirty="0">
              <a:latin typeface="Tw Cen MT Condensed Extra Bold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63501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  <a:t>T</a:t>
            </a:r>
            <a:r>
              <a:rPr lang="id-ID" b="1" dirty="0" smtClean="0">
                <a:solidFill>
                  <a:srgbClr val="FF9900"/>
                </a:solidFill>
                <a:latin typeface="Showcard Gothic" pitchFamily="82" charset="0"/>
              </a:rPr>
              <a:t>rend kemasan saat ini</a:t>
            </a:r>
            <a: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</a:b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2F4913"/>
                </a:solidFill>
              </a:rPr>
              <a:t> </a:t>
            </a:r>
            <a:endParaRPr lang="en-US" sz="2800" b="1" dirty="0" smtClean="0">
              <a:solidFill>
                <a:srgbClr val="2F491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4343400" cy="30432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Kemasan Stand-Up Pouch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Kemasan yang terdiri dari alumunium foil dan plastik jenis laminasi PET dan PE dengan ketebalan 0.8 Mikron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Tersedia berbagai ukuran :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 10x16 cm Rp     500,-/Pcs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 12x20 cm Rp     750,-/Pcs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 14x22 cm Rp.    850,-/Pcs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 16x25 cm Rp. 1.000,-/Pcs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 20x32 cm Rp. 1.600,-/Pcs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Tersedia juga ukuran sesuai dengan pesanan</a:t>
            </a:r>
            <a:b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Kemasan ini biasanya digunakan untuk kemasan Snack, Abon, Kerupuk,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24000"/>
            <a:ext cx="3176582" cy="26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57422" y="428610"/>
            <a:ext cx="6000792" cy="30003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id-ID" sz="1800" b="1" dirty="0" smtClean="0">
                <a:solidFill>
                  <a:srgbClr val="FF0000"/>
                </a:solidFill>
              </a:rPr>
              <a:t>2.	Kemasan Stand-Up Pouch Full Plastik</a:t>
            </a:r>
            <a:r>
              <a:rPr lang="id-ID" sz="1400" dirty="0" smtClean="0"/>
              <a:t/>
            </a:r>
            <a:br>
              <a:rPr lang="id-ID" sz="1400" dirty="0" smtClean="0"/>
            </a:br>
            <a:endParaRPr lang="id-ID" sz="1400" dirty="0" smtClean="0"/>
          </a:p>
          <a:p>
            <a:pPr>
              <a:buNone/>
            </a:pPr>
            <a:r>
              <a:rPr lang="id-ID" sz="1400" dirty="0" smtClean="0"/>
              <a:t>	Kemasan yang terbuat dai Jenis Plastik Nylon dengan ketebalan 0.8 Mikron</a:t>
            </a:r>
            <a:br>
              <a:rPr lang="id-ID" sz="1400" dirty="0" smtClean="0"/>
            </a:br>
            <a:r>
              <a:rPr lang="id-ID" sz="1400" dirty="0" smtClean="0"/>
              <a:t>Tersedia berbagai ukuran :</a:t>
            </a:r>
            <a:br>
              <a:rPr lang="id-ID" sz="1400" dirty="0" smtClean="0"/>
            </a:br>
            <a:r>
              <a:rPr lang="id-ID" sz="1400" dirty="0" smtClean="0"/>
              <a:t>Ukuran   9x13 cm Rp     500,-/Pcs (Kemasan dengan Netto </a:t>
            </a:r>
            <a:r>
              <a:rPr lang="id-ID" sz="1400" u="sng" dirty="0" smtClean="0"/>
              <a:t>+</a:t>
            </a:r>
            <a:r>
              <a:rPr lang="id-ID" sz="1400" dirty="0" smtClean="0"/>
              <a:t> 100-150ml)</a:t>
            </a:r>
            <a:br>
              <a:rPr lang="id-ID" sz="1400" dirty="0" smtClean="0"/>
            </a:br>
            <a:r>
              <a:rPr lang="id-ID" sz="1400" dirty="0" smtClean="0"/>
              <a:t>Ukuran 12x17 cm Rp     750,-/Pcs (Kemasan dengan Netto </a:t>
            </a:r>
            <a:r>
              <a:rPr lang="id-ID" sz="1400" u="sng" dirty="0" smtClean="0"/>
              <a:t>+</a:t>
            </a:r>
            <a:r>
              <a:rPr lang="id-ID" sz="1400" dirty="0" smtClean="0"/>
              <a:t> 250-300m)</a:t>
            </a:r>
            <a:br>
              <a:rPr lang="id-ID" sz="1400" dirty="0" smtClean="0"/>
            </a:br>
            <a:r>
              <a:rPr lang="id-ID" sz="1400" dirty="0" smtClean="0"/>
              <a:t>Ukuran 14x20 cm Rp.    900,-/Pcs (Kemasan dengan Netto </a:t>
            </a:r>
            <a:r>
              <a:rPr lang="id-ID" sz="1400" u="sng" dirty="0" smtClean="0"/>
              <a:t>+</a:t>
            </a:r>
            <a:r>
              <a:rPr lang="id-ID" sz="1400" dirty="0" smtClean="0"/>
              <a:t> 500ml)</a:t>
            </a:r>
            <a:br>
              <a:rPr lang="id-ID" sz="1400" dirty="0" smtClean="0"/>
            </a:br>
            <a:r>
              <a:rPr lang="id-ID" sz="1400" dirty="0" smtClean="0"/>
              <a:t>Ukuran 16x27 cm Rp. 1.300,-/Pcs (Kemasan dengan Netto </a:t>
            </a:r>
            <a:r>
              <a:rPr lang="id-ID" sz="1400" u="sng" dirty="0" smtClean="0"/>
              <a:t>+</a:t>
            </a:r>
            <a:r>
              <a:rPr lang="id-ID" sz="1400" dirty="0" smtClean="0"/>
              <a:t> 1 Liter)</a:t>
            </a:r>
            <a:br>
              <a:rPr lang="id-ID" sz="1400" dirty="0" smtClean="0"/>
            </a:br>
            <a:r>
              <a:rPr lang="id-ID" sz="1400" dirty="0" smtClean="0"/>
              <a:t>Ukuran 20x30 cm Rp. 1.600,-/Pcs (Kemasan dengan Netto </a:t>
            </a:r>
            <a:r>
              <a:rPr lang="id-ID" sz="1400" u="sng" dirty="0" smtClean="0"/>
              <a:t>+</a:t>
            </a:r>
            <a:r>
              <a:rPr lang="id-ID" sz="1400" dirty="0" smtClean="0"/>
              <a:t> 2 Liter)</a:t>
            </a:r>
            <a:br>
              <a:rPr lang="id-ID" sz="1400" dirty="0" smtClean="0"/>
            </a:br>
            <a:r>
              <a:rPr lang="id-ID" sz="1400" dirty="0" smtClean="0"/>
              <a:t>Tersedia juga ukuran sesuai dengan pesanan</a:t>
            </a:r>
            <a:br>
              <a:rPr lang="id-ID" sz="1400" dirty="0" smtClean="0"/>
            </a:br>
            <a:r>
              <a:rPr lang="id-ID" sz="1400" dirty="0" smtClean="0"/>
              <a:t>Kemasan ini biasanya digunakan untuk kemasan cair seperti Kecap, Saus, Sabun Cair, Minyak, Nata de coco, dl, Namun biasa juga untuk snack </a:t>
            </a:r>
          </a:p>
          <a:p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30"/>
            <a:ext cx="25108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4572000" cy="26289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id-ID" sz="1800" b="1" dirty="0" smtClean="0">
                <a:solidFill>
                  <a:srgbClr val="FF0000"/>
                </a:solidFill>
              </a:rPr>
              <a:t>3.	Kemasan Polos OPP/PP Multilayer </a:t>
            </a:r>
          </a:p>
          <a:p>
            <a:r>
              <a:rPr lang="id-ID" sz="1400" dirty="0" smtClean="0"/>
              <a:t>Kemasan ini mempunyai ketebalan 80 micron</a:t>
            </a:r>
          </a:p>
          <a:p>
            <a:r>
              <a:rPr lang="id-ID" sz="1400" dirty="0" smtClean="0"/>
              <a:t>Ukuran yg sering digunakan untuk kemasan Multilayer opp/pp Keripik pisang adalah :</a:t>
            </a:r>
            <a:br>
              <a:rPr lang="id-ID" sz="1400" dirty="0" smtClean="0"/>
            </a:br>
            <a:r>
              <a:rPr lang="id-ID" sz="1400" dirty="0" smtClean="0"/>
              <a:t>Kemasan Mutilayer opp/pp 16 cm x 25 cm (M) + Label</a:t>
            </a:r>
            <a:br>
              <a:rPr lang="id-ID" sz="1400" dirty="0" smtClean="0"/>
            </a:br>
            <a:r>
              <a:rPr lang="id-ID" sz="1400" dirty="0" smtClean="0"/>
              <a:t>Min. Order 1000 pcs Rp 1.150,- </a:t>
            </a:r>
          </a:p>
          <a:p>
            <a:r>
              <a:rPr lang="id-ID" sz="1400" dirty="0" smtClean="0"/>
              <a:t>Min. Order 3000 pcs Rp 700,-</a:t>
            </a:r>
            <a:br>
              <a:rPr lang="id-ID" sz="1400" dirty="0" smtClean="0"/>
            </a:br>
            <a:r>
              <a:rPr lang="id-ID" sz="1400" dirty="0" smtClean="0"/>
              <a:t>* Ukuran Kemasan &amp; Label bisa sesuai dengan kebutuhan </a:t>
            </a:r>
          </a:p>
          <a:p>
            <a:r>
              <a:rPr lang="id-ID" sz="1400" dirty="0" smtClean="0"/>
              <a:t>*Kemasan ini dapat di modifikasikan dengan menggunakan jinjingan</a:t>
            </a:r>
            <a:r>
              <a:rPr lang="id-ID" sz="1600" dirty="0" smtClean="0"/>
              <a:t/>
            </a:r>
            <a:br>
              <a:rPr lang="id-ID" sz="1600" dirty="0" smtClean="0"/>
            </a:br>
            <a:endParaRPr lang="id-ID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676074"/>
            <a:ext cx="3314697" cy="20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0444"/>
            <a:ext cx="3276600" cy="14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3086100"/>
            <a:ext cx="41910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4.  Kemasan Kardus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Ukuran Kardus : 11 cm x 8 cm x 3 cm </a:t>
            </a:r>
          </a:p>
          <a:p>
            <a:r>
              <a:rPr lang="id-ID" dirty="0" smtClean="0"/>
              <a:t>Kemasan Kardus Ukuran 250 g </a:t>
            </a:r>
          </a:p>
          <a:p>
            <a:r>
              <a:rPr lang="id-ID" dirty="0" smtClean="0"/>
              <a:t>Min. Order 5000 Pcs Rp 1.500,- </a:t>
            </a:r>
          </a:p>
          <a:p>
            <a:r>
              <a:rPr lang="id-ID" dirty="0" smtClean="0"/>
              <a:t>Atau bisa dipesan dengan sesuai ukuran yang diinginkan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3200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sz="1400" b="1" dirty="0" smtClean="0"/>
              <a:t>Kemasan Stand-Up Pouch Plastik Nylon </a:t>
            </a:r>
          </a:p>
          <a:p>
            <a:pPr>
              <a:buNone/>
            </a:pPr>
            <a:r>
              <a:rPr lang="id-ID" sz="1400" b="1" dirty="0" smtClean="0"/>
              <a:t>	</a:t>
            </a:r>
            <a:r>
              <a:rPr lang="id-ID" sz="1200" dirty="0" smtClean="0"/>
              <a:t>merupakan Kemasan yang terbuat dari Jenis Plastik Nylon dengan ketebalan 0.8 Mikron</a:t>
            </a:r>
            <a:br>
              <a:rPr lang="id-ID" sz="1200" dirty="0" smtClean="0"/>
            </a:br>
            <a:r>
              <a:rPr lang="id-ID" sz="1200" dirty="0" smtClean="0"/>
              <a:t/>
            </a:r>
            <a:br>
              <a:rPr lang="id-ID" sz="1200" dirty="0" smtClean="0"/>
            </a:br>
            <a:r>
              <a:rPr lang="id-ID" sz="1200" dirty="0" smtClean="0"/>
              <a:t>Kemasan Stand Up Pouch Plastik Nylon yang sering dipakain untuk mengemas Saus, Kecap, &amp; Minyak Goreng adalah :</a:t>
            </a:r>
            <a:br>
              <a:rPr lang="id-ID" sz="1200" dirty="0" smtClean="0"/>
            </a:br>
            <a:r>
              <a:rPr lang="id-ID" sz="1200" dirty="0" smtClean="0"/>
              <a:t/>
            </a:r>
            <a:br>
              <a:rPr lang="id-ID" sz="1200" dirty="0" smtClean="0"/>
            </a:br>
            <a:r>
              <a:rPr lang="id-ID" sz="1200" dirty="0" smtClean="0"/>
              <a:t>ØKemasan Stand Up Pouch Plastik Nylon 14 cm x 20 cm (500 ml) + Label </a:t>
            </a:r>
          </a:p>
          <a:p>
            <a:pPr>
              <a:buNone/>
            </a:pPr>
            <a:r>
              <a:rPr lang="id-ID" sz="1200" dirty="0" smtClean="0"/>
              <a:t>	Min. Order 1000 pcs Rp 1.450,- </a:t>
            </a:r>
          </a:p>
          <a:p>
            <a:pPr>
              <a:buNone/>
            </a:pPr>
            <a:r>
              <a:rPr lang="id-ID" sz="1200" dirty="0" smtClean="0"/>
              <a:t>	Min. Order 3000 Pcs Rp 1.150,- </a:t>
            </a:r>
          </a:p>
          <a:p>
            <a:pPr>
              <a:buNone/>
            </a:pPr>
            <a:r>
              <a:rPr lang="id-ID" sz="1200" dirty="0" smtClean="0"/>
              <a:t>	Kemasan Stand Up Pouch Plastik Nylon 16 cm x 27 cm (1 liter) + Label</a:t>
            </a:r>
            <a:br>
              <a:rPr lang="id-ID" sz="1200" dirty="0" smtClean="0"/>
            </a:br>
            <a:r>
              <a:rPr lang="id-ID" sz="1200" dirty="0" smtClean="0"/>
              <a:t>Min. Order 1000 pcs Rp 1.950,- Min. Order 3000 Pcs Rp 1.650,-</a:t>
            </a:r>
            <a:br>
              <a:rPr lang="id-ID" sz="1200" dirty="0" smtClean="0"/>
            </a:br>
            <a:r>
              <a:rPr lang="id-ID" sz="1200" dirty="0" smtClean="0"/>
              <a:t/>
            </a:r>
            <a:br>
              <a:rPr lang="id-ID" sz="1200" dirty="0" smtClean="0"/>
            </a:br>
            <a:r>
              <a:rPr lang="id-ID" sz="1200" dirty="0" smtClean="0"/>
              <a:t>Kemasan Stand Up Pouch Nylon yang lain memiliki ukuran sebagai berikut :</a:t>
            </a:r>
            <a:br>
              <a:rPr lang="id-ID" sz="1200" dirty="0" smtClean="0"/>
            </a:br>
            <a:r>
              <a:rPr lang="id-ID" sz="1200" dirty="0" smtClean="0"/>
              <a:t>  Stand Up Plastik Nylon 9 cm x 13 cm (100-150 ml) </a:t>
            </a:r>
            <a:br>
              <a:rPr lang="id-ID" sz="1200" dirty="0" smtClean="0"/>
            </a:br>
            <a:r>
              <a:rPr lang="id-ID" sz="1200" dirty="0" smtClean="0"/>
              <a:t>  Stand Up Plastik Nylon 12 cm x 17 cm (250-300 ml)</a:t>
            </a:r>
          </a:p>
          <a:p>
            <a:r>
              <a:rPr lang="id-ID" sz="1200" dirty="0" smtClean="0"/>
              <a:t>  Stand Up Plastik Nylon 20 cm x 30 cm (2 liter ) 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"/>
            <a:ext cx="4343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28650"/>
            <a:ext cx="396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514350"/>
            <a:ext cx="3810000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Cetakan Sticker Digital Print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sz="1600" dirty="0" smtClean="0"/>
              <a:t>Harga : Rp 6,-/cm</a:t>
            </a:r>
            <a:r>
              <a:rPr lang="id-ID" sz="1600" baseline="30000" dirty="0" smtClean="0"/>
              <a:t>2</a:t>
            </a:r>
            <a:r>
              <a:rPr lang="id-ID" sz="1600" dirty="0" smtClean="0"/>
              <a:t> (Panjang x Lebar Sticker)</a:t>
            </a:r>
            <a:br>
              <a:rPr lang="id-ID" sz="1600" dirty="0" smtClean="0"/>
            </a:br>
            <a:r>
              <a:rPr lang="id-ID" sz="1600" dirty="0" smtClean="0"/>
              <a:t>Minimum Order : 500 Pcs</a:t>
            </a:r>
            <a:br>
              <a:rPr lang="id-ID" sz="1600" dirty="0" smtClean="0"/>
            </a:br>
            <a:r>
              <a:rPr lang="id-ID" sz="1600" dirty="0" smtClean="0"/>
              <a:t>Contoh :</a:t>
            </a:r>
            <a:br>
              <a:rPr lang="id-ID" sz="1600" dirty="0" smtClean="0"/>
            </a:br>
            <a:r>
              <a:rPr lang="id-ID" sz="1600" dirty="0" smtClean="0"/>
              <a:t>Ukuran Sticker Panjang 10 cm, Lebar 10 Cm</a:t>
            </a:r>
            <a:br>
              <a:rPr lang="id-ID" sz="1600" dirty="0" smtClean="0"/>
            </a:br>
            <a:r>
              <a:rPr lang="id-ID" sz="1600" dirty="0" smtClean="0"/>
              <a:t>10 cm x 10 cm = 100 cm</a:t>
            </a:r>
            <a:br>
              <a:rPr lang="id-ID" sz="1600" dirty="0" smtClean="0"/>
            </a:br>
            <a:r>
              <a:rPr lang="id-ID" sz="1600" dirty="0" smtClean="0"/>
              <a:t>100 cm X Rp 6,- = Rp 600,-/pcs</a:t>
            </a:r>
            <a:endParaRPr lang="id-ID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19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10" y="2342733"/>
            <a:ext cx="3429000" cy="28007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Cetakan Sticker Glossy Full Color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sz="1600" dirty="0" smtClean="0"/>
              <a:t>Harga : Rp 2.5,-/cm</a:t>
            </a:r>
            <a:r>
              <a:rPr lang="id-ID" sz="1600" baseline="30000" dirty="0" smtClean="0"/>
              <a:t>2</a:t>
            </a:r>
            <a:r>
              <a:rPr lang="id-ID" sz="1600" dirty="0" smtClean="0"/>
              <a:t> (Panjang x Lebar Sticker)</a:t>
            </a:r>
            <a:br>
              <a:rPr lang="id-ID" sz="1600" dirty="0" smtClean="0"/>
            </a:br>
            <a:r>
              <a:rPr lang="id-ID" sz="1600" dirty="0" smtClean="0"/>
              <a:t>Minimum Order : Rp 1.500.000,-</a:t>
            </a:r>
            <a:br>
              <a:rPr lang="id-ID" sz="1600" dirty="0" smtClean="0"/>
            </a:br>
            <a:r>
              <a:rPr lang="id-ID" sz="1600" dirty="0" smtClean="0"/>
              <a:t>Contoh :</a:t>
            </a:r>
            <a:br>
              <a:rPr lang="id-ID" sz="1600" dirty="0" smtClean="0"/>
            </a:br>
            <a:r>
              <a:rPr lang="id-ID" sz="1600" dirty="0" smtClean="0"/>
              <a:t>Ukuran Sticker Panjang 10 cm, Lebar 10 Cm</a:t>
            </a:r>
            <a:br>
              <a:rPr lang="id-ID" sz="1600" dirty="0" smtClean="0"/>
            </a:br>
            <a:r>
              <a:rPr lang="id-ID" sz="1600" dirty="0" smtClean="0"/>
              <a:t>10 cm x 10 cm = 100 cm</a:t>
            </a:r>
            <a:br>
              <a:rPr lang="id-ID" sz="1600" dirty="0" smtClean="0"/>
            </a:br>
            <a:r>
              <a:rPr lang="id-ID" sz="1600" dirty="0" smtClean="0"/>
              <a:t>100 cm X Rp 2.5,- = Rp 250,-/pcs</a:t>
            </a:r>
            <a:br>
              <a:rPr lang="id-ID" sz="1600" dirty="0" smtClean="0"/>
            </a:br>
            <a:r>
              <a:rPr lang="id-ID" sz="1600" dirty="0" smtClean="0"/>
              <a:t>Jumlah Stricker yang diperoleh = 6000 pcs</a:t>
            </a:r>
            <a:endParaRPr lang="id-ID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Broadway" pitchFamily="82" charset="0"/>
              </a:rPr>
              <a:t>PENGERTIAN</a:t>
            </a:r>
            <a:endParaRPr lang="fr-CA" b="1" dirty="0" smtClean="0">
              <a:solidFill>
                <a:srgbClr val="FFFF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79588"/>
            <a:ext cx="8229600" cy="316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2F4913"/>
                </a:solidFill>
              </a:rPr>
              <a:t> </a:t>
            </a:r>
            <a:r>
              <a:rPr lang="en-US" sz="2800" b="1" dirty="0" err="1" smtClean="0">
                <a:solidFill>
                  <a:srgbClr val="2F4913"/>
                </a:solidFill>
              </a:rPr>
              <a:t>Bagi</a:t>
            </a:r>
            <a:r>
              <a:rPr lang="en-US" sz="2800" b="1" dirty="0" smtClean="0">
                <a:solidFill>
                  <a:srgbClr val="2F4913"/>
                </a:solidFill>
              </a:rPr>
              <a:t> </a:t>
            </a:r>
            <a:r>
              <a:rPr lang="en-US" sz="2800" b="1" dirty="0" err="1" smtClean="0">
                <a:solidFill>
                  <a:srgbClr val="2F4913"/>
                </a:solidFill>
              </a:rPr>
              <a:t>pemerintah</a:t>
            </a:r>
            <a:r>
              <a:rPr lang="en-US" sz="2800" b="1" dirty="0" smtClean="0">
                <a:solidFill>
                  <a:srgbClr val="2F4913"/>
                </a:solidFill>
              </a:rPr>
              <a:t> 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285866"/>
            <a:ext cx="8229600" cy="10536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Definisi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pengemasan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secara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sederhana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adalah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sarana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membawa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produk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produsen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tempat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pelanggan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pemakai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keadaan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memuaskan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ko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571750"/>
            <a:ext cx="1800225" cy="1350169"/>
          </a:xfrm>
          <a:prstGeom prst="rect">
            <a:avLst/>
          </a:prstGeom>
          <a:noFill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71736" y="4393419"/>
            <a:ext cx="36004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stealth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28662" y="4125527"/>
            <a:ext cx="14097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AAAAAA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ARAB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6429388" y="4125527"/>
            <a:ext cx="14097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INDONESIA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43174" y="2571750"/>
            <a:ext cx="3024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2F4913"/>
                </a:solidFill>
              </a:rPr>
              <a:t>Kurma</a:t>
            </a:r>
            <a:r>
              <a:rPr lang="en-US" dirty="0">
                <a:solidFill>
                  <a:srgbClr val="2F4913"/>
                </a:solidFill>
              </a:rPr>
              <a:t> </a:t>
            </a:r>
            <a:r>
              <a:rPr lang="en-US" dirty="0" err="1">
                <a:solidFill>
                  <a:srgbClr val="2F4913"/>
                </a:solidFill>
              </a:rPr>
              <a:t>menempuh</a:t>
            </a:r>
            <a:r>
              <a:rPr lang="en-US" dirty="0">
                <a:solidFill>
                  <a:srgbClr val="2F4913"/>
                </a:solidFill>
              </a:rPr>
              <a:t> </a:t>
            </a:r>
            <a:r>
              <a:rPr lang="en-US" dirty="0" err="1">
                <a:solidFill>
                  <a:srgbClr val="2F4913"/>
                </a:solidFill>
              </a:rPr>
              <a:t>jarak</a:t>
            </a:r>
            <a:r>
              <a:rPr lang="en-US" dirty="0">
                <a:solidFill>
                  <a:srgbClr val="2F4913"/>
                </a:solidFill>
              </a:rPr>
              <a:t> 1.000 Km </a:t>
            </a:r>
            <a:r>
              <a:rPr lang="en-US" dirty="0" err="1">
                <a:solidFill>
                  <a:srgbClr val="2F4913"/>
                </a:solidFill>
              </a:rPr>
              <a:t>dari</a:t>
            </a:r>
            <a:r>
              <a:rPr lang="en-US" dirty="0">
                <a:solidFill>
                  <a:srgbClr val="2F4913"/>
                </a:solidFill>
              </a:rPr>
              <a:t> </a:t>
            </a:r>
            <a:r>
              <a:rPr lang="en-US" dirty="0" err="1">
                <a:solidFill>
                  <a:srgbClr val="2F4913"/>
                </a:solidFill>
              </a:rPr>
              <a:t>Jazirah</a:t>
            </a:r>
            <a:r>
              <a:rPr lang="en-US" dirty="0">
                <a:solidFill>
                  <a:srgbClr val="2F4913"/>
                </a:solidFill>
              </a:rPr>
              <a:t> Arab </a:t>
            </a:r>
            <a:r>
              <a:rPr lang="en-US" dirty="0" err="1">
                <a:solidFill>
                  <a:srgbClr val="2F4913"/>
                </a:solidFill>
              </a:rPr>
              <a:t>ke</a:t>
            </a:r>
            <a:r>
              <a:rPr lang="en-US" dirty="0">
                <a:solidFill>
                  <a:srgbClr val="2F4913"/>
                </a:solidFill>
              </a:rPr>
              <a:t> Indonesia;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2F4913"/>
                </a:solidFill>
              </a:rPr>
              <a:t>Dengan</a:t>
            </a:r>
            <a:r>
              <a:rPr lang="en-US" dirty="0">
                <a:solidFill>
                  <a:srgbClr val="2F4913"/>
                </a:solidFill>
              </a:rPr>
              <a:t> </a:t>
            </a:r>
            <a:r>
              <a:rPr lang="en-US" dirty="0" err="1">
                <a:solidFill>
                  <a:srgbClr val="2F4913"/>
                </a:solidFill>
              </a:rPr>
              <a:t>Pesawat</a:t>
            </a:r>
            <a:r>
              <a:rPr lang="en-US" dirty="0">
                <a:solidFill>
                  <a:srgbClr val="2F4913"/>
                </a:solidFill>
              </a:rPr>
              <a:t> 12 Jam;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2F4913"/>
                </a:solidFill>
              </a:rPr>
              <a:t>Kapal</a:t>
            </a:r>
            <a:r>
              <a:rPr lang="en-US" dirty="0">
                <a:solidFill>
                  <a:srgbClr val="2F4913"/>
                </a:solidFill>
              </a:rPr>
              <a:t> 3 </a:t>
            </a:r>
            <a:r>
              <a:rPr lang="en-US" dirty="0" err="1">
                <a:solidFill>
                  <a:srgbClr val="2F4913"/>
                </a:solidFill>
              </a:rPr>
              <a:t>Bulan</a:t>
            </a:r>
            <a:endParaRPr lang="en-US" dirty="0">
              <a:solidFill>
                <a:srgbClr val="2F4913"/>
              </a:solidFill>
            </a:endParaRPr>
          </a:p>
        </p:txBody>
      </p:sp>
      <p:pic>
        <p:nvPicPr>
          <p:cNvPr id="10" name="Picture 4" descr="descriptio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571750"/>
            <a:ext cx="292895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47039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914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9" y="750094"/>
            <a:ext cx="7286625" cy="36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id-ID" smtClean="0"/>
          </a:p>
          <a:p>
            <a:pPr algn="ctr">
              <a:buFont typeface="Wingdings" pitchFamily="2" charset="2"/>
              <a:buNone/>
            </a:pPr>
            <a:endParaRPr lang="id-ID" smtClean="0"/>
          </a:p>
          <a:p>
            <a:pPr algn="ctr">
              <a:buFont typeface="Wingdings" pitchFamily="2" charset="2"/>
              <a:buNone/>
            </a:pPr>
            <a:endParaRPr lang="id-ID" smtClean="0"/>
          </a:p>
          <a:p>
            <a:pPr algn="ctr">
              <a:buFont typeface="Wingdings" pitchFamily="2" charset="2"/>
              <a:buNone/>
            </a:pPr>
            <a:endParaRPr lang="id-ID" u="sng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3109" y="2143122"/>
            <a:ext cx="5284844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 KASIH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Wassalamu’alikum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Wr.Wb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Sosialisasi Desain Kemasan IKM</a:t>
            </a:r>
          </a:p>
        </p:txBody>
      </p:sp>
      <p:pic>
        <p:nvPicPr>
          <p:cNvPr id="20483" name="Picture 4" descr="Special_K_Meal_Bars_v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643042" y="285734"/>
            <a:ext cx="5332652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FUNGSI KEMASAN</a:t>
            </a:r>
            <a:endParaRPr lang="en-GB" sz="3600" b="1" i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57128" y="1485901"/>
            <a:ext cx="8153313" cy="334860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Sebagai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wadah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tempat</a:t>
            </a:r>
            <a:endParaRPr lang="en-US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Sebagai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pelindung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isi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produk</a:t>
            </a:r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Untuk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memudahkan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dalam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penyimpanan</a:t>
            </a:r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Untuk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memudahkan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dalam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pengiriman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distribusi</a:t>
            </a:r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Untuk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memudahkan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dalam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penghitungan</a:t>
            </a:r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Sebagai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sarana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informasi</a:t>
            </a:r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latin typeface="Arial" charset="0"/>
                <a:cs typeface="Times New Roman" pitchFamily="18" charset="0"/>
              </a:rPr>
              <a:t>Sebagai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sarana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promosi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/ </a:t>
            </a:r>
            <a:r>
              <a:rPr lang="en-US" sz="2400" b="1" dirty="0" err="1">
                <a:latin typeface="Arial" charset="0"/>
                <a:cs typeface="Times New Roman" pitchFamily="18" charset="0"/>
              </a:rPr>
              <a:t>komunikasi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54693" name="Oval 5"/>
          <p:cNvSpPr>
            <a:spLocks noChangeArrowheads="1"/>
          </p:cNvSpPr>
          <p:nvPr/>
        </p:nvSpPr>
        <p:spPr bwMode="auto">
          <a:xfrm>
            <a:off x="8534008" y="4743450"/>
            <a:ext cx="313081" cy="2333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B21CAEEA-93F2-48F6-A3E6-0BE0A2D9F82A}" type="slidenum">
              <a:rPr lang="en-US" sz="1200" b="1">
                <a:latin typeface="Tahoma" pitchFamily="34" charset="0"/>
                <a:ea typeface="PMingLiU" pitchFamily="18" charset="-120"/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3</a:t>
            </a:fld>
            <a:endParaRPr lang="en-US" sz="1200" b="1">
              <a:latin typeface="Tahom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Sosialisasi Desain Kemasan IKM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1"/>
            <a:ext cx="9144000" cy="630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sz="3500" b="1" i="1" dirty="0" smtClean="0">
                <a:solidFill>
                  <a:srgbClr val="000066"/>
                </a:solidFill>
                <a:cs typeface="Times New Roman" pitchFamily="18" charset="0"/>
              </a:rPr>
              <a:t>Kemasan membentuk image produk</a:t>
            </a:r>
            <a:endParaRPr lang="en-GB" sz="3500" b="1" i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184" y="642923"/>
            <a:ext cx="5714816" cy="415498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1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. 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Image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dari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produk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bermutu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tinggi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high</a:t>
            </a:r>
            <a:r>
              <a:rPr lang="id-ID" sz="20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quality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2. Image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dari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produk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hygienis</a:t>
            </a:r>
            <a:endParaRPr lang="en-US" sz="20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3. Image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produk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yang prestige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dan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reputasi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tinggi</a:t>
            </a:r>
            <a:endParaRPr lang="en-US" sz="2000" b="1" dirty="0">
              <a:latin typeface="Arial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4. Image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mempesona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(product - charm)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5. Image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memikat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mata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(eye-catching)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6. Image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memikat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pemakai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(usage–attractiveness)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Times New Roman" pitchFamily="18" charset="0"/>
              </a:rPr>
              <a:t>7. Image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dari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produk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yang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memiliki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" charset="0"/>
                <a:cs typeface="Times New Roman" pitchFamily="18" charset="0"/>
              </a:rPr>
              <a:t>keunikan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.</a:t>
            </a:r>
            <a:endParaRPr lang="en-GB" sz="20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58790" name="Oval 6"/>
          <p:cNvSpPr>
            <a:spLocks noChangeArrowheads="1"/>
          </p:cNvSpPr>
          <p:nvPr/>
        </p:nvSpPr>
        <p:spPr bwMode="auto">
          <a:xfrm>
            <a:off x="8534008" y="4743450"/>
            <a:ext cx="313081" cy="2333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F9983A2C-D2EF-4DB8-9D93-1FF8941AC94C}" type="slidenum">
              <a:rPr lang="en-US" sz="1200" b="1">
                <a:latin typeface="Tahoma" pitchFamily="34" charset="0"/>
                <a:ea typeface="PMingLiU" pitchFamily="18" charset="-120"/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4</a:t>
            </a:fld>
            <a:endParaRPr lang="en-US" sz="1200" b="1">
              <a:latin typeface="Tahoma" pitchFamily="34" charset="0"/>
              <a:ea typeface="PMingLiU" pitchFamily="18" charset="-120"/>
            </a:endParaRPr>
          </a:p>
        </p:txBody>
      </p:sp>
      <p:pic>
        <p:nvPicPr>
          <p:cNvPr id="23554" name="Picture 2" descr="descriptio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62"/>
            <a:ext cx="3357554" cy="4429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71485"/>
            <a:ext cx="8229600" cy="49213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  <a:t>NILAI</a:t>
            </a:r>
            <a:r>
              <a:rPr lang="id-ID" b="1" dirty="0" smtClean="0">
                <a:solidFill>
                  <a:srgbClr val="FF9900"/>
                </a:solidFill>
                <a:latin typeface="Showcard Gothic" pitchFamily="82" charset="0"/>
              </a:rPr>
              <a:t> TAMBAH</a:t>
            </a:r>
            <a: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  <a:t> KEMASAN</a:t>
            </a:r>
            <a:br>
              <a:rPr lang="en-US" b="1" dirty="0" smtClean="0">
                <a:solidFill>
                  <a:srgbClr val="FF9900"/>
                </a:solidFill>
                <a:latin typeface="Showcard Gothic" pitchFamily="82" charset="0"/>
              </a:rPr>
            </a:b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79588"/>
            <a:ext cx="8229600" cy="316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2F4913"/>
                </a:solidFill>
              </a:rPr>
              <a:t> </a:t>
            </a:r>
            <a:endParaRPr lang="en-US" sz="2800" b="1" dirty="0" smtClean="0">
              <a:solidFill>
                <a:srgbClr val="2F4913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214414" y="1428742"/>
          <a:ext cx="6929486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0034" y="214296"/>
            <a:ext cx="8229600" cy="492139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Showcard Gothic" pitchFamily="82" charset="0"/>
                <a:cs typeface="Arial" charset="0"/>
              </a:rPr>
              <a:t>JENIS KEMASAN UNTUK  BAHAN PANGAN</a:t>
            </a:r>
            <a:endParaRPr lang="fr-CA" sz="2800" b="1" dirty="0" smtClean="0">
              <a:solidFill>
                <a:srgbClr val="FFFF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168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2F4913"/>
                </a:solidFill>
              </a:rPr>
              <a:t> </a:t>
            </a:r>
            <a:endParaRPr lang="en-US" sz="2800" b="1" dirty="0" smtClean="0">
              <a:solidFill>
                <a:srgbClr val="2F4913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44539" y="2820591"/>
            <a:ext cx="3322637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Kemasan Kertas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dengan sifat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mudah robek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dapat untuk produk cair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dapat dipanaskan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fleksibel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9992" y="1851670"/>
            <a:ext cx="2786082" cy="24776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/>
              <a:t>Kemasan</a:t>
            </a:r>
            <a:r>
              <a:rPr lang="en-US" sz="1600" b="1" dirty="0"/>
              <a:t> </a:t>
            </a:r>
            <a:r>
              <a:rPr lang="en-US" sz="1600" b="1" dirty="0" err="1"/>
              <a:t>Gelas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: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berat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pecah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mahal</a:t>
            </a:r>
            <a:endParaRPr lang="en-US" sz="1600" dirty="0"/>
          </a:p>
          <a:p>
            <a:pPr>
              <a:buFontTx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/>
              <a:t>dipanaskan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transparan</a:t>
            </a:r>
            <a:r>
              <a:rPr lang="en-US" sz="1600" dirty="0"/>
              <a:t>/</a:t>
            </a:r>
            <a:r>
              <a:rPr lang="en-US" sz="1600" dirty="0" err="1"/>
              <a:t>translusid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(rigid)</a:t>
            </a:r>
          </a:p>
          <a:p>
            <a:pPr>
              <a:buFontTx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didaur</a:t>
            </a:r>
            <a:r>
              <a:rPr lang="en-US" sz="1600" dirty="0" smtClean="0"/>
              <a:t> </a:t>
            </a:r>
            <a:r>
              <a:rPr lang="en-US" sz="1600" dirty="0" err="1" smtClean="0"/>
              <a:t>ulang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" name="Picture 6" descr="kemasan kerta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1071552"/>
            <a:ext cx="1785950" cy="16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emasan boto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71750"/>
            <a:ext cx="15537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171450"/>
            <a:ext cx="8534400" cy="757226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00"/>
                </a:solidFill>
                <a:latin typeface="Showcard Gothic" pitchFamily="82" charset="0"/>
              </a:rPr>
              <a:t>JENIS KEMASAN UNTUK </a:t>
            </a:r>
            <a:r>
              <a:rPr lang="id-ID" sz="2400" b="1" dirty="0" smtClean="0">
                <a:solidFill>
                  <a:srgbClr val="FFFF00"/>
                </a:solidFill>
                <a:latin typeface="Showcard Gothic" pitchFamily="82" charset="0"/>
              </a:rPr>
              <a:t/>
            </a:r>
            <a:br>
              <a:rPr lang="id-ID" sz="2400" b="1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Showcard Gothic" pitchFamily="82" charset="0"/>
              </a:rPr>
              <a:t>BAHAN PANGAN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6" y="3017044"/>
            <a:ext cx="2663825" cy="1931194"/>
          </a:xfrm>
          <a:solidFill>
            <a:srgbClr val="FF99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 err="1" smtClean="0"/>
              <a:t>Kemasan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logam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kaleng</a:t>
            </a:r>
            <a:r>
              <a:rPr lang="en-US" sz="1200" b="1" dirty="0" smtClean="0"/>
              <a:t>) </a:t>
            </a:r>
            <a:r>
              <a:rPr lang="en-US" sz="1200" b="1" dirty="0" err="1" smtClean="0"/>
              <a:t>sifat</a:t>
            </a:r>
            <a:r>
              <a:rPr lang="en-US" sz="1200" b="1" dirty="0" smtClean="0"/>
              <a:t>:</a:t>
            </a:r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tetap</a:t>
            </a:r>
            <a:endParaRPr lang="en-US" sz="1200" dirty="0" smtClean="0"/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err="1" smtClean="0"/>
              <a:t>ringan</a:t>
            </a:r>
            <a:endParaRPr lang="en-US" sz="1200" dirty="0" smtClean="0"/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dipanaskan</a:t>
            </a:r>
            <a:endParaRPr lang="en-US" sz="1200" dirty="0" smtClean="0"/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transparan</a:t>
            </a:r>
            <a:endParaRPr lang="en-US" sz="1200" dirty="0" smtClean="0"/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bermigrasi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makanan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dikemas</a:t>
            </a:r>
            <a:endParaRPr lang="en-US" sz="1200" dirty="0" smtClean="0"/>
          </a:p>
          <a:p>
            <a:pPr marL="176213" indent="-176213" eaLnBrk="1" hangingPunct="1">
              <a:lnSpc>
                <a:spcPct val="80000"/>
              </a:lnSpc>
            </a:pPr>
            <a:r>
              <a:rPr lang="en-US" sz="1200" dirty="0" smtClean="0"/>
              <a:t>non biodegradable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76601" y="3078957"/>
            <a:ext cx="2447925" cy="1760935"/>
          </a:xfrm>
          <a:solidFill>
            <a:srgbClr val="99CC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/>
              <a:t>Kemasan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plastik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sifat</a:t>
            </a:r>
            <a:r>
              <a:rPr lang="en-US" sz="1400" b="1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fleksibel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transparan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mudah</a:t>
            </a:r>
            <a:r>
              <a:rPr lang="en-US" sz="1400" dirty="0" smtClean="0"/>
              <a:t> </a:t>
            </a:r>
            <a:r>
              <a:rPr lang="en-US" sz="1400" dirty="0" err="1" smtClean="0"/>
              <a:t>pecah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non biodegradable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tahan</a:t>
            </a:r>
            <a:r>
              <a:rPr lang="en-US" sz="1400" dirty="0" smtClean="0"/>
              <a:t> </a:t>
            </a:r>
            <a:r>
              <a:rPr lang="en-US" sz="1400" dirty="0" err="1" smtClean="0"/>
              <a:t>panas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monomernya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mengkontaminasi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011863" y="3057525"/>
            <a:ext cx="2736850" cy="1620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err="1"/>
              <a:t>Komposit</a:t>
            </a:r>
            <a:r>
              <a:rPr lang="en-US" sz="1200" b="1" dirty="0"/>
              <a:t> (</a:t>
            </a:r>
            <a:r>
              <a:rPr lang="en-US" sz="1200" b="1" dirty="0" err="1"/>
              <a:t>kertas</a:t>
            </a:r>
            <a:r>
              <a:rPr lang="en-US" sz="1200" b="1" dirty="0"/>
              <a:t>/</a:t>
            </a:r>
            <a:r>
              <a:rPr lang="en-US" sz="1200" b="1" dirty="0" err="1"/>
              <a:t>plastik</a:t>
            </a:r>
            <a:r>
              <a:rPr lang="en-US" sz="1200" b="1" dirty="0"/>
              <a:t>) </a:t>
            </a:r>
            <a:r>
              <a:rPr lang="en-US" sz="1200" b="1" dirty="0" err="1"/>
              <a:t>sifat</a:t>
            </a:r>
            <a:r>
              <a:rPr lang="en-US" sz="1200" b="1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kuat</a:t>
            </a: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transparan</a:t>
            </a: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err="1"/>
              <a:t>proses</a:t>
            </a:r>
            <a:r>
              <a:rPr lang="en-US" sz="1200" dirty="0"/>
              <a:t> </a:t>
            </a:r>
            <a:r>
              <a:rPr lang="en-US" sz="1200" dirty="0" err="1"/>
              <a:t>massal</a:t>
            </a: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err="1"/>
              <a:t>pengisian</a:t>
            </a:r>
            <a:r>
              <a:rPr lang="en-US" sz="1200" dirty="0"/>
              <a:t> </a:t>
            </a:r>
            <a:r>
              <a:rPr lang="en-US" sz="1200" dirty="0" err="1"/>
              <a:t>aseptis</a:t>
            </a: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 non biodegradable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289" y="1329929"/>
            <a:ext cx="2238375" cy="1301353"/>
            <a:chOff x="297" y="1117"/>
            <a:chExt cx="1410" cy="1093"/>
          </a:xfrm>
        </p:grpSpPr>
        <p:pic>
          <p:nvPicPr>
            <p:cNvPr id="22542" name="Picture 7" descr="kale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" y="1616"/>
              <a:ext cx="79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8" descr="ponarisweat1ez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" y="1117"/>
              <a:ext cx="641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9" descr="kaleng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" y="1117"/>
              <a:ext cx="76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929322" y="1357304"/>
            <a:ext cx="2736850" cy="1396603"/>
            <a:chOff x="3787" y="1117"/>
            <a:chExt cx="1724" cy="1173"/>
          </a:xfrm>
        </p:grpSpPr>
        <p:pic>
          <p:nvPicPr>
            <p:cNvPr id="22540" name="Picture 10" descr="s_851303_product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" y="1117"/>
              <a:ext cx="1336" cy="1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1" descr="391600_cassavacris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6" y="1118"/>
              <a:ext cx="935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75014" y="1329929"/>
            <a:ext cx="2376487" cy="1429940"/>
            <a:chOff x="1927" y="1117"/>
            <a:chExt cx="1497" cy="1201"/>
          </a:xfrm>
        </p:grpSpPr>
        <p:pic>
          <p:nvPicPr>
            <p:cNvPr id="22537" name="Picture 12" descr="1279835_triomegaproduct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5" y="1117"/>
              <a:ext cx="589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3" descr="Kue_Kering_DKU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" y="1117"/>
              <a:ext cx="902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4" descr="plasti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43" y="1797"/>
              <a:ext cx="892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9" y="141685"/>
            <a:ext cx="6707187" cy="64174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Showcard Gothic" pitchFamily="82" charset="0"/>
              </a:rPr>
              <a:t>KEMASAN EDIBEL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214" y="1221581"/>
            <a:ext cx="8713787" cy="809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 smtClean="0">
                <a:solidFill>
                  <a:srgbClr val="FFFF00"/>
                </a:solidFill>
              </a:rPr>
              <a:t>Kemasan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edibel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kemasan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dimakan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karena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terbuat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bahan-bahan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dimakan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seperti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pati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, protein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lemak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sedangkan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bg1">
                    <a:lumMod val="95000"/>
                  </a:schemeClr>
                </a:solidFill>
              </a:rPr>
              <a:t>Kemasan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biodegradable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kemasan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jika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dibuang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didegradasi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melalui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proses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fotokimia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mikroba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penghancur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23556" name="Picture 4" descr="gethuk-pisang-300x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12"/>
            <a:ext cx="1454150" cy="13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kemasan edi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12"/>
            <a:ext cx="1657350" cy="10715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23560" name="Picture 8" descr="jati for ampen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500312"/>
            <a:ext cx="1330325" cy="12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1071538" y="4143386"/>
            <a:ext cx="2232025" cy="216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edible</a:t>
            </a:r>
            <a:r>
              <a:rPr lang="en-SG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pack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5357818" y="4071948"/>
            <a:ext cx="2232025" cy="216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biodegrable</a:t>
            </a:r>
            <a:r>
              <a:rPr lang="en-SG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pack</a:t>
            </a:r>
          </a:p>
        </p:txBody>
      </p:sp>
      <p:pic>
        <p:nvPicPr>
          <p:cNvPr id="23564" name="Picture 12" descr="735323_cokelatu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500312"/>
            <a:ext cx="21491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858048" cy="652463"/>
          </a:xfrm>
        </p:spPr>
        <p:txBody>
          <a:bodyPr/>
          <a:lstStyle/>
          <a:p>
            <a:pPr defTabSz="735987"/>
            <a:r>
              <a:rPr lang="en-US" sz="2400" b="1" i="1" dirty="0" smtClean="0">
                <a:solidFill>
                  <a:srgbClr val="00B050"/>
                </a:solidFill>
                <a:latin typeface="Showcard Gothic" pitchFamily="82" charset="0"/>
              </a:rPr>
              <a:t>ASPEK-ASPEK YANG HARUS </a:t>
            </a:r>
            <a:br>
              <a:rPr lang="en-US" sz="2400" b="1" i="1" dirty="0" smtClean="0">
                <a:solidFill>
                  <a:srgbClr val="00B050"/>
                </a:solidFill>
                <a:latin typeface="Showcard Gothic" pitchFamily="82" charset="0"/>
              </a:rPr>
            </a:br>
            <a:r>
              <a:rPr lang="en-US" sz="2400" b="1" i="1" dirty="0" smtClean="0">
                <a:solidFill>
                  <a:srgbClr val="00B050"/>
                </a:solidFill>
                <a:latin typeface="Showcard Gothic" pitchFamily="82" charset="0"/>
              </a:rPr>
              <a:t>DIPERTIMBANGKAN DALAM MENDESAIN KEMASAN </a:t>
            </a:r>
            <a:endParaRPr lang="en-US" sz="2400" b="1" i="1" dirty="0">
              <a:solidFill>
                <a:srgbClr val="00B050"/>
              </a:solidFill>
              <a:latin typeface="Showcard Gothic" pitchFamily="82" charset="0"/>
            </a:endParaRPr>
          </a:p>
        </p:txBody>
      </p:sp>
      <p:sp>
        <p:nvSpPr>
          <p:cNvPr id="10" name="Text Box 3"/>
          <p:cNvSpPr txBox="1">
            <a:spLocks noGrp="1" noChangeArrowheads="1"/>
          </p:cNvSpPr>
          <p:nvPr>
            <p:ph/>
          </p:nvPr>
        </p:nvSpPr>
        <p:spPr bwMode="auto">
          <a:xfrm>
            <a:off x="3428992" y="1214428"/>
            <a:ext cx="5286412" cy="3560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1759" tIns="40880" rIns="81759" bIns="40880">
            <a:spAutoFit/>
          </a:bodyPr>
          <a:lstStyle/>
          <a:p>
            <a:pPr marL="361894" indent="-361894" defTabSz="735987">
              <a:buFontTx/>
              <a:buAutoNum type="arabicPeriod"/>
              <a:tabLst>
                <a:tab pos="389002" algn="l"/>
              </a:tabLst>
            </a:pPr>
            <a:r>
              <a:rPr lang="en-US" sz="2600" b="1" i="1" dirty="0" err="1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Daya</a:t>
            </a:r>
            <a:r>
              <a:rPr lang="en-US" sz="26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 </a:t>
            </a:r>
            <a:r>
              <a:rPr lang="en-US" sz="2600" b="1" i="1" dirty="0" err="1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tarik</a:t>
            </a:r>
            <a:endParaRPr lang="en-US" sz="2600" b="1" i="1" dirty="0">
              <a:solidFill>
                <a:schemeClr val="bg1">
                  <a:lumMod val="95000"/>
                </a:schemeClr>
              </a:solidFill>
              <a:latin typeface="Cooper Black" pitchFamily="18" charset="0"/>
            </a:endParaRPr>
          </a:p>
          <a:p>
            <a:pPr marL="361894" indent="-361894" defTabSz="735987">
              <a:tabLst>
                <a:tab pos="389002" algn="l"/>
              </a:tabLst>
            </a:pPr>
            <a:r>
              <a:rPr lang="en-US" sz="2600" b="1" i="1" dirty="0">
                <a:latin typeface="Lucida Sans" pitchFamily="34" charset="0"/>
              </a:rPr>
              <a:t>   	</a:t>
            </a:r>
            <a:r>
              <a:rPr lang="en-US" sz="2000" b="1" i="1" dirty="0" err="1">
                <a:latin typeface="Lucida Sans" pitchFamily="34" charset="0"/>
              </a:rPr>
              <a:t>Menjawab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kebutuhan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akan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kesenangan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kesehatan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keindahan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tampilan</a:t>
            </a:r>
            <a:endParaRPr lang="en-US" sz="2000" b="1" i="1" dirty="0">
              <a:latin typeface="Lucida Sans" pitchFamily="34" charset="0"/>
            </a:endParaRPr>
          </a:p>
          <a:p>
            <a:pPr marL="361894" indent="-361894" defTabSz="735987">
              <a:tabLst>
                <a:tab pos="389002" algn="l"/>
              </a:tabLst>
            </a:pPr>
            <a:endParaRPr lang="en-US" sz="2000" b="1" i="1" dirty="0">
              <a:latin typeface="Lucida Sans" pitchFamily="34" charset="0"/>
            </a:endParaRPr>
          </a:p>
          <a:p>
            <a:pPr marL="361894" indent="-361894" defTabSz="735987">
              <a:tabLst>
                <a:tab pos="389002" algn="l"/>
              </a:tabLst>
            </a:pPr>
            <a:r>
              <a:rPr lang="en-US" sz="26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2.	</a:t>
            </a:r>
            <a:r>
              <a:rPr lang="en-US" sz="2600" b="1" i="1" dirty="0" err="1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Mudah</a:t>
            </a:r>
            <a:r>
              <a:rPr lang="en-US" sz="2600" b="1" i="1" dirty="0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 </a:t>
            </a:r>
            <a:r>
              <a:rPr lang="en-US" sz="2600" b="1" i="1" dirty="0" err="1">
                <a:solidFill>
                  <a:schemeClr val="bg1">
                    <a:lumMod val="95000"/>
                  </a:schemeClr>
                </a:solidFill>
                <a:latin typeface="Cooper Black" pitchFamily="18" charset="0"/>
              </a:rPr>
              <a:t>digunakan</a:t>
            </a:r>
            <a:endParaRPr lang="en-US" sz="2600" b="1" i="1" dirty="0">
              <a:solidFill>
                <a:schemeClr val="bg1">
                  <a:lumMod val="95000"/>
                </a:schemeClr>
              </a:solidFill>
              <a:latin typeface="Cooper Black" pitchFamily="18" charset="0"/>
            </a:endParaRPr>
          </a:p>
          <a:p>
            <a:pPr marL="361894" indent="-361894" defTabSz="735987">
              <a:tabLst>
                <a:tab pos="389002" algn="l"/>
              </a:tabLst>
            </a:pPr>
            <a:r>
              <a:rPr lang="en-US" sz="2600" b="1" i="1" dirty="0">
                <a:latin typeface="Lucida Sans" pitchFamily="34" charset="0"/>
              </a:rPr>
              <a:t>   	</a:t>
            </a:r>
            <a:r>
              <a:rPr lang="en-US" sz="2000" b="1" i="1" dirty="0" err="1">
                <a:latin typeface="Lucida Sans" pitchFamily="34" charset="0"/>
              </a:rPr>
              <a:t>Mudah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pada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saat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pengoperasian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seperti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membuka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menutup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merobek</a:t>
            </a:r>
            <a:r>
              <a:rPr lang="en-US" sz="2000" b="1" i="1" dirty="0">
                <a:latin typeface="Lucida Sans" pitchFamily="34" charset="0"/>
              </a:rPr>
              <a:t>, </a:t>
            </a:r>
            <a:r>
              <a:rPr lang="en-US" sz="2000" b="1" i="1" dirty="0" err="1">
                <a:latin typeface="Lucida Sans" pitchFamily="34" charset="0"/>
              </a:rPr>
              <a:t>memasang</a:t>
            </a:r>
            <a:r>
              <a:rPr lang="en-US" sz="2000" b="1" i="1" dirty="0">
                <a:latin typeface="Lucida Sans" pitchFamily="34" charset="0"/>
              </a:rPr>
              <a:t> </a:t>
            </a:r>
            <a:r>
              <a:rPr lang="en-US" sz="2000" b="1" i="1" dirty="0" err="1">
                <a:latin typeface="Lucida Sans" pitchFamily="34" charset="0"/>
              </a:rPr>
              <a:t>dll</a:t>
            </a:r>
            <a:r>
              <a:rPr lang="en-US" sz="2000" b="1" i="1" dirty="0">
                <a:latin typeface="Lucida Sans" pitchFamily="34" charset="0"/>
              </a:rPr>
              <a:t>.</a:t>
            </a:r>
          </a:p>
          <a:p>
            <a:pPr marL="361894" indent="-361894" defTabSz="735987">
              <a:tabLst>
                <a:tab pos="389002" algn="l"/>
              </a:tabLst>
            </a:pPr>
            <a:endParaRPr lang="en-US" sz="2200" b="1" i="1" dirty="0">
              <a:latin typeface="Lucida Sans" pitchFamily="34" charset="0"/>
            </a:endParaRPr>
          </a:p>
        </p:txBody>
      </p:sp>
      <p:pic>
        <p:nvPicPr>
          <p:cNvPr id="8" name="Picture 4" descr="hexagon_mango_bag_b_ch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195736" y="987574"/>
            <a:ext cx="1770212" cy="1876256"/>
          </a:xfrm>
          <a:noFill/>
        </p:spPr>
      </p:pic>
      <p:pic>
        <p:nvPicPr>
          <p:cNvPr id="12290" name="Picture 2" descr="Desain Kemasan Makanan Unik dan Krea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75806"/>
            <a:ext cx="1814452" cy="1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687</TotalTime>
  <Words>472</Words>
  <Application>Microsoft Office PowerPoint</Application>
  <PresentationFormat>On-screen Show (16:9)</PresentationFormat>
  <Paragraphs>141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177</vt:lpstr>
      <vt:lpstr>Slide 1</vt:lpstr>
      <vt:lpstr>PENGERTIAN</vt:lpstr>
      <vt:lpstr>Slide 3</vt:lpstr>
      <vt:lpstr>Slide 4</vt:lpstr>
      <vt:lpstr>NILAI TAMBAH KEMASAN </vt:lpstr>
      <vt:lpstr>JENIS KEMASAN UNTUK  BAHAN PANGAN</vt:lpstr>
      <vt:lpstr>JENIS KEMASAN UNTUK  BAHAN PANGAN</vt:lpstr>
      <vt:lpstr>KEMASAN EDIBEL</vt:lpstr>
      <vt:lpstr>ASPEK-ASPEK YANG HARUS  DIPERTIMBANGKAN DALAM MENDESAIN KEMASAN </vt:lpstr>
      <vt:lpstr>Slide 10</vt:lpstr>
      <vt:lpstr>Informasi yang ada dalam desain kemasan produk pangan yang ideal :</vt:lpstr>
      <vt:lpstr>Slide 12</vt:lpstr>
      <vt:lpstr>Slide 13</vt:lpstr>
      <vt:lpstr>Informasi yang ada dalam desain kemasan produk pangan yang ideal :</vt:lpstr>
      <vt:lpstr>Trend kemasan saat ini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Asus</cp:lastModifiedBy>
  <cp:revision>28</cp:revision>
  <dcterms:created xsi:type="dcterms:W3CDTF">2012-04-19T01:55:26Z</dcterms:created>
  <dcterms:modified xsi:type="dcterms:W3CDTF">2014-09-26T08:03:22Z</dcterms:modified>
</cp:coreProperties>
</file>