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0" r:id="rId4"/>
    <p:sldId id="293" r:id="rId5"/>
    <p:sldId id="294" r:id="rId6"/>
    <p:sldId id="291" r:id="rId7"/>
    <p:sldId id="290" r:id="rId8"/>
    <p:sldId id="259" r:id="rId9"/>
    <p:sldId id="281" r:id="rId10"/>
    <p:sldId id="282" r:id="rId11"/>
    <p:sldId id="283" r:id="rId12"/>
    <p:sldId id="284" r:id="rId13"/>
    <p:sldId id="296" r:id="rId14"/>
    <p:sldId id="297" r:id="rId15"/>
    <p:sldId id="298" r:id="rId16"/>
    <p:sldId id="299" r:id="rId17"/>
    <p:sldId id="285" r:id="rId18"/>
    <p:sldId id="300" r:id="rId19"/>
    <p:sldId id="286" r:id="rId20"/>
    <p:sldId id="279" r:id="rId21"/>
  </p:sldIdLst>
  <p:sldSz cx="9144000" cy="5143500" type="screen16x9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E08"/>
    <a:srgbClr val="2F49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2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53A2AD8-3A6A-4E68-8BC3-4E7A8B663BA4}" type="datetimeFigureOut">
              <a:rPr lang="id-ID"/>
              <a:pPr>
                <a:defRPr/>
              </a:pPr>
              <a:t>26/09/2014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B3B177F-A161-4CE9-86AD-4610EF48CF4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863C31-9517-4FDD-850A-AD8DDA203300}" type="slidenum">
              <a:rPr lang="id-ID" smtClean="0"/>
              <a:pPr/>
              <a:t>1</a:t>
            </a:fld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6034E-09A2-474B-B653-15B740FF64BE}" type="datetimeFigureOut">
              <a:rPr lang="fr-CA"/>
              <a:pPr>
                <a:defRPr/>
              </a:pPr>
              <a:t>2014-09-26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7437D-8501-4DFD-9DCA-871A305D981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A4C5-92FD-4854-A37D-8BE7DC3BAEC8}" type="datetimeFigureOut">
              <a:rPr lang="fr-CA"/>
              <a:pPr>
                <a:defRPr/>
              </a:pPr>
              <a:t>2014-09-26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222EE-DBEF-4622-9A04-35E739528FA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D59B8-3ADC-4EF6-881D-FFDC32F2B14A}" type="datetimeFigureOut">
              <a:rPr lang="fr-CA"/>
              <a:pPr>
                <a:defRPr/>
              </a:pPr>
              <a:t>2014-09-26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D8F04-CB08-4012-9A11-6C484931132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C6A35-A12F-42BD-81D4-21171999FAF5}" type="datetimeFigureOut">
              <a:rPr lang="fr-CA"/>
              <a:pPr>
                <a:defRPr/>
              </a:pPr>
              <a:t>2014-09-26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CBA68-3F14-4FAC-9469-26C9295303F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DBA32-8799-48F0-873A-30BA47A89628}" type="datetimeFigureOut">
              <a:rPr lang="fr-CA"/>
              <a:pPr>
                <a:defRPr/>
              </a:pPr>
              <a:t>2014-09-26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1E18F-E64B-49B4-BC80-EAF37E87837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ABB04-34F2-44B8-B256-AE6EFBB26ABB}" type="datetimeFigureOut">
              <a:rPr lang="fr-CA"/>
              <a:pPr>
                <a:defRPr/>
              </a:pPr>
              <a:t>2014-09-26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B502B-6D63-4884-971B-766E250293A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4F52-3542-4033-A012-143F8EE3357B}" type="datetimeFigureOut">
              <a:rPr lang="fr-CA"/>
              <a:pPr>
                <a:defRPr/>
              </a:pPr>
              <a:t>2014-09-26</a:t>
            </a:fld>
            <a:endParaRPr lang="fr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7E72B-EF8A-4B28-98C3-595ECB08F14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F886E-9A7E-4148-B459-C7C492726C65}" type="datetimeFigureOut">
              <a:rPr lang="fr-CA"/>
              <a:pPr>
                <a:defRPr/>
              </a:pPr>
              <a:t>2014-09-26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01F22-3120-4A71-BE67-667FD5604BA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9A04A-581F-4298-9675-1B319B1A855A}" type="datetimeFigureOut">
              <a:rPr lang="fr-CA"/>
              <a:pPr>
                <a:defRPr/>
              </a:pPr>
              <a:t>2014-09-26</a:t>
            </a:fld>
            <a:endParaRPr lang="fr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24F98-7333-4E0E-86D0-510A5738884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7E31E-B077-457D-B2B6-12F330DC4AC1}" type="datetimeFigureOut">
              <a:rPr lang="fr-CA"/>
              <a:pPr>
                <a:defRPr/>
              </a:pPr>
              <a:t>2014-09-26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E1A3A-9F12-4189-9151-5665FDA7E3E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5CF85-ACDD-43C3-AA42-833731ACA3B4}" type="datetimeFigureOut">
              <a:rPr lang="fr-CA"/>
              <a:pPr>
                <a:defRPr/>
              </a:pPr>
              <a:t>2014-09-26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2D469-B2A1-4CD8-85AC-A1FFD872C7B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r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2527EA-0ED4-4122-89EF-3DFB430DA02B}" type="datetimeFigureOut">
              <a:rPr lang="fr-CA"/>
              <a:pPr>
                <a:defRPr/>
              </a:pPr>
              <a:t>2014-09-26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B07F0D-E340-469B-B6ED-7263E7F5F33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KUMENTASI%20DIKLAT%20PENYULUH%20DASAR\Foto%20Video\video-2012-03-13-09-06-31.mp4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3579813"/>
            <a:ext cx="6400800" cy="593725"/>
          </a:xfrm>
        </p:spPr>
        <p:txBody>
          <a:bodyPr/>
          <a:lstStyle/>
          <a:p>
            <a:pPr eaLnBrk="1" hangingPunct="1">
              <a:defRPr/>
            </a:pPr>
            <a:r>
              <a:rPr lang="id-ID" b="1" dirty="0" smtClean="0">
                <a:solidFill>
                  <a:srgbClr val="2D7E08"/>
                </a:solidFill>
              </a:rPr>
              <a:t>Pujianto</a:t>
            </a:r>
          </a:p>
          <a:p>
            <a:pPr eaLnBrk="1" hangingPunct="1">
              <a:defRPr/>
            </a:pPr>
            <a:r>
              <a:rPr lang="id-ID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DINAS PERINKOP DAN UMKM KABUPATEN MAGELANG TAHUN 2014</a:t>
            </a:r>
            <a:endParaRPr lang="fr-CA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7624" y="571486"/>
            <a:ext cx="653485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sz="40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IMPLEMETASI </a:t>
            </a:r>
            <a:r>
              <a:rPr lang="id-ID" sz="4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CARA PRODUKSI PANGAN YANG BAIK</a:t>
            </a:r>
          </a:p>
          <a:p>
            <a:pPr algn="ctr">
              <a:defRPr/>
            </a:pPr>
            <a:r>
              <a:rPr lang="id-ID" sz="4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(CPPOB)</a:t>
            </a:r>
            <a:endParaRPr lang="en-US" sz="40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865187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chemeClr val="bg1"/>
                </a:solidFill>
              </a:rPr>
              <a:t>Bangunan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fasilitas</a:t>
            </a:r>
            <a:r>
              <a:rPr lang="en-US" b="1" dirty="0" smtClean="0">
                <a:solidFill>
                  <a:schemeClr val="bg1"/>
                </a:solidFill>
              </a:rPr>
              <a:t> unit </a:t>
            </a:r>
            <a:r>
              <a:rPr lang="en-US" b="1" dirty="0" err="1" smtClean="0">
                <a:solidFill>
                  <a:schemeClr val="bg1"/>
                </a:solidFill>
              </a:rPr>
              <a:t>usaha</a:t>
            </a:r>
            <a:endParaRPr lang="fr-CA" b="1" dirty="0" smtClean="0">
              <a:solidFill>
                <a:schemeClr val="bg1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347788"/>
            <a:ext cx="8229600" cy="33845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Desain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Bangunan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534988" indent="-442913" eaLnBrk="1" hangingPunct="1">
              <a:buFont typeface="Wingdings" pitchFamily="2" charset="2"/>
              <a:buNone/>
              <a:tabLst>
                <a:tab pos="452438" algn="l"/>
              </a:tabLst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   - </a:t>
            </a:r>
            <a:r>
              <a:rPr lang="en-US" sz="2400" dirty="0" err="1" smtClean="0">
                <a:solidFill>
                  <a:schemeClr val="bg1"/>
                </a:solidFill>
              </a:rPr>
              <a:t>Desain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konstruksi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tata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ruang</a:t>
            </a:r>
            <a:r>
              <a:rPr lang="en-US" sz="2400" dirty="0" smtClean="0">
                <a:solidFill>
                  <a:schemeClr val="bg1"/>
                </a:solidFill>
              </a:rPr>
              <a:t> hrs </a:t>
            </a:r>
            <a:r>
              <a:rPr lang="en-US" sz="2400" dirty="0" err="1" smtClean="0">
                <a:solidFill>
                  <a:schemeClr val="bg1"/>
                </a:solidFill>
              </a:rPr>
              <a:t>sesuai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alur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proses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534988" indent="-442913" eaLnBrk="1" hangingPunct="1">
              <a:buFont typeface="Wingdings" pitchFamily="2" charset="2"/>
              <a:buNone/>
              <a:tabLst>
                <a:tab pos="452438" algn="l"/>
              </a:tabLst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   - </a:t>
            </a:r>
            <a:r>
              <a:rPr lang="en-US" sz="2400" dirty="0" err="1" smtClean="0">
                <a:solidFill>
                  <a:schemeClr val="bg1"/>
                </a:solidFill>
              </a:rPr>
              <a:t>Bangunan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cukup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luas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dpt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dilakukan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pembersihan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secara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intensif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534988" indent="-442913" eaLnBrk="1" hangingPunct="1">
              <a:buFont typeface="Wingdings" pitchFamily="2" charset="2"/>
              <a:buNone/>
              <a:tabLst>
                <a:tab pos="452438" algn="l"/>
              </a:tabLst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   - </a:t>
            </a:r>
            <a:r>
              <a:rPr lang="en-US" sz="2400" dirty="0" err="1" smtClean="0">
                <a:solidFill>
                  <a:schemeClr val="bg1"/>
                </a:solidFill>
              </a:rPr>
              <a:t>Terpisah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antara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ruang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bersih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ruang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kotor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534988" indent="-442913" eaLnBrk="1" hangingPunct="1">
              <a:buFont typeface="Wingdings" pitchFamily="2" charset="2"/>
              <a:buNone/>
              <a:tabLst>
                <a:tab pos="452438" algn="l"/>
              </a:tabLst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   - </a:t>
            </a:r>
            <a:r>
              <a:rPr lang="en-US" sz="2400" dirty="0" err="1" smtClean="0">
                <a:solidFill>
                  <a:schemeClr val="bg1"/>
                </a:solidFill>
              </a:rPr>
              <a:t>Lantai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dinding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bhn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kedap</a:t>
            </a:r>
            <a:r>
              <a:rPr lang="en-US" sz="2400" dirty="0" smtClean="0">
                <a:solidFill>
                  <a:schemeClr val="bg1"/>
                </a:solidFill>
              </a:rPr>
              <a:t> air, </a:t>
            </a:r>
            <a:r>
              <a:rPr lang="en-US" sz="2400" dirty="0" err="1" smtClean="0">
                <a:solidFill>
                  <a:schemeClr val="bg1"/>
                </a:solidFill>
              </a:rPr>
              <a:t>kuat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mudah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dibersihkan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serta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sudut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pertemuannya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berbentuk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lengkung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id-ID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865187"/>
          </a:xfrm>
        </p:spPr>
        <p:txBody>
          <a:bodyPr/>
          <a:lstStyle/>
          <a:p>
            <a:pPr eaLnBrk="1" hangingPunct="1"/>
            <a:r>
              <a:rPr lang="en-US" sz="3400" b="1" smtClean="0">
                <a:solidFill>
                  <a:schemeClr val="bg1"/>
                </a:solidFill>
              </a:rPr>
              <a:t>Bangunan dan</a:t>
            </a:r>
            <a:r>
              <a:rPr lang="id-ID" sz="3400" b="1" smtClean="0">
                <a:solidFill>
                  <a:schemeClr val="bg1"/>
                </a:solidFill>
              </a:rPr>
              <a:t> F</a:t>
            </a:r>
            <a:r>
              <a:rPr lang="en-US" sz="3400" b="1" smtClean="0">
                <a:solidFill>
                  <a:schemeClr val="bg1"/>
                </a:solidFill>
              </a:rPr>
              <a:t>asilitas </a:t>
            </a:r>
            <a:r>
              <a:rPr lang="id-ID" sz="3400" b="1" smtClean="0">
                <a:solidFill>
                  <a:schemeClr val="bg1"/>
                </a:solidFill>
              </a:rPr>
              <a:t>U</a:t>
            </a:r>
            <a:r>
              <a:rPr lang="en-US" sz="3400" b="1" smtClean="0">
                <a:solidFill>
                  <a:schemeClr val="bg1"/>
                </a:solidFill>
              </a:rPr>
              <a:t>nit </a:t>
            </a:r>
            <a:r>
              <a:rPr lang="id-ID" sz="3400" b="1" smtClean="0">
                <a:solidFill>
                  <a:schemeClr val="bg1"/>
                </a:solidFill>
              </a:rPr>
              <a:t>U</a:t>
            </a:r>
            <a:r>
              <a:rPr lang="en-US" sz="3400" b="1" smtClean="0">
                <a:solidFill>
                  <a:schemeClr val="bg1"/>
                </a:solidFill>
              </a:rPr>
              <a:t>saha</a:t>
            </a:r>
            <a:r>
              <a:rPr lang="id-ID" sz="3400" b="1" smtClean="0">
                <a:solidFill>
                  <a:schemeClr val="bg1"/>
                </a:solidFill>
              </a:rPr>
              <a:t> (lanjutan)</a:t>
            </a:r>
            <a:endParaRPr lang="fr-CA" sz="3400" b="1" smtClean="0">
              <a:solidFill>
                <a:schemeClr val="bg1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347788"/>
            <a:ext cx="8229600" cy="3384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Fasilitas</a:t>
            </a:r>
            <a:r>
              <a:rPr lang="en-US" sz="2400" dirty="0" smtClean="0">
                <a:solidFill>
                  <a:schemeClr val="bg1"/>
                </a:solidFill>
              </a:rPr>
              <a:t> unit </a:t>
            </a:r>
            <a:r>
              <a:rPr lang="en-US" sz="2400" dirty="0" err="1" smtClean="0">
                <a:solidFill>
                  <a:schemeClr val="bg1"/>
                </a:solidFill>
              </a:rPr>
              <a:t>usaha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627063" indent="-45243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   - </a:t>
            </a:r>
            <a:r>
              <a:rPr lang="en-US" sz="2400" dirty="0" err="1" smtClean="0">
                <a:solidFill>
                  <a:schemeClr val="bg1"/>
                </a:solidFill>
              </a:rPr>
              <a:t>Penerangan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cukup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sesuai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spesifikasi</a:t>
            </a:r>
            <a:r>
              <a:rPr lang="en-US" sz="2400" dirty="0" smtClean="0">
                <a:solidFill>
                  <a:schemeClr val="bg1"/>
                </a:solidFill>
              </a:rPr>
              <a:t> prose</a:t>
            </a:r>
            <a:r>
              <a:rPr lang="id-ID" sz="2400" dirty="0" smtClean="0">
                <a:solidFill>
                  <a:schemeClr val="bg1"/>
                </a:solidFill>
              </a:rPr>
              <a:t>s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627063" indent="-45243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   - </a:t>
            </a:r>
            <a:r>
              <a:rPr lang="en-US" sz="2400" dirty="0" err="1" smtClean="0">
                <a:solidFill>
                  <a:schemeClr val="bg1"/>
                </a:solidFill>
              </a:rPr>
              <a:t>Ventilasi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baik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memungkinkan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udara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mengalir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ruang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bersih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ruang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kotor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627063" indent="-45243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   - </a:t>
            </a:r>
            <a:r>
              <a:rPr lang="en-US" sz="2400" dirty="0" err="1" smtClean="0">
                <a:solidFill>
                  <a:schemeClr val="bg1"/>
                </a:solidFill>
              </a:rPr>
              <a:t>Sarana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pencucian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tangan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kaki </a:t>
            </a:r>
            <a:r>
              <a:rPr lang="en-US" sz="2400" dirty="0" err="1" smtClean="0">
                <a:solidFill>
                  <a:schemeClr val="bg1"/>
                </a:solidFill>
              </a:rPr>
              <a:t>dilengkapi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sabun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pengering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atau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desinfektan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627063" indent="-45243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   - </a:t>
            </a:r>
            <a:r>
              <a:rPr lang="en-US" sz="2400" dirty="0" err="1" smtClean="0">
                <a:solidFill>
                  <a:schemeClr val="bg1"/>
                </a:solidFill>
              </a:rPr>
              <a:t>Gudang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mudah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dibersihkan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terjaga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hama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pengaturan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suhu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kelembaban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sesuai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penyimpanan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sistem</a:t>
            </a:r>
            <a:r>
              <a:rPr lang="en-US" sz="2400" dirty="0" smtClean="0">
                <a:solidFill>
                  <a:schemeClr val="bg1"/>
                </a:solidFill>
              </a:rPr>
              <a:t> FIFO </a:t>
            </a:r>
            <a:r>
              <a:rPr lang="en-US" sz="2400" dirty="0" err="1" smtClean="0">
                <a:solidFill>
                  <a:schemeClr val="bg1"/>
                </a:solidFill>
              </a:rPr>
              <a:t>dilengkapi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catatan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id-ID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865187"/>
          </a:xfrm>
        </p:spPr>
        <p:txBody>
          <a:bodyPr/>
          <a:lstStyle/>
          <a:p>
            <a:pPr eaLnBrk="1" hangingPunct="1"/>
            <a:r>
              <a:rPr lang="en-US" sz="3600" b="1" dirty="0" err="1" smtClean="0">
                <a:solidFill>
                  <a:schemeClr val="bg1"/>
                </a:solidFill>
              </a:rPr>
              <a:t>Fasilitas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id-ID" sz="3600" b="1" dirty="0" smtClean="0">
                <a:solidFill>
                  <a:schemeClr val="bg1"/>
                </a:solidFill>
              </a:rPr>
              <a:t>K</a:t>
            </a:r>
            <a:r>
              <a:rPr lang="en-US" sz="3600" b="1" dirty="0" err="1" smtClean="0">
                <a:solidFill>
                  <a:schemeClr val="bg1"/>
                </a:solidFill>
              </a:rPr>
              <a:t>egiatan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id-ID" sz="3600" b="1" dirty="0" smtClean="0">
                <a:solidFill>
                  <a:schemeClr val="bg1"/>
                </a:solidFill>
              </a:rPr>
              <a:t>S</a:t>
            </a:r>
            <a:r>
              <a:rPr lang="en-US" sz="3600" b="1" dirty="0" err="1" smtClean="0">
                <a:solidFill>
                  <a:schemeClr val="bg1"/>
                </a:solidFill>
              </a:rPr>
              <a:t>anitasi</a:t>
            </a:r>
            <a:endParaRPr lang="fr-CA" sz="3400" b="1" dirty="0" smtClean="0">
              <a:solidFill>
                <a:schemeClr val="bg1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347788"/>
            <a:ext cx="8229600" cy="3384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Program </a:t>
            </a:r>
            <a:r>
              <a:rPr lang="en-US" dirty="0" err="1" smtClean="0">
                <a:solidFill>
                  <a:schemeClr val="bg1"/>
                </a:solidFill>
              </a:rPr>
              <a:t>sanitasi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meliputi</a:t>
            </a:r>
            <a:r>
              <a:rPr lang="en-US" dirty="0" smtClean="0">
                <a:solidFill>
                  <a:schemeClr val="bg1"/>
                </a:solidFill>
              </a:rPr>
              <a:t> 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   &gt; </a:t>
            </a:r>
            <a:r>
              <a:rPr lang="en-US" dirty="0" err="1" smtClean="0">
                <a:solidFill>
                  <a:schemeClr val="bg1"/>
                </a:solidFill>
              </a:rPr>
              <a:t>Sarana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penyediaan</a:t>
            </a:r>
            <a:r>
              <a:rPr lang="en-US" dirty="0" smtClean="0">
                <a:solidFill>
                  <a:schemeClr val="bg1"/>
                </a:solidFill>
              </a:rPr>
              <a:t> air</a:t>
            </a:r>
            <a:r>
              <a:rPr lang="id-ID" dirty="0" smtClean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   &gt; </a:t>
            </a:r>
            <a:r>
              <a:rPr lang="en-US" dirty="0" err="1" smtClean="0">
                <a:solidFill>
                  <a:schemeClr val="bg1"/>
                </a:solidFill>
              </a:rPr>
              <a:t>Sarana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pembuangan</a:t>
            </a:r>
            <a:r>
              <a:rPr lang="en-US" dirty="0" smtClean="0">
                <a:solidFill>
                  <a:schemeClr val="bg1"/>
                </a:solidFill>
              </a:rPr>
              <a:t> air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limbah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   &gt; </a:t>
            </a:r>
            <a:r>
              <a:rPr lang="en-US" dirty="0" err="1" smtClean="0">
                <a:solidFill>
                  <a:schemeClr val="bg1"/>
                </a:solidFill>
              </a:rPr>
              <a:t>Sarana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pembersihan</a:t>
            </a:r>
            <a:r>
              <a:rPr lang="en-US" dirty="0" smtClean="0">
                <a:solidFill>
                  <a:schemeClr val="bg1"/>
                </a:solidFill>
              </a:rPr>
              <a:t> /</a:t>
            </a:r>
            <a:r>
              <a:rPr lang="en-US" dirty="0" err="1" smtClean="0">
                <a:solidFill>
                  <a:schemeClr val="bg1"/>
                </a:solidFill>
              </a:rPr>
              <a:t>pencucian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   &gt; </a:t>
            </a:r>
            <a:r>
              <a:rPr lang="en-US" dirty="0" err="1" smtClean="0">
                <a:solidFill>
                  <a:schemeClr val="bg1"/>
                </a:solidFill>
              </a:rPr>
              <a:t>Sarana</a:t>
            </a:r>
            <a:r>
              <a:rPr lang="en-US" dirty="0" smtClean="0">
                <a:solidFill>
                  <a:schemeClr val="bg1"/>
                </a:solidFill>
              </a:rPr>
              <a:t> toilet/</a:t>
            </a:r>
            <a:r>
              <a:rPr lang="en-US" dirty="0" err="1" smtClean="0">
                <a:solidFill>
                  <a:schemeClr val="bg1"/>
                </a:solidFill>
              </a:rPr>
              <a:t>jamban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   &gt; </a:t>
            </a:r>
            <a:r>
              <a:rPr lang="en-US" dirty="0" err="1" smtClean="0">
                <a:solidFill>
                  <a:schemeClr val="bg1"/>
                </a:solidFill>
              </a:rPr>
              <a:t>Sarana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id-ID" dirty="0" smtClean="0">
                <a:solidFill>
                  <a:schemeClr val="bg1"/>
                </a:solidFill>
              </a:rPr>
              <a:t>cuci tangan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865187"/>
          </a:xfrm>
        </p:spPr>
        <p:txBody>
          <a:bodyPr/>
          <a:lstStyle/>
          <a:p>
            <a:pPr eaLnBrk="1" hangingPunct="1"/>
            <a:r>
              <a:rPr lang="id-ID" sz="3600" dirty="0" smtClean="0">
                <a:solidFill>
                  <a:schemeClr val="bg1">
                    <a:lumMod val="95000"/>
                  </a:schemeClr>
                </a:solidFill>
              </a:rPr>
              <a:t>Mesin/ Peralatan</a:t>
            </a:r>
            <a:endParaRPr lang="fr-CA" sz="34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347788"/>
            <a:ext cx="8229600" cy="3384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id-ID" sz="2400" dirty="0" smtClean="0">
                <a:solidFill>
                  <a:schemeClr val="bg1">
                    <a:lumMod val="95000"/>
                  </a:schemeClr>
                </a:solidFill>
              </a:rPr>
              <a:t>1. Sesuai dengan jenis produksi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id-ID" sz="2400" dirty="0" smtClean="0">
                <a:solidFill>
                  <a:schemeClr val="bg1">
                    <a:lumMod val="95000"/>
                  </a:schemeClr>
                </a:solidFill>
              </a:rPr>
              <a:t>2. Permukaan yang kontak langsung dengan bahan pangan olahan, halus, tidak berlubang atau bercelah, tidak mengelupas, tidak menyerap air dan tidak berkarat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id-ID" sz="2400" dirty="0" smtClean="0">
                <a:solidFill>
                  <a:schemeClr val="bg1">
                    <a:lumMod val="95000"/>
                  </a:schemeClr>
                </a:solidFill>
              </a:rPr>
              <a:t>3. Tidak menimbulkan pencemaran terhadap produk oleh jasad renik, bahan logam yang terlepas dari mesin/ peralatan, minyak pelumas, bahan bakar dan bahan-bahan lain yang menimbulkan bahaya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865187"/>
          </a:xfrm>
        </p:spPr>
        <p:txBody>
          <a:bodyPr/>
          <a:lstStyle/>
          <a:p>
            <a:pPr eaLnBrk="1" hangingPunct="1"/>
            <a:r>
              <a:rPr lang="id-ID" sz="3600" dirty="0" smtClean="0">
                <a:solidFill>
                  <a:schemeClr val="bg1">
                    <a:lumMod val="95000"/>
                  </a:schemeClr>
                </a:solidFill>
              </a:rPr>
              <a:t>Mesin/ Peralatan</a:t>
            </a:r>
            <a:endParaRPr lang="fr-CA" sz="34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347788"/>
            <a:ext cx="8229600" cy="3384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id-ID" sz="2400" dirty="0" smtClean="0">
                <a:solidFill>
                  <a:schemeClr val="bg1">
                    <a:lumMod val="95000"/>
                  </a:schemeClr>
                </a:solidFill>
              </a:rPr>
              <a:t>Lanjutan....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id-ID" sz="2400" dirty="0" smtClean="0">
                <a:solidFill>
                  <a:schemeClr val="bg1">
                    <a:lumMod val="95000"/>
                  </a:schemeClr>
                </a:solidFill>
              </a:rPr>
              <a:t>4. Mudah dilakukan pembersihan, didesinfeksi dan pemeliharaan untuk mencegah pencemaran terhadap bahan pangan olahan; dan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id-ID" sz="2400" dirty="0" smtClean="0">
                <a:solidFill>
                  <a:schemeClr val="bg1">
                    <a:lumMod val="95000"/>
                  </a:schemeClr>
                </a:solidFill>
              </a:rPr>
              <a:t>5. Terbuat dari bahan yang tahan lama, tidak beracun, mudah dipindahkan atau dibongkar pasang, sehingga memudahkan pemeliharaan, pembersihan, desinfeksi, pemantauan dan pengendalian hama.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865187"/>
          </a:xfrm>
        </p:spPr>
        <p:txBody>
          <a:bodyPr/>
          <a:lstStyle/>
          <a:p>
            <a:pPr eaLnBrk="1" hangingPunct="1"/>
            <a:r>
              <a:rPr lang="id-ID" sz="3600" dirty="0" smtClean="0">
                <a:solidFill>
                  <a:schemeClr val="bg1">
                    <a:lumMod val="95000"/>
                  </a:schemeClr>
                </a:solidFill>
              </a:rPr>
              <a:t>Bahan </a:t>
            </a:r>
            <a:endParaRPr lang="fr-CA" sz="34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347788"/>
            <a:ext cx="8229600" cy="338455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id-ID" sz="2000" dirty="0" smtClean="0">
                <a:solidFill>
                  <a:schemeClr val="bg1">
                    <a:lumMod val="95000"/>
                  </a:schemeClr>
                </a:solidFill>
              </a:rPr>
              <a:t>bahan yang digunakan </a:t>
            </a:r>
            <a:r>
              <a:rPr lang="id-ID" sz="2000" b="1" dirty="0" smtClean="0">
                <a:solidFill>
                  <a:schemeClr val="bg1">
                    <a:lumMod val="95000"/>
                  </a:schemeClr>
                </a:solidFill>
              </a:rPr>
              <a:t>seharusnya</a:t>
            </a:r>
            <a:r>
              <a:rPr lang="id-ID" sz="2000" dirty="0" smtClean="0">
                <a:solidFill>
                  <a:schemeClr val="bg1">
                    <a:lumMod val="95000"/>
                  </a:schemeClr>
                </a:solidFill>
              </a:rPr>
              <a:t> dituangkan dalam bentuk formula dasar yang menyebutkan jenis dan persyaratan mutu bahan. 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id-ID" sz="2000" dirty="0" smtClean="0">
                <a:solidFill>
                  <a:schemeClr val="bg1">
                    <a:lumMod val="95000"/>
                  </a:schemeClr>
                </a:solidFill>
              </a:rPr>
              <a:t>bahan yang digunakan</a:t>
            </a:r>
            <a:r>
              <a:rPr lang="id-ID" sz="2000" b="1" dirty="0" smtClean="0">
                <a:solidFill>
                  <a:schemeClr val="bg1">
                    <a:lumMod val="95000"/>
                  </a:schemeClr>
                </a:solidFill>
              </a:rPr>
              <a:t> harus </a:t>
            </a:r>
            <a:r>
              <a:rPr lang="id-ID" sz="2000" dirty="0" smtClean="0">
                <a:solidFill>
                  <a:schemeClr val="bg1">
                    <a:lumMod val="95000"/>
                  </a:schemeClr>
                </a:solidFill>
              </a:rPr>
              <a:t>tidak  : rusak,  busuk atau mengandung bahan-bahan berbahaya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id-ID" sz="2000" dirty="0" smtClean="0">
                <a:solidFill>
                  <a:schemeClr val="bg1">
                    <a:lumMod val="95000"/>
                  </a:schemeClr>
                </a:solidFill>
              </a:rPr>
              <a:t>bahan yang digunakan </a:t>
            </a:r>
            <a:r>
              <a:rPr lang="id-ID" sz="2000" b="1" dirty="0" smtClean="0">
                <a:solidFill>
                  <a:schemeClr val="bg1">
                    <a:lumMod val="95000"/>
                  </a:schemeClr>
                </a:solidFill>
              </a:rPr>
              <a:t>harus</a:t>
            </a:r>
            <a:r>
              <a:rPr lang="id-ID" sz="2000" dirty="0" smtClean="0">
                <a:solidFill>
                  <a:schemeClr val="bg1">
                    <a:lumMod val="95000"/>
                  </a:schemeClr>
                </a:solidFill>
              </a:rPr>
              <a:t> tidak merugikan atau membahayakan kesehatan dan  memenuhi standar mutu atau persyaratan yang ditetapkan. Apabila sesuai dengan pernyataan aspek penilaian lingkari tanda silang 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id-ID" sz="2000" dirty="0" smtClean="0">
                <a:solidFill>
                  <a:schemeClr val="bg1">
                    <a:lumMod val="95000"/>
                  </a:schemeClr>
                </a:solidFill>
              </a:rPr>
              <a:t>penggunaan Bahan tambahan pangan (BTP) yang standar mutu dan persyaratannya yang belum ditetapkan, </a:t>
            </a:r>
            <a:r>
              <a:rPr lang="id-ID" sz="2000" b="1" dirty="0" smtClean="0">
                <a:solidFill>
                  <a:schemeClr val="bg1">
                    <a:lumMod val="95000"/>
                  </a:schemeClr>
                </a:solidFill>
              </a:rPr>
              <a:t>seharusnya</a:t>
            </a:r>
            <a:r>
              <a:rPr lang="id-ID" sz="2000" dirty="0" smtClean="0">
                <a:solidFill>
                  <a:schemeClr val="bg1">
                    <a:lumMod val="95000"/>
                  </a:schemeClr>
                </a:solidFill>
              </a:rPr>
              <a:t> memiliki izin dari otoritas komponen.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865187"/>
          </a:xfrm>
        </p:spPr>
        <p:txBody>
          <a:bodyPr/>
          <a:lstStyle/>
          <a:p>
            <a:pPr eaLnBrk="1" hangingPunct="1"/>
            <a:r>
              <a:rPr lang="id-ID" sz="3600" dirty="0" smtClean="0">
                <a:solidFill>
                  <a:schemeClr val="bg1">
                    <a:lumMod val="95000"/>
                  </a:schemeClr>
                </a:solidFill>
              </a:rPr>
              <a:t>AIR</a:t>
            </a:r>
            <a:endParaRPr lang="fr-CA" sz="34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347788"/>
            <a:ext cx="8229600" cy="338455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id-ID" sz="2000" dirty="0" smtClean="0">
                <a:solidFill>
                  <a:schemeClr val="bg1">
                    <a:lumMod val="95000"/>
                  </a:schemeClr>
                </a:solidFill>
              </a:rPr>
              <a:t>air merupakan bagian dari pangan olahan </a:t>
            </a:r>
            <a:r>
              <a:rPr lang="id-ID" sz="2000" b="1" dirty="0" smtClean="0">
                <a:solidFill>
                  <a:schemeClr val="bg1">
                    <a:lumMod val="95000"/>
                  </a:schemeClr>
                </a:solidFill>
              </a:rPr>
              <a:t>seharusnya</a:t>
            </a:r>
            <a:r>
              <a:rPr lang="id-ID" sz="2000" dirty="0" smtClean="0">
                <a:solidFill>
                  <a:schemeClr val="bg1">
                    <a:lumMod val="95000"/>
                  </a:schemeClr>
                </a:solidFill>
              </a:rPr>
              <a:t> memenuhi persyaratan air minum atau air bersih sesuai peraturan perundang-undangan. 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id-ID" sz="2000" dirty="0" smtClean="0">
                <a:solidFill>
                  <a:schemeClr val="bg1">
                    <a:lumMod val="95000"/>
                  </a:schemeClr>
                </a:solidFill>
              </a:rPr>
              <a:t>air yang digunakan untuk mencuci/ kontak langsung dengan bahan pangan olahan, </a:t>
            </a:r>
            <a:r>
              <a:rPr lang="id-ID" sz="2000" b="1" dirty="0" smtClean="0">
                <a:solidFill>
                  <a:schemeClr val="bg1">
                    <a:lumMod val="95000"/>
                  </a:schemeClr>
                </a:solidFill>
              </a:rPr>
              <a:t>seharusnya</a:t>
            </a:r>
            <a:r>
              <a:rPr lang="id-ID" sz="2000" dirty="0" smtClean="0">
                <a:solidFill>
                  <a:schemeClr val="bg1">
                    <a:lumMod val="95000"/>
                  </a:schemeClr>
                </a:solidFill>
              </a:rPr>
              <a:t> memenuhi persyaratan air bersih sesuai peraturan perundang-undangan. 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id-ID" sz="2000" dirty="0" smtClean="0">
                <a:solidFill>
                  <a:schemeClr val="bg1">
                    <a:lumMod val="95000"/>
                  </a:schemeClr>
                </a:solidFill>
              </a:rPr>
              <a:t>air, es dan uap panas (steam) </a:t>
            </a:r>
            <a:r>
              <a:rPr lang="id-ID" sz="2000" b="1" dirty="0" smtClean="0">
                <a:solidFill>
                  <a:schemeClr val="bg1">
                    <a:lumMod val="95000"/>
                  </a:schemeClr>
                </a:solidFill>
              </a:rPr>
              <a:t>harus</a:t>
            </a:r>
            <a:r>
              <a:rPr lang="id-ID" sz="2000" dirty="0" smtClean="0">
                <a:solidFill>
                  <a:schemeClr val="bg1">
                    <a:lumMod val="95000"/>
                  </a:schemeClr>
                </a:solidFill>
              </a:rPr>
              <a:t> dijaga jangan sampai tercemar oleh bahan-bahan dari luar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id-ID" sz="2000" dirty="0" smtClean="0">
                <a:solidFill>
                  <a:schemeClr val="bg1">
                    <a:lumMod val="95000"/>
                  </a:schemeClr>
                </a:solidFill>
              </a:rPr>
              <a:t>air yang digunakan berkali-kali (resirkulasi)  </a:t>
            </a:r>
            <a:r>
              <a:rPr lang="id-ID" sz="2000" b="1" dirty="0" smtClean="0">
                <a:solidFill>
                  <a:schemeClr val="bg1">
                    <a:lumMod val="95000"/>
                  </a:schemeClr>
                </a:solidFill>
              </a:rPr>
              <a:t>seharusnya</a:t>
            </a:r>
            <a:r>
              <a:rPr lang="id-ID" sz="2000" dirty="0" smtClean="0">
                <a:solidFill>
                  <a:schemeClr val="bg1">
                    <a:lumMod val="95000"/>
                  </a:schemeClr>
                </a:solidFill>
              </a:rPr>
              <a:t> dilakukan penanganan dan pemeliharaan agar tetap aman terhadap pangan yang diolah.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865187"/>
          </a:xfrm>
        </p:spPr>
        <p:txBody>
          <a:bodyPr/>
          <a:lstStyle/>
          <a:p>
            <a:pPr eaLnBrk="1" hangingPunct="1"/>
            <a:r>
              <a:rPr lang="id-ID" sz="3600" dirty="0" smtClean="0">
                <a:solidFill>
                  <a:schemeClr val="bg1">
                    <a:lumMod val="95000"/>
                  </a:schemeClr>
                </a:solidFill>
                <a:latin typeface="Trebuchet MS" pitchFamily="34" charset="0"/>
              </a:rPr>
              <a:t>Pemeliharaan dan Program sanitasi </a:t>
            </a:r>
            <a:endParaRPr lang="fr-CA" sz="3400" b="1" dirty="0" smtClean="0">
              <a:solidFill>
                <a:schemeClr val="bg1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419225"/>
            <a:ext cx="8229600" cy="3384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800" b="1" dirty="0" err="1" smtClean="0">
                <a:solidFill>
                  <a:schemeClr val="bg1"/>
                </a:solidFill>
              </a:rPr>
              <a:t>Sistem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id-ID" sz="2800" b="1" dirty="0" smtClean="0">
                <a:solidFill>
                  <a:schemeClr val="bg1"/>
                </a:solidFill>
              </a:rPr>
              <a:t>P</a:t>
            </a:r>
            <a:r>
              <a:rPr lang="en-US" sz="2800" b="1" dirty="0" err="1" smtClean="0">
                <a:solidFill>
                  <a:schemeClr val="bg1"/>
                </a:solidFill>
              </a:rPr>
              <a:t>engendalian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id-ID" sz="2800" b="1" dirty="0" smtClean="0">
                <a:solidFill>
                  <a:schemeClr val="bg1"/>
                </a:solidFill>
              </a:rPr>
              <a:t>H</a:t>
            </a:r>
            <a:r>
              <a:rPr lang="en-US" sz="2800" b="1" dirty="0" err="1" smtClean="0">
                <a:solidFill>
                  <a:schemeClr val="bg1"/>
                </a:solidFill>
              </a:rPr>
              <a:t>ama</a:t>
            </a:r>
            <a:endParaRPr lang="id-ID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id-ID" sz="2800" dirty="0" smtClean="0">
                <a:solidFill>
                  <a:schemeClr val="bg1">
                    <a:lumMod val="95000"/>
                  </a:schemeClr>
                </a:solidFill>
              </a:rPr>
              <a:t>pangan olahan </a:t>
            </a:r>
            <a:r>
              <a:rPr lang="id-ID" sz="2800" b="1" dirty="0" smtClean="0">
                <a:solidFill>
                  <a:schemeClr val="bg1">
                    <a:lumMod val="95000"/>
                  </a:schemeClr>
                </a:solidFill>
              </a:rPr>
              <a:t>seharusnya</a:t>
            </a:r>
            <a:r>
              <a:rPr lang="id-ID" sz="2800" dirty="0" smtClean="0">
                <a:solidFill>
                  <a:schemeClr val="bg1">
                    <a:lumMod val="95000"/>
                  </a:schemeClr>
                </a:solidFill>
              </a:rPr>
              <a:t> disimpan dan disusun dengan baik, tidak langsung bersentuhan dengan lantai dan jauh dari dinding serta langit-langit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id-ID" sz="2800" dirty="0" smtClean="0">
                <a:solidFill>
                  <a:schemeClr val="bg1">
                    <a:lumMod val="95000"/>
                  </a:schemeClr>
                </a:solidFill>
              </a:rPr>
              <a:t>ruangan di dalam maupun diluar pabrik/ tempat produksi </a:t>
            </a:r>
            <a:r>
              <a:rPr lang="id-ID" sz="2800" b="1" dirty="0" smtClean="0">
                <a:solidFill>
                  <a:schemeClr val="bg1">
                    <a:lumMod val="95000"/>
                  </a:schemeClr>
                </a:solidFill>
              </a:rPr>
              <a:t>seharusnya</a:t>
            </a:r>
            <a:r>
              <a:rPr lang="id-ID" sz="2800" dirty="0" smtClean="0">
                <a:solidFill>
                  <a:schemeClr val="bg1">
                    <a:lumMod val="95000"/>
                  </a:schemeClr>
                </a:solidFill>
              </a:rPr>
              <a:t> dalam keadaan bersih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id-ID" sz="2800" dirty="0" smtClean="0">
                <a:solidFill>
                  <a:schemeClr val="bg1">
                    <a:lumMod val="95000"/>
                  </a:schemeClr>
                </a:solidFill>
              </a:rPr>
              <a:t>tempat sampah </a:t>
            </a:r>
            <a:r>
              <a:rPr lang="id-ID" sz="2800" b="1" dirty="0" smtClean="0">
                <a:solidFill>
                  <a:schemeClr val="bg1">
                    <a:lumMod val="95000"/>
                  </a:schemeClr>
                </a:solidFill>
              </a:rPr>
              <a:t>harus</a:t>
            </a:r>
            <a:r>
              <a:rPr lang="id-ID" sz="2800" dirty="0" smtClean="0">
                <a:solidFill>
                  <a:schemeClr val="bg1">
                    <a:lumMod val="95000"/>
                  </a:schemeClr>
                </a:solidFill>
              </a:rPr>
              <a:t> dalam keadaan tertutup dan dibuat dari bahan yang tahan hama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865187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bg1"/>
                </a:solidFill>
              </a:rPr>
              <a:t>Sistem </a:t>
            </a:r>
            <a:r>
              <a:rPr lang="id-ID" sz="3600" b="1" smtClean="0">
                <a:solidFill>
                  <a:schemeClr val="bg1"/>
                </a:solidFill>
              </a:rPr>
              <a:t>P</a:t>
            </a:r>
            <a:r>
              <a:rPr lang="en-US" sz="3600" b="1" smtClean="0">
                <a:solidFill>
                  <a:schemeClr val="bg1"/>
                </a:solidFill>
              </a:rPr>
              <a:t>engendalian </a:t>
            </a:r>
            <a:r>
              <a:rPr lang="id-ID" sz="3600" b="1" smtClean="0">
                <a:solidFill>
                  <a:schemeClr val="bg1"/>
                </a:solidFill>
              </a:rPr>
              <a:t>H</a:t>
            </a:r>
            <a:r>
              <a:rPr lang="en-US" sz="3600" b="1" smtClean="0">
                <a:solidFill>
                  <a:schemeClr val="bg1"/>
                </a:solidFill>
              </a:rPr>
              <a:t>ama</a:t>
            </a:r>
            <a:endParaRPr lang="fr-CA" sz="3400" b="1" smtClean="0">
              <a:solidFill>
                <a:schemeClr val="bg1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419225"/>
            <a:ext cx="8229600" cy="3384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d-ID" sz="2400" dirty="0" smtClean="0">
                <a:solidFill>
                  <a:schemeClr val="bg1">
                    <a:lumMod val="95000"/>
                  </a:schemeClr>
                </a:solidFill>
              </a:rPr>
              <a:t>pabrik/ tempat produksi dan lingkungannya </a:t>
            </a:r>
            <a:r>
              <a:rPr lang="id-ID" sz="2400" b="1" dirty="0" smtClean="0">
                <a:solidFill>
                  <a:schemeClr val="bg1">
                    <a:lumMod val="95000"/>
                  </a:schemeClr>
                </a:solidFill>
              </a:rPr>
              <a:t>seharusnya</a:t>
            </a:r>
            <a:r>
              <a:rPr lang="id-ID" sz="2400" dirty="0" smtClean="0">
                <a:solidFill>
                  <a:schemeClr val="bg1">
                    <a:lumMod val="95000"/>
                  </a:schemeClr>
                </a:solidFill>
              </a:rPr>
              <a:t> diperiksa dan dipantau dari kemungkinan timbulnya sarang hama</a:t>
            </a:r>
          </a:p>
          <a:p>
            <a:pPr eaLnBrk="1" hangingPunct="1">
              <a:lnSpc>
                <a:spcPct val="90000"/>
              </a:lnSpc>
            </a:pPr>
            <a:r>
              <a:rPr lang="id-ID" sz="2400" dirty="0" smtClean="0">
                <a:solidFill>
                  <a:schemeClr val="bg1">
                    <a:lumMod val="95000"/>
                  </a:schemeClr>
                </a:solidFill>
              </a:rPr>
              <a:t>sarang hama </a:t>
            </a:r>
            <a:r>
              <a:rPr lang="id-ID" sz="2400" b="1" dirty="0" smtClean="0">
                <a:solidFill>
                  <a:schemeClr val="bg1">
                    <a:lumMod val="95000"/>
                  </a:schemeClr>
                </a:solidFill>
              </a:rPr>
              <a:t>seharusnya</a:t>
            </a:r>
            <a:r>
              <a:rPr lang="id-ID" sz="2400" dirty="0" smtClean="0">
                <a:solidFill>
                  <a:schemeClr val="bg1">
                    <a:lumMod val="95000"/>
                  </a:schemeClr>
                </a:solidFill>
              </a:rPr>
              <a:t> segera dimusnahkan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solidFill>
                  <a:schemeClr val="bg1"/>
                </a:solidFill>
              </a:rPr>
              <a:t>Menutup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lubang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saluran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yg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memungkinkan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masuknya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hama</a:t>
            </a: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solidFill>
                  <a:schemeClr val="bg1"/>
                </a:solidFill>
              </a:rPr>
              <a:t>Memasang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kawat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kasa</a:t>
            </a:r>
            <a:r>
              <a:rPr lang="en-US" sz="2400" dirty="0" smtClean="0">
                <a:solidFill>
                  <a:schemeClr val="bg1"/>
                </a:solidFill>
              </a:rPr>
              <a:t> pd </a:t>
            </a:r>
            <a:r>
              <a:rPr lang="en-US" sz="2400" dirty="0" err="1" smtClean="0">
                <a:solidFill>
                  <a:schemeClr val="bg1"/>
                </a:solidFill>
              </a:rPr>
              <a:t>jendela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ventilasi</a:t>
            </a: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solidFill>
                  <a:schemeClr val="bg1"/>
                </a:solidFill>
              </a:rPr>
              <a:t>Mencegah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hewan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piaraan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berkeliaran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lokasi</a:t>
            </a:r>
            <a:r>
              <a:rPr lang="en-US" sz="2400" dirty="0" smtClean="0">
                <a:solidFill>
                  <a:schemeClr val="bg1"/>
                </a:solidFill>
              </a:rPr>
              <a:t> unit </a:t>
            </a:r>
            <a:r>
              <a:rPr lang="en-US" sz="2400" dirty="0" err="1" smtClean="0">
                <a:solidFill>
                  <a:schemeClr val="bg1"/>
                </a:solidFill>
              </a:rPr>
              <a:t>usaha</a:t>
            </a:r>
            <a:endParaRPr lang="id-ID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865187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bg1"/>
                </a:solidFill>
              </a:rPr>
              <a:t>H</a:t>
            </a:r>
            <a:r>
              <a:rPr lang="id-ID" sz="3600" b="1" smtClean="0">
                <a:solidFill>
                  <a:schemeClr val="bg1"/>
                </a:solidFill>
              </a:rPr>
              <a:t>ygiene Karyawan</a:t>
            </a:r>
            <a:endParaRPr lang="fr-CA" sz="3400" b="1" smtClean="0">
              <a:solidFill>
                <a:schemeClr val="bg1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35125"/>
            <a:ext cx="8229600" cy="3384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623888" algn="l"/>
              </a:tabLst>
            </a:pPr>
            <a:r>
              <a:rPr lang="en-US" sz="2400" smtClean="0">
                <a:solidFill>
                  <a:schemeClr val="bg1"/>
                </a:solidFill>
              </a:rPr>
              <a:t>Persyaratan dan pemeriksaan rutin kesehatan karyawan</a:t>
            </a:r>
          </a:p>
          <a:p>
            <a:pPr eaLnBrk="1" hangingPunct="1">
              <a:lnSpc>
                <a:spcPct val="90000"/>
              </a:lnSpc>
              <a:tabLst>
                <a:tab pos="623888" algn="l"/>
              </a:tabLst>
            </a:pPr>
            <a:r>
              <a:rPr lang="en-US" sz="2400" smtClean="0">
                <a:solidFill>
                  <a:schemeClr val="bg1"/>
                </a:solidFill>
              </a:rPr>
              <a:t>Persyaratan kebersihan karyawan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623888" algn="l"/>
              </a:tabLst>
            </a:pPr>
            <a:r>
              <a:rPr lang="en-US" sz="2400" smtClean="0">
                <a:solidFill>
                  <a:schemeClr val="bg1"/>
                </a:solidFill>
              </a:rPr>
              <a:t>      </a:t>
            </a:r>
            <a:r>
              <a:rPr lang="id-ID" sz="2400" smtClean="0">
                <a:solidFill>
                  <a:schemeClr val="bg1"/>
                </a:solidFill>
              </a:rPr>
              <a:t>    </a:t>
            </a:r>
            <a:r>
              <a:rPr lang="en-US" sz="2400" smtClean="0">
                <a:solidFill>
                  <a:schemeClr val="bg1"/>
                </a:solidFill>
              </a:rPr>
              <a:t>-Menjaga kebersihan badan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623888" algn="l"/>
              </a:tabLst>
            </a:pPr>
            <a:r>
              <a:rPr lang="en-US" sz="2400" smtClean="0">
                <a:solidFill>
                  <a:schemeClr val="bg1"/>
                </a:solidFill>
              </a:rPr>
              <a:t>		-Mengenakan pakaian kerja dan </a:t>
            </a:r>
            <a:r>
              <a:rPr lang="id-ID" sz="2400" smtClean="0">
                <a:solidFill>
                  <a:schemeClr val="bg1"/>
                </a:solidFill>
              </a:rPr>
              <a:t>p</a:t>
            </a:r>
            <a:r>
              <a:rPr lang="en-US" sz="2400" smtClean="0">
                <a:solidFill>
                  <a:schemeClr val="bg1"/>
                </a:solidFill>
              </a:rPr>
              <a:t>erlengkapannya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623888" algn="l"/>
              </a:tabLst>
            </a:pPr>
            <a:r>
              <a:rPr lang="en-US" sz="2400" smtClean="0">
                <a:solidFill>
                  <a:schemeClr val="bg1"/>
                </a:solidFill>
              </a:rPr>
              <a:t>		-Menutup luka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623888" algn="l"/>
              </a:tabLst>
            </a:pPr>
            <a:r>
              <a:rPr lang="en-US" sz="2400" smtClean="0">
                <a:solidFill>
                  <a:schemeClr val="bg1"/>
                </a:solidFill>
              </a:rPr>
              <a:t>		-Selalu mencuci tangan dengan sabun</a:t>
            </a:r>
          </a:p>
          <a:p>
            <a:pPr eaLnBrk="1" hangingPunct="1">
              <a:lnSpc>
                <a:spcPct val="90000"/>
              </a:lnSpc>
              <a:tabLst>
                <a:tab pos="623888" algn="l"/>
              </a:tabLst>
            </a:pPr>
            <a:r>
              <a:rPr lang="en-US" sz="2400" smtClean="0">
                <a:solidFill>
                  <a:schemeClr val="bg1"/>
                </a:solidFill>
              </a:rPr>
              <a:t>Melatih kebiasaan karyawan</a:t>
            </a:r>
            <a:endParaRPr lang="id-ID" sz="24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68538" y="206375"/>
            <a:ext cx="6418262" cy="857250"/>
          </a:xfrm>
        </p:spPr>
        <p:txBody>
          <a:bodyPr/>
          <a:lstStyle/>
          <a:p>
            <a:pPr eaLnBrk="1" hangingPunct="1"/>
            <a:r>
              <a:rPr lang="id-ID" b="1" dirty="0" smtClean="0">
                <a:solidFill>
                  <a:srgbClr val="2D7E08"/>
                </a:solidFill>
              </a:rPr>
              <a:t>APA ITU CPPOB ?</a:t>
            </a:r>
            <a:endParaRPr lang="fr-CA" b="1" dirty="0" smtClean="0">
              <a:solidFill>
                <a:srgbClr val="2D7E08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68538" y="1200150"/>
            <a:ext cx="6418262" cy="3394075"/>
          </a:xfrm>
        </p:spPr>
        <p:txBody>
          <a:bodyPr/>
          <a:lstStyle/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id-ID" sz="2800" dirty="0" smtClean="0">
                <a:solidFill>
                  <a:srgbClr val="2D7E08"/>
                </a:solidFill>
                <a:cs typeface="Arial" charset="0"/>
              </a:rPr>
              <a:t>adalah </a:t>
            </a:r>
            <a:r>
              <a:rPr lang="en-US" sz="2800" dirty="0" err="1" smtClean="0">
                <a:solidFill>
                  <a:srgbClr val="2D7E08"/>
                </a:solidFill>
                <a:cs typeface="Arial" charset="0"/>
              </a:rPr>
              <a:t>cara</a:t>
            </a:r>
            <a:r>
              <a:rPr lang="en-US" sz="2800" dirty="0" smtClean="0">
                <a:solidFill>
                  <a:srgbClr val="2D7E08"/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2D7E08"/>
                </a:solidFill>
                <a:cs typeface="Arial" charset="0"/>
              </a:rPr>
              <a:t>produksi</a:t>
            </a:r>
            <a:r>
              <a:rPr lang="en-US" sz="2800" dirty="0" smtClean="0">
                <a:solidFill>
                  <a:srgbClr val="2D7E08"/>
                </a:solidFill>
                <a:cs typeface="Arial" charset="0"/>
              </a:rPr>
              <a:t> yang </a:t>
            </a:r>
            <a:r>
              <a:rPr lang="en-US" sz="2800" dirty="0" err="1" smtClean="0">
                <a:solidFill>
                  <a:srgbClr val="2D7E08"/>
                </a:solidFill>
                <a:cs typeface="Arial" charset="0"/>
              </a:rPr>
              <a:t>memperhatikan</a:t>
            </a:r>
            <a:r>
              <a:rPr lang="en-US" sz="2800" dirty="0" smtClean="0">
                <a:solidFill>
                  <a:srgbClr val="2D7E08"/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2D7E08"/>
                </a:solidFill>
                <a:cs typeface="Arial" charset="0"/>
              </a:rPr>
              <a:t>aspek</a:t>
            </a:r>
            <a:r>
              <a:rPr lang="en-US" sz="2800" dirty="0" smtClean="0">
                <a:solidFill>
                  <a:srgbClr val="2D7E08"/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Arial" charset="0"/>
              </a:rPr>
              <a:t>keamanan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Arial" charset="0"/>
              </a:rPr>
              <a:t>pangan</a:t>
            </a:r>
            <a:r>
              <a:rPr lang="en-US" sz="2800" dirty="0" smtClean="0">
                <a:solidFill>
                  <a:srgbClr val="2D7E08"/>
                </a:solidFill>
                <a:cs typeface="Arial" charset="0"/>
              </a:rPr>
              <a:t>, </a:t>
            </a:r>
            <a:r>
              <a:rPr lang="en-US" sz="2800" dirty="0" err="1" smtClean="0">
                <a:solidFill>
                  <a:srgbClr val="2D7E08"/>
                </a:solidFill>
                <a:cs typeface="Arial" charset="0"/>
              </a:rPr>
              <a:t>antara</a:t>
            </a:r>
            <a:r>
              <a:rPr lang="en-US" sz="2800" dirty="0" smtClean="0">
                <a:solidFill>
                  <a:srgbClr val="2D7E08"/>
                </a:solidFill>
                <a:cs typeface="Arial" charset="0"/>
              </a:rPr>
              <a:t> lain </a:t>
            </a:r>
            <a:r>
              <a:rPr lang="en-US" sz="2800" dirty="0" err="1" smtClean="0">
                <a:solidFill>
                  <a:srgbClr val="2D7E08"/>
                </a:solidFill>
                <a:cs typeface="Arial" charset="0"/>
              </a:rPr>
              <a:t>dengan</a:t>
            </a:r>
            <a:r>
              <a:rPr lang="en-US" sz="2800" dirty="0" smtClean="0">
                <a:solidFill>
                  <a:srgbClr val="2D7E08"/>
                </a:solidFill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2D7E08"/>
                </a:solidFill>
                <a:cs typeface="Arial" charset="0"/>
              </a:rPr>
              <a:t>cara</a:t>
            </a:r>
            <a:r>
              <a:rPr lang="en-US" sz="2800" dirty="0" smtClean="0">
                <a:solidFill>
                  <a:srgbClr val="2D7E08"/>
                </a:solidFill>
                <a:cs typeface="Arial" charset="0"/>
              </a:rPr>
              <a:t> :</a:t>
            </a:r>
            <a:endParaRPr lang="id-ID" sz="2800" dirty="0" smtClean="0">
              <a:solidFill>
                <a:srgbClr val="2D7E08"/>
              </a:solidFill>
              <a:cs typeface="Arial" charset="0"/>
            </a:endParaRPr>
          </a:p>
          <a:p>
            <a:pPr marL="990600" lvl="2" indent="-628650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800" dirty="0" err="1" smtClean="0">
                <a:solidFill>
                  <a:srgbClr val="2D7E08"/>
                </a:solidFill>
                <a:latin typeface="Arial Narrow" pitchFamily="34" charset="0"/>
                <a:cs typeface="Arial" charset="0"/>
              </a:rPr>
              <a:t>mencegah</a:t>
            </a:r>
            <a:r>
              <a:rPr lang="en-US" sz="2800" dirty="0" smtClean="0">
                <a:solidFill>
                  <a:srgbClr val="2D7E08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2D7E08"/>
                </a:solidFill>
                <a:latin typeface="Arial Narrow" pitchFamily="34" charset="0"/>
                <a:cs typeface="Arial" charset="0"/>
              </a:rPr>
              <a:t>tercemarnya</a:t>
            </a:r>
            <a:r>
              <a:rPr lang="en-US" sz="2800" dirty="0" smtClean="0">
                <a:solidFill>
                  <a:srgbClr val="2D7E08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2D7E08"/>
                </a:solidFill>
                <a:latin typeface="Arial Narrow" pitchFamily="34" charset="0"/>
                <a:cs typeface="Arial" charset="0"/>
              </a:rPr>
              <a:t>pangan</a:t>
            </a:r>
            <a:r>
              <a:rPr lang="en-US" sz="2800" dirty="0" smtClean="0">
                <a:solidFill>
                  <a:srgbClr val="2D7E08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2D7E08"/>
                </a:solidFill>
                <a:latin typeface="Arial Narrow" pitchFamily="34" charset="0"/>
                <a:cs typeface="Arial" charset="0"/>
              </a:rPr>
              <a:t>olahan</a:t>
            </a:r>
            <a:r>
              <a:rPr lang="en-US" sz="2800" dirty="0" smtClean="0">
                <a:solidFill>
                  <a:srgbClr val="2D7E08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2D7E08"/>
                </a:solidFill>
                <a:latin typeface="Arial Narrow" pitchFamily="34" charset="0"/>
                <a:cs typeface="Arial" charset="0"/>
              </a:rPr>
              <a:t>oleh</a:t>
            </a:r>
            <a:r>
              <a:rPr lang="en-US" sz="2800" dirty="0" smtClean="0">
                <a:solidFill>
                  <a:srgbClr val="2D7E08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2D7E08"/>
                </a:solidFill>
                <a:latin typeface="Arial Narrow" pitchFamily="34" charset="0"/>
                <a:cs typeface="Arial" charset="0"/>
              </a:rPr>
              <a:t>cemaran</a:t>
            </a:r>
            <a:r>
              <a:rPr lang="id-ID" sz="2800" dirty="0" smtClean="0">
                <a:solidFill>
                  <a:srgbClr val="2D7E08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2D7E08"/>
                </a:solidFill>
                <a:latin typeface="Arial Narrow" pitchFamily="34" charset="0"/>
                <a:cs typeface="Arial" charset="0"/>
              </a:rPr>
              <a:t>biologis</a:t>
            </a:r>
            <a:r>
              <a:rPr lang="en-US" sz="2800" dirty="0" smtClean="0">
                <a:solidFill>
                  <a:srgbClr val="2D7E08"/>
                </a:solidFill>
                <a:latin typeface="Arial Narrow" pitchFamily="34" charset="0"/>
                <a:cs typeface="Arial" charset="0"/>
              </a:rPr>
              <a:t>, </a:t>
            </a:r>
            <a:r>
              <a:rPr lang="en-US" sz="2800" dirty="0" err="1" smtClean="0">
                <a:solidFill>
                  <a:srgbClr val="2D7E08"/>
                </a:solidFill>
                <a:latin typeface="Arial Narrow" pitchFamily="34" charset="0"/>
                <a:cs typeface="Arial" charset="0"/>
              </a:rPr>
              <a:t>kimia</a:t>
            </a:r>
            <a:r>
              <a:rPr lang="en-US" sz="2800" dirty="0" smtClean="0">
                <a:solidFill>
                  <a:srgbClr val="2D7E08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2D7E08"/>
                </a:solidFill>
                <a:latin typeface="Arial Narrow" pitchFamily="34" charset="0"/>
                <a:cs typeface="Arial" charset="0"/>
              </a:rPr>
              <a:t>dan</a:t>
            </a:r>
            <a:r>
              <a:rPr lang="en-US" sz="2800" dirty="0" smtClean="0">
                <a:solidFill>
                  <a:srgbClr val="2D7E08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2D7E08"/>
                </a:solidFill>
                <a:latin typeface="Arial Narrow" pitchFamily="34" charset="0"/>
                <a:cs typeface="Arial" charset="0"/>
              </a:rPr>
              <a:t>benda</a:t>
            </a:r>
            <a:r>
              <a:rPr lang="en-US" sz="2800" dirty="0" smtClean="0">
                <a:solidFill>
                  <a:srgbClr val="2D7E08"/>
                </a:solidFill>
                <a:latin typeface="Arial Narrow" pitchFamily="34" charset="0"/>
                <a:cs typeface="Arial" charset="0"/>
              </a:rPr>
              <a:t> lain</a:t>
            </a:r>
            <a:r>
              <a:rPr lang="id-ID" sz="2800" dirty="0" smtClean="0">
                <a:solidFill>
                  <a:srgbClr val="2D7E08"/>
                </a:solidFill>
                <a:latin typeface="Arial Narrow" pitchFamily="34" charset="0"/>
                <a:cs typeface="Arial" charset="0"/>
              </a:rPr>
              <a:t>.</a:t>
            </a:r>
          </a:p>
          <a:p>
            <a:pPr marL="990600" lvl="2" indent="-628650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id-ID" sz="2800" dirty="0" smtClean="0">
                <a:solidFill>
                  <a:srgbClr val="2D7E08"/>
                </a:solidFill>
                <a:latin typeface="Arial Narrow" pitchFamily="34" charset="0"/>
                <a:cs typeface="Arial" charset="0"/>
              </a:rPr>
              <a:t>m</a:t>
            </a:r>
            <a:r>
              <a:rPr lang="en-US" sz="2800" dirty="0" err="1" smtClean="0">
                <a:solidFill>
                  <a:srgbClr val="2D7E08"/>
                </a:solidFill>
                <a:latin typeface="Arial Narrow" pitchFamily="34" charset="0"/>
                <a:cs typeface="Arial" charset="0"/>
              </a:rPr>
              <a:t>ematikan</a:t>
            </a:r>
            <a:r>
              <a:rPr lang="en-US" sz="2800" dirty="0" smtClean="0">
                <a:solidFill>
                  <a:srgbClr val="2D7E08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2D7E08"/>
                </a:solidFill>
                <a:latin typeface="Arial Narrow" pitchFamily="34" charset="0"/>
                <a:cs typeface="Arial" charset="0"/>
              </a:rPr>
              <a:t>atau</a:t>
            </a:r>
            <a:r>
              <a:rPr lang="en-US" sz="2800" dirty="0" smtClean="0">
                <a:solidFill>
                  <a:srgbClr val="2D7E08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2D7E08"/>
                </a:solidFill>
                <a:latin typeface="Arial Narrow" pitchFamily="34" charset="0"/>
                <a:cs typeface="Arial" charset="0"/>
              </a:rPr>
              <a:t>mencegah</a:t>
            </a:r>
            <a:r>
              <a:rPr lang="en-US" sz="2800" dirty="0" smtClean="0">
                <a:solidFill>
                  <a:srgbClr val="2D7E08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2D7E08"/>
                </a:solidFill>
                <a:latin typeface="Arial Narrow" pitchFamily="34" charset="0"/>
                <a:cs typeface="Arial" charset="0"/>
              </a:rPr>
              <a:t>hidupnya</a:t>
            </a:r>
            <a:r>
              <a:rPr lang="en-US" sz="2800" dirty="0" smtClean="0">
                <a:solidFill>
                  <a:srgbClr val="2D7E08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2D7E08"/>
                </a:solidFill>
                <a:latin typeface="Arial Narrow" pitchFamily="34" charset="0"/>
                <a:cs typeface="Arial" charset="0"/>
              </a:rPr>
              <a:t>jasad</a:t>
            </a:r>
            <a:r>
              <a:rPr lang="en-US" sz="2800" dirty="0" smtClean="0">
                <a:solidFill>
                  <a:srgbClr val="2D7E08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2D7E08"/>
                </a:solidFill>
                <a:latin typeface="Arial Narrow" pitchFamily="34" charset="0"/>
                <a:cs typeface="Arial" charset="0"/>
              </a:rPr>
              <a:t>renik</a:t>
            </a:r>
            <a:r>
              <a:rPr lang="en-US" sz="2800" dirty="0" smtClean="0">
                <a:solidFill>
                  <a:srgbClr val="2D7E08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2D7E08"/>
                </a:solidFill>
                <a:latin typeface="Arial Narrow" pitchFamily="34" charset="0"/>
                <a:cs typeface="Arial" charset="0"/>
              </a:rPr>
              <a:t>patogen</a:t>
            </a:r>
            <a:r>
              <a:rPr lang="en-US" sz="2800" dirty="0" smtClean="0">
                <a:solidFill>
                  <a:srgbClr val="2D7E08"/>
                </a:solidFill>
                <a:latin typeface="Arial Narrow" pitchFamily="34" charset="0"/>
                <a:cs typeface="Arial" charset="0"/>
              </a:rPr>
              <a:t>,</a:t>
            </a:r>
            <a:endParaRPr lang="id-ID" sz="2800" dirty="0" smtClean="0">
              <a:solidFill>
                <a:srgbClr val="2D7E08"/>
              </a:solidFill>
              <a:latin typeface="Arial Narrow" pitchFamily="34" charset="0"/>
              <a:cs typeface="Arial" charset="0"/>
            </a:endParaRPr>
          </a:p>
          <a:p>
            <a:pPr marL="990600" lvl="2" indent="-628650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800" dirty="0" err="1" smtClean="0">
                <a:solidFill>
                  <a:srgbClr val="2D7E08"/>
                </a:solidFill>
                <a:latin typeface="Arial Narrow" pitchFamily="34" charset="0"/>
                <a:cs typeface="Arial" charset="0"/>
              </a:rPr>
              <a:t>mengendalikan</a:t>
            </a:r>
            <a:r>
              <a:rPr lang="en-US" sz="2800" dirty="0" smtClean="0">
                <a:solidFill>
                  <a:srgbClr val="2D7E08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2D7E08"/>
                </a:solidFill>
                <a:latin typeface="Arial Narrow" pitchFamily="34" charset="0"/>
                <a:cs typeface="Arial" charset="0"/>
              </a:rPr>
              <a:t>proses</a:t>
            </a:r>
            <a:r>
              <a:rPr lang="id-ID" sz="2800" dirty="0" smtClean="0">
                <a:solidFill>
                  <a:srgbClr val="2D7E08"/>
                </a:solidFill>
                <a:latin typeface="Arial Narrow" pitchFamily="34" charset="0"/>
                <a:cs typeface="Arial" charset="0"/>
              </a:rPr>
              <a:t> produksi.</a:t>
            </a:r>
            <a:endParaRPr lang="en-US" sz="2800" dirty="0" smtClean="0">
              <a:solidFill>
                <a:srgbClr val="2D7E08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066925"/>
            <a:ext cx="8229600" cy="857250"/>
          </a:xfrm>
        </p:spPr>
        <p:txBody>
          <a:bodyPr/>
          <a:lstStyle/>
          <a:p>
            <a:pPr eaLnBrk="1" hangingPunct="1"/>
            <a:r>
              <a:rPr lang="id-ID" sz="6600" b="1" smtClean="0">
                <a:solidFill>
                  <a:schemeClr val="bg1"/>
                </a:solidFill>
              </a:rPr>
              <a:t>TERIMA KASIH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mph" presetSubtype="1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15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6" grpId="1"/>
      <p:bldP spid="2150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000232" y="339725"/>
            <a:ext cx="6858048" cy="652463"/>
          </a:xfrm>
        </p:spPr>
        <p:txBody>
          <a:bodyPr/>
          <a:lstStyle/>
          <a:p>
            <a:pPr algn="l" eaLnBrk="1" hangingPunct="1"/>
            <a:r>
              <a:rPr lang="id-ID" sz="3000" dirty="0" smtClean="0">
                <a:solidFill>
                  <a:srgbClr val="2D7E08"/>
                </a:solidFill>
              </a:rPr>
              <a:t>MAKSUD DAN TUJUAN PEDOMAN CPPOB:</a:t>
            </a:r>
            <a:endParaRPr lang="fr-CA" sz="3000" b="1" dirty="0" smtClean="0">
              <a:solidFill>
                <a:srgbClr val="2D7E08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68538" y="1058863"/>
            <a:ext cx="6418262" cy="3394075"/>
          </a:xfrm>
        </p:spPr>
        <p:txBody>
          <a:bodyPr/>
          <a:lstStyle/>
          <a:p>
            <a:pPr marL="514350" indent="-514350">
              <a:buFont typeface="Wingdings" pitchFamily="2" charset="2"/>
              <a:buNone/>
              <a:defRPr/>
            </a:pPr>
            <a:r>
              <a:rPr lang="id-ID" sz="2000" dirty="0" smtClean="0">
                <a:solidFill>
                  <a:srgbClr val="2D7E08"/>
                </a:solidFill>
              </a:rPr>
              <a:t>MAKSUD :</a:t>
            </a: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id-ID" sz="2000" dirty="0" smtClean="0"/>
              <a:t>     Acuan Umum bagi Industri Pengolahan Pangan.</a:t>
            </a: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id-ID" sz="2000" dirty="0" smtClean="0">
                <a:solidFill>
                  <a:srgbClr val="2D7E08"/>
                </a:solidFill>
              </a:rPr>
              <a:t>TUJUAN PENERAPAN CPPOB:</a:t>
            </a: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id-ID" sz="2000" dirty="0" smtClean="0"/>
              <a:t>     &gt; Menghasilkan Pangan Olahan Bermutu</a:t>
            </a: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id-ID" sz="2000" dirty="0" smtClean="0"/>
              <a:t>        sesuai Standar;</a:t>
            </a: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id-ID" sz="2000" dirty="0" smtClean="0"/>
              <a:t>     &gt; Industri Bertanggung Jawab thd Mutu</a:t>
            </a: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id-ID" sz="2000" dirty="0" smtClean="0"/>
              <a:t>        dan Keamanan Produk;</a:t>
            </a: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id-ID" sz="2000" dirty="0" smtClean="0"/>
              <a:t>     &gt; Meningkatkan Daya Saing;</a:t>
            </a: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id-ID" sz="2000" dirty="0" smtClean="0"/>
              <a:t>     &gt; Meningkatkan Produktifitas.</a:t>
            </a:r>
            <a:endParaRPr lang="fr-CA" sz="2000" dirty="0" smtClean="0">
              <a:solidFill>
                <a:srgbClr val="2D7E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000232" y="339725"/>
            <a:ext cx="6715172" cy="652463"/>
          </a:xfrm>
        </p:spPr>
        <p:txBody>
          <a:bodyPr/>
          <a:lstStyle/>
          <a:p>
            <a:pPr eaLnBrk="1" hangingPunct="1"/>
            <a:r>
              <a:rPr lang="id-ID" sz="32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id-ID" sz="3200" dirty="0" smtClean="0">
                <a:solidFill>
                  <a:srgbClr val="2D7E08"/>
                </a:solidFill>
                <a:latin typeface="Trebuchet MS" pitchFamily="34" charset="0"/>
              </a:rPr>
              <a:t>RUANG LINGKUP CPPOB </a:t>
            </a:r>
            <a:br>
              <a:rPr lang="id-ID" sz="3200" dirty="0" smtClean="0">
                <a:solidFill>
                  <a:srgbClr val="2D7E08"/>
                </a:solidFill>
                <a:latin typeface="Trebuchet MS" pitchFamily="34" charset="0"/>
              </a:rPr>
            </a:br>
            <a:r>
              <a:rPr lang="id-ID" sz="3200" dirty="0" smtClean="0">
                <a:solidFill>
                  <a:srgbClr val="2D7E08"/>
                </a:solidFill>
                <a:latin typeface="Trebuchet MS" pitchFamily="34" charset="0"/>
              </a:rPr>
              <a:t>(18 ASPEK):</a:t>
            </a:r>
            <a:endParaRPr lang="fr-CA" sz="3200" b="1" dirty="0" smtClean="0">
              <a:solidFill>
                <a:srgbClr val="2D7E08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68538" y="1058863"/>
            <a:ext cx="6418262" cy="3394075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id-ID" sz="2000" dirty="0" smtClean="0">
                <a:solidFill>
                  <a:srgbClr val="FF0000"/>
                </a:solidFill>
                <a:latin typeface="Trebuchet MS" pitchFamily="34" charset="0"/>
              </a:rPr>
              <a:t>Lokasi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id-ID" sz="2000" dirty="0" smtClean="0">
                <a:solidFill>
                  <a:srgbClr val="FF0000"/>
                </a:solidFill>
                <a:latin typeface="Trebuchet MS" pitchFamily="34" charset="0"/>
              </a:rPr>
              <a:t>Bangunan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id-ID" sz="2000" dirty="0" smtClean="0">
                <a:solidFill>
                  <a:srgbClr val="FF0000"/>
                </a:solidFill>
                <a:latin typeface="Trebuchet MS" pitchFamily="34" charset="0"/>
              </a:rPr>
              <a:t>Fasilitas sanitasi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id-ID" sz="2000" dirty="0" smtClean="0">
                <a:solidFill>
                  <a:srgbClr val="FF0000"/>
                </a:solidFill>
                <a:latin typeface="Trebuchet MS" pitchFamily="34" charset="0"/>
              </a:rPr>
              <a:t>Mesin dan peralatan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id-ID" sz="2000" dirty="0" smtClean="0">
                <a:solidFill>
                  <a:srgbClr val="FF0000"/>
                </a:solidFill>
                <a:latin typeface="Trebuchet MS" pitchFamily="34" charset="0"/>
              </a:rPr>
              <a:t>Bahan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id-ID" sz="2000" dirty="0" smtClean="0">
                <a:solidFill>
                  <a:srgbClr val="2D7E08"/>
                </a:solidFill>
                <a:latin typeface="Trebuchet MS" pitchFamily="34" charset="0"/>
              </a:rPr>
              <a:t>Pengawasan proses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id-ID" sz="2000" dirty="0" smtClean="0">
                <a:solidFill>
                  <a:srgbClr val="2D7E08"/>
                </a:solidFill>
                <a:latin typeface="Trebuchet MS" pitchFamily="34" charset="0"/>
              </a:rPr>
              <a:t>Produk akhir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id-ID" sz="2000" dirty="0" smtClean="0">
                <a:solidFill>
                  <a:srgbClr val="2D7E08"/>
                </a:solidFill>
                <a:latin typeface="Trebuchet MS" pitchFamily="34" charset="0"/>
              </a:rPr>
              <a:t>Laboratorium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id-ID" sz="2000" dirty="0" smtClean="0">
                <a:solidFill>
                  <a:srgbClr val="2D7E08"/>
                </a:solidFill>
                <a:latin typeface="Trebuchet MS" pitchFamily="34" charset="0"/>
              </a:rPr>
              <a:t>Karyawan</a:t>
            </a:r>
            <a:endParaRPr lang="fr-CA" sz="2000" dirty="0" smtClean="0">
              <a:solidFill>
                <a:srgbClr val="2D7E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000232" y="339725"/>
            <a:ext cx="6715172" cy="652463"/>
          </a:xfrm>
        </p:spPr>
        <p:txBody>
          <a:bodyPr/>
          <a:lstStyle/>
          <a:p>
            <a:pPr eaLnBrk="1" hangingPunct="1"/>
            <a:r>
              <a:rPr lang="id-ID" sz="32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id-ID" sz="3200" dirty="0" smtClean="0">
                <a:solidFill>
                  <a:srgbClr val="2D7E08"/>
                </a:solidFill>
                <a:latin typeface="Trebuchet MS" pitchFamily="34" charset="0"/>
              </a:rPr>
              <a:t>RUANG LINGKUP CPPOB </a:t>
            </a:r>
            <a:br>
              <a:rPr lang="id-ID" sz="3200" dirty="0" smtClean="0">
                <a:solidFill>
                  <a:srgbClr val="2D7E08"/>
                </a:solidFill>
                <a:latin typeface="Trebuchet MS" pitchFamily="34" charset="0"/>
              </a:rPr>
            </a:br>
            <a:r>
              <a:rPr lang="id-ID" sz="3200" dirty="0" smtClean="0">
                <a:solidFill>
                  <a:srgbClr val="2D7E08"/>
                </a:solidFill>
                <a:latin typeface="Trebuchet MS" pitchFamily="34" charset="0"/>
              </a:rPr>
              <a:t>(18 ASPEK):</a:t>
            </a:r>
            <a:endParaRPr lang="fr-CA" sz="3200" b="1" dirty="0" smtClean="0">
              <a:solidFill>
                <a:srgbClr val="2D7E08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68538" y="1285866"/>
            <a:ext cx="6418262" cy="3167072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d-ID" sz="2000" dirty="0" smtClean="0">
                <a:solidFill>
                  <a:srgbClr val="2D7E08"/>
                </a:solidFill>
                <a:latin typeface="Trebuchet MS" pitchFamily="34" charset="0"/>
              </a:rPr>
              <a:t>LANJUTAN.......</a:t>
            </a:r>
          </a:p>
          <a:p>
            <a:pPr marL="514350" indent="-5143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d-ID" sz="2000" dirty="0" smtClean="0">
                <a:solidFill>
                  <a:srgbClr val="FF0000"/>
                </a:solidFill>
                <a:latin typeface="Trebuchet MS" pitchFamily="34" charset="0"/>
              </a:rPr>
              <a:t>10. Pengemas</a:t>
            </a:r>
          </a:p>
          <a:p>
            <a:pPr marL="514350" indent="-5143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d-ID" sz="2000" dirty="0" smtClean="0">
                <a:solidFill>
                  <a:srgbClr val="2D7E08"/>
                </a:solidFill>
                <a:latin typeface="Trebuchet MS" pitchFamily="34" charset="0"/>
              </a:rPr>
              <a:t>11. Label dan Keterangan produk</a:t>
            </a:r>
          </a:p>
          <a:p>
            <a:pPr marL="514350" indent="-5143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d-ID" sz="2000" dirty="0" smtClean="0">
                <a:solidFill>
                  <a:srgbClr val="2D7E08"/>
                </a:solidFill>
                <a:latin typeface="Trebuchet MS" pitchFamily="34" charset="0"/>
              </a:rPr>
              <a:t>12. Penyimpanan</a:t>
            </a:r>
          </a:p>
          <a:p>
            <a:pPr marL="514350" indent="-5143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d-ID" sz="2000" dirty="0" smtClean="0">
                <a:solidFill>
                  <a:srgbClr val="2D7E08"/>
                </a:solidFill>
                <a:latin typeface="Trebuchet MS" pitchFamily="34" charset="0"/>
              </a:rPr>
              <a:t>13. Pemeliharaan dan Program sanitasi</a:t>
            </a:r>
          </a:p>
          <a:p>
            <a:pPr marL="514350" indent="-5143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d-ID" sz="2000" dirty="0" smtClean="0">
                <a:solidFill>
                  <a:srgbClr val="FF0000"/>
                </a:solidFill>
                <a:latin typeface="Trebuchet MS" pitchFamily="34" charset="0"/>
              </a:rPr>
              <a:t>14. Pengangkutan</a:t>
            </a:r>
          </a:p>
          <a:p>
            <a:pPr marL="514350" indent="-5143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d-ID" sz="2000" dirty="0" smtClean="0">
                <a:solidFill>
                  <a:srgbClr val="2D7E08"/>
                </a:solidFill>
                <a:latin typeface="Trebuchet MS" pitchFamily="34" charset="0"/>
              </a:rPr>
              <a:t>15. Dokumentasi dan pencatatan</a:t>
            </a:r>
          </a:p>
          <a:p>
            <a:pPr marL="514350" indent="-5143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d-ID" sz="2000" dirty="0" smtClean="0">
                <a:solidFill>
                  <a:srgbClr val="2D7E08"/>
                </a:solidFill>
                <a:latin typeface="Trebuchet MS" pitchFamily="34" charset="0"/>
              </a:rPr>
              <a:t>16. Pelatihan</a:t>
            </a:r>
          </a:p>
          <a:p>
            <a:pPr marL="514350" indent="-5143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d-ID" sz="2000" dirty="0" smtClean="0">
                <a:solidFill>
                  <a:srgbClr val="2D7E08"/>
                </a:solidFill>
                <a:latin typeface="Trebuchet MS" pitchFamily="34" charset="0"/>
              </a:rPr>
              <a:t>17. Penarikan produk</a:t>
            </a:r>
          </a:p>
          <a:p>
            <a:pPr marL="514350" indent="-5143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d-ID" sz="2000" dirty="0" smtClean="0">
                <a:solidFill>
                  <a:srgbClr val="2D7E08"/>
                </a:solidFill>
                <a:latin typeface="Trebuchet MS" pitchFamily="34" charset="0"/>
              </a:rPr>
              <a:t>18. Pelaksanaan pedoman.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57031" y="555526"/>
            <a:ext cx="613276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d-I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Contoh Praktek GMP di IKM Pangan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video-2012-03-13-09-06-3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1419225"/>
            <a:ext cx="39243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2-03-13 09.07.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868363"/>
            <a:ext cx="2663825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2012-03-13 08.59.0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915988"/>
            <a:ext cx="53705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2012-03-13 09.04.5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3003550"/>
            <a:ext cx="2636837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753560" y="195486"/>
            <a:ext cx="721092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Bagaimana dengan usaha anda ??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865187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id-ID" b="1" dirty="0" smtClean="0">
                <a:solidFill>
                  <a:schemeClr val="bg1"/>
                </a:solidFill>
              </a:rPr>
              <a:t>Lingkungan dan </a:t>
            </a:r>
            <a:r>
              <a:rPr lang="en-US" b="1" dirty="0" err="1" smtClean="0">
                <a:solidFill>
                  <a:schemeClr val="bg1"/>
                </a:solidFill>
              </a:rPr>
              <a:t>lokasi</a:t>
            </a:r>
            <a:endParaRPr lang="fr-CA" b="1" dirty="0" smtClean="0">
              <a:solidFill>
                <a:schemeClr val="bg1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347788"/>
            <a:ext cx="8229600" cy="3384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Lingkungan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627063" indent="-45243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  &gt; </a:t>
            </a:r>
            <a:r>
              <a:rPr lang="en-US" sz="2400" dirty="0" err="1" smtClean="0">
                <a:solidFill>
                  <a:schemeClr val="bg1"/>
                </a:solidFill>
              </a:rPr>
              <a:t>Lingkungan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sarana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pengolahan</a:t>
            </a:r>
            <a:r>
              <a:rPr lang="en-US" sz="2400" dirty="0" smtClean="0">
                <a:solidFill>
                  <a:schemeClr val="bg1"/>
                </a:solidFill>
              </a:rPr>
              <a:t> hrs </a:t>
            </a:r>
            <a:r>
              <a:rPr lang="en-US" sz="2400" dirty="0" err="1" smtClean="0">
                <a:solidFill>
                  <a:schemeClr val="bg1"/>
                </a:solidFill>
              </a:rPr>
              <a:t>terawat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baik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bersih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bebas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sampah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719138" indent="-544513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  &gt; </a:t>
            </a:r>
            <a:r>
              <a:rPr lang="en-US" sz="2400" dirty="0" err="1" smtClean="0">
                <a:solidFill>
                  <a:schemeClr val="bg1"/>
                </a:solidFill>
              </a:rPr>
              <a:t>Sistem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pembuangan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penanganan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limbah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cukup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baik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719138" indent="-544513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  &gt; </a:t>
            </a:r>
            <a:r>
              <a:rPr lang="en-US" sz="2400" dirty="0" err="1" smtClean="0">
                <a:solidFill>
                  <a:schemeClr val="bg1"/>
                </a:solidFill>
              </a:rPr>
              <a:t>Sistem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saluran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pembuangan</a:t>
            </a:r>
            <a:r>
              <a:rPr lang="en-US" sz="2400" dirty="0" smtClean="0">
                <a:solidFill>
                  <a:schemeClr val="bg1"/>
                </a:solidFill>
              </a:rPr>
              <a:t> air </a:t>
            </a:r>
            <a:r>
              <a:rPr lang="en-US" sz="2400" dirty="0" err="1" smtClean="0">
                <a:solidFill>
                  <a:schemeClr val="bg1"/>
                </a:solidFill>
              </a:rPr>
              <a:t>lancar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Lokasi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534988" indent="-442913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  &gt; </a:t>
            </a:r>
            <a:r>
              <a:rPr lang="id-ID" sz="2400" dirty="0" smtClean="0">
                <a:solidFill>
                  <a:schemeClr val="bg1"/>
                </a:solidFill>
              </a:rPr>
              <a:t>jauh dari kandang ternak (Jarak minimal 10 meter)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865187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chemeClr val="bg1"/>
                </a:solidFill>
              </a:rPr>
              <a:t>lokasi</a:t>
            </a:r>
            <a:r>
              <a:rPr lang="id-ID" b="1" dirty="0" smtClean="0">
                <a:solidFill>
                  <a:schemeClr val="bg1"/>
                </a:solidFill>
              </a:rPr>
              <a:t> (lanjutan)</a:t>
            </a:r>
            <a:endParaRPr lang="fr-CA" b="1" dirty="0" smtClean="0">
              <a:solidFill>
                <a:schemeClr val="bg1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347788"/>
            <a:ext cx="8229600" cy="3384550"/>
          </a:xfrm>
        </p:spPr>
        <p:txBody>
          <a:bodyPr/>
          <a:lstStyle/>
          <a:p>
            <a:pPr marL="363538" indent="-269875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&gt;</a:t>
            </a:r>
            <a:r>
              <a:rPr lang="id-ID" sz="2800" dirty="0" smtClean="0">
                <a:solidFill>
                  <a:schemeClr val="bg1"/>
                </a:solidFill>
              </a:rPr>
              <a:t>Jauh dari Tempat pembuangan sampah (TPS/TPA)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363538" indent="-363538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 &gt; </a:t>
            </a:r>
            <a:r>
              <a:rPr lang="en-US" sz="2800" dirty="0" err="1" smtClean="0">
                <a:solidFill>
                  <a:schemeClr val="bg1"/>
                </a:solidFill>
              </a:rPr>
              <a:t>Bebas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banjir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polusi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asap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debu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bau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dan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kontaminan</a:t>
            </a:r>
            <a:r>
              <a:rPr lang="en-US" sz="2800" dirty="0" smtClean="0">
                <a:solidFill>
                  <a:schemeClr val="bg1"/>
                </a:solidFill>
              </a:rPr>
              <a:t> lain.</a:t>
            </a:r>
          </a:p>
          <a:p>
            <a:pPr marL="363538" indent="-363538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 &gt;</a:t>
            </a:r>
            <a:r>
              <a:rPr lang="en-US" sz="2800" dirty="0" err="1" smtClean="0">
                <a:solidFill>
                  <a:schemeClr val="bg1"/>
                </a:solidFill>
              </a:rPr>
              <a:t>Bebas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sarang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hama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spt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hewan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pengerat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serangga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 marL="363538" indent="-363538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 &gt;</a:t>
            </a:r>
            <a:r>
              <a:rPr lang="en-US" sz="2800" dirty="0" err="1" smtClean="0">
                <a:solidFill>
                  <a:schemeClr val="bg1"/>
                </a:solidFill>
              </a:rPr>
              <a:t>Tidak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berada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dekat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industri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logam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kimia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pembuangan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sampah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atau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limbah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id-ID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theme/theme1.xml><?xml version="1.0" encoding="utf-8"?>
<a:theme xmlns:a="http://schemas.openxmlformats.org/drawingml/2006/main" name="17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177</Template>
  <TotalTime>473</TotalTime>
  <Words>872</Words>
  <Application>Microsoft Office PowerPoint</Application>
  <PresentationFormat>On-screen Show (16:9)</PresentationFormat>
  <Paragraphs>112</Paragraphs>
  <Slides>20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177</vt:lpstr>
      <vt:lpstr>Slide 1</vt:lpstr>
      <vt:lpstr>APA ITU CPPOB ?</vt:lpstr>
      <vt:lpstr>MAKSUD DAN TUJUAN PEDOMAN CPPOB:</vt:lpstr>
      <vt:lpstr> RUANG LINGKUP CPPOB  (18 ASPEK):</vt:lpstr>
      <vt:lpstr> RUANG LINGKUP CPPOB  (18 ASPEK):</vt:lpstr>
      <vt:lpstr>Slide 6</vt:lpstr>
      <vt:lpstr>Slide 7</vt:lpstr>
      <vt:lpstr> Lingkungan dan lokasi</vt:lpstr>
      <vt:lpstr>lokasi (lanjutan)</vt:lpstr>
      <vt:lpstr>Bangunan dan fasilitas unit usaha</vt:lpstr>
      <vt:lpstr>Bangunan dan Fasilitas Unit Usaha (lanjutan)</vt:lpstr>
      <vt:lpstr>Fasilitas Kegiatan Sanitasi</vt:lpstr>
      <vt:lpstr>Mesin/ Peralatan</vt:lpstr>
      <vt:lpstr>Mesin/ Peralatan</vt:lpstr>
      <vt:lpstr>Bahan </vt:lpstr>
      <vt:lpstr>AIR</vt:lpstr>
      <vt:lpstr>Pemeliharaan dan Program sanitasi </vt:lpstr>
      <vt:lpstr>Sistem Pengendalian Hama</vt:lpstr>
      <vt:lpstr>Hygiene Karyawan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MARIO</dc:creator>
  <cp:lastModifiedBy>Asus</cp:lastModifiedBy>
  <cp:revision>19</cp:revision>
  <dcterms:created xsi:type="dcterms:W3CDTF">2012-04-19T01:55:26Z</dcterms:created>
  <dcterms:modified xsi:type="dcterms:W3CDTF">2014-09-26T08:02:06Z</dcterms:modified>
</cp:coreProperties>
</file>