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handoutMasterIdLst>
    <p:handoutMasterId r:id="rId50"/>
  </p:handoutMasterIdLst>
  <p:sldIdLst>
    <p:sldId id="287" r:id="rId2"/>
    <p:sldId id="282" r:id="rId3"/>
    <p:sldId id="261" r:id="rId4"/>
    <p:sldId id="330" r:id="rId5"/>
    <p:sldId id="257" r:id="rId6"/>
    <p:sldId id="258" r:id="rId7"/>
    <p:sldId id="277" r:id="rId8"/>
    <p:sldId id="283" r:id="rId9"/>
    <p:sldId id="284" r:id="rId10"/>
    <p:sldId id="286" r:id="rId11"/>
    <p:sldId id="288" r:id="rId12"/>
    <p:sldId id="263" r:id="rId13"/>
    <p:sldId id="264" r:id="rId14"/>
    <p:sldId id="265" r:id="rId15"/>
    <p:sldId id="269" r:id="rId16"/>
    <p:sldId id="266" r:id="rId17"/>
    <p:sldId id="267" r:id="rId18"/>
    <p:sldId id="268" r:id="rId19"/>
    <p:sldId id="273" r:id="rId20"/>
    <p:sldId id="274" r:id="rId21"/>
    <p:sldId id="289" r:id="rId22"/>
    <p:sldId id="270" r:id="rId23"/>
    <p:sldId id="322" r:id="rId24"/>
    <p:sldId id="323" r:id="rId25"/>
    <p:sldId id="327" r:id="rId26"/>
    <p:sldId id="329" r:id="rId27"/>
    <p:sldId id="328" r:id="rId28"/>
    <p:sldId id="311" r:id="rId29"/>
    <p:sldId id="305" r:id="rId30"/>
    <p:sldId id="306" r:id="rId31"/>
    <p:sldId id="307" r:id="rId32"/>
    <p:sldId id="308" r:id="rId33"/>
    <p:sldId id="309" r:id="rId34"/>
    <p:sldId id="275" r:id="rId35"/>
    <p:sldId id="331" r:id="rId36"/>
    <p:sldId id="332" r:id="rId37"/>
    <p:sldId id="312" r:id="rId38"/>
    <p:sldId id="313" r:id="rId39"/>
    <p:sldId id="314" r:id="rId40"/>
    <p:sldId id="315" r:id="rId41"/>
    <p:sldId id="316" r:id="rId42"/>
    <p:sldId id="317" r:id="rId43"/>
    <p:sldId id="318" r:id="rId44"/>
    <p:sldId id="319" r:id="rId45"/>
    <p:sldId id="320" r:id="rId46"/>
    <p:sldId id="321" r:id="rId47"/>
    <p:sldId id="310" r:id="rId48"/>
  </p:sldIdLst>
  <p:sldSz cx="9144000" cy="6858000" type="screen4x3"/>
  <p:notesSz cx="6858000" cy="9313863"/>
  <p:defaultTextStyle>
    <a:defPPr>
      <a:defRPr lang="id-ID"/>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661DEE3E-D3DD-48F0-B5AE-663ACB25F856}" type="datetimeFigureOut">
              <a:rPr lang="en-US" smtClean="0"/>
              <a:t>3/20/2014</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D9BC7E1D-99C3-459C-9BE2-6639CB8B7D5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9CF2872-E7D1-44FD-9D5C-574398E0F1C9}" type="datetimeFigureOut">
              <a:rPr lang="id-ID"/>
              <a:pPr>
                <a:defRPr/>
              </a:pPr>
              <a:t>20/03/2014</a:t>
            </a:fld>
            <a:endParaRPr lang="id-ID"/>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E579680-6CA9-455E-AE16-ECBC62FABD70}"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charset="0"/>
              </a:rPr>
              <a:t>Kemiskinan</a:t>
            </a:r>
            <a:r>
              <a:rPr lang="en-US" smtClean="0">
                <a:latin typeface="Arial" charset="0"/>
              </a:rPr>
              <a:t> dimulai dari “minda” dan harus diatasi dari “minda” itu juga.</a:t>
            </a:r>
          </a:p>
          <a:p>
            <a:pPr eaLnBrk="1" hangingPunct="1">
              <a:spcBef>
                <a:spcPct val="0"/>
              </a:spcBef>
            </a:pPr>
            <a:endParaRPr lang="en-US" smtClean="0">
              <a:latin typeface="Arial" charset="0"/>
            </a:endParaRPr>
          </a:p>
          <a:p>
            <a:pPr eaLnBrk="1" hangingPunct="1">
              <a:spcBef>
                <a:spcPct val="0"/>
              </a:spcBef>
            </a:pPr>
            <a:r>
              <a:rPr lang="en-US" smtClean="0">
                <a:latin typeface="Arial" charset="0"/>
              </a:rPr>
              <a:t>Dari “minda” dapat diciptakan impinan dan tekad untuk mewujudkan impian itu  </a:t>
            </a:r>
          </a:p>
          <a:p>
            <a:pPr eaLnBrk="1" hangingPunct="1">
              <a:spcBef>
                <a:spcPct val="0"/>
              </a:spcBef>
            </a:pPr>
            <a:endParaRPr lang="en-US" b="1" smtClean="0">
              <a:latin typeface="Arial" charset="0"/>
            </a:endParaRPr>
          </a:p>
          <a:p>
            <a:pPr eaLnBrk="1" hangingPunct="1">
              <a:spcBef>
                <a:spcPct val="0"/>
              </a:spcBef>
            </a:pPr>
            <a:r>
              <a:rPr lang="en-US" smtClean="0">
                <a:latin typeface="Arial" charset="0"/>
              </a:rPr>
              <a:t>Kemiskinan sebenarnya mempunyai </a:t>
            </a:r>
            <a:r>
              <a:rPr lang="en-US" b="1" smtClean="0">
                <a:latin typeface="Arial" charset="0"/>
              </a:rPr>
              <a:t>banyak wajah</a:t>
            </a:r>
          </a:p>
          <a:p>
            <a:pPr eaLnBrk="1" hangingPunct="1">
              <a:spcBef>
                <a:spcPct val="0"/>
              </a:spcBef>
            </a:pPr>
            <a:r>
              <a:rPr lang="en-US" smtClean="0">
                <a:latin typeface="Arial" charset="0"/>
              </a:rPr>
              <a:t>	bahkan diantara atau didalam keluarga Kejahtera 3 </a:t>
            </a:r>
          </a:p>
          <a:p>
            <a:pPr eaLnBrk="1" hangingPunct="1">
              <a:spcBef>
                <a:spcPct val="0"/>
              </a:spcBef>
            </a:pPr>
            <a:r>
              <a:rPr lang="en-US" smtClean="0">
                <a:latin typeface="Arial" charset="0"/>
              </a:rPr>
              <a:t>	ada yang masih “miskin”  </a:t>
            </a:r>
          </a:p>
          <a:p>
            <a:pPr eaLnBrk="1" hangingPunct="1">
              <a:spcBef>
                <a:spcPct val="0"/>
              </a:spcBef>
            </a:pPr>
            <a:endParaRPr lang="en-US" smtClean="0">
              <a:latin typeface="Arial" charset="0"/>
            </a:endParaRPr>
          </a:p>
          <a:p>
            <a:pPr eaLnBrk="1" hangingPunct="1">
              <a:spcBef>
                <a:spcPct val="0"/>
              </a:spcBef>
            </a:pPr>
            <a:r>
              <a:rPr lang="en-US" smtClean="0">
                <a:latin typeface="Arial" charset="0"/>
              </a:rPr>
              <a:t>Maka dari itu penghapusan kemiskinan harus </a:t>
            </a:r>
            <a:r>
              <a:rPr lang="en-US" b="1" smtClean="0">
                <a:latin typeface="Arial" charset="0"/>
              </a:rPr>
              <a:t>mendasar dan menyeluruh</a:t>
            </a:r>
            <a:endParaRPr lang="en-US" smtClean="0">
              <a:latin typeface="Arial" charset="0"/>
            </a:endParaRPr>
          </a:p>
          <a:p>
            <a:pPr eaLnBrk="1" hangingPunct="1">
              <a:spcBef>
                <a:spcPct val="0"/>
              </a:spcBef>
            </a:pPr>
            <a:r>
              <a:rPr lang="en-US" smtClean="0">
                <a:latin typeface="Arial" charset="0"/>
              </a:rPr>
              <a:t>	dan tidak akan berhasil bila hanya sporadik  </a:t>
            </a:r>
          </a:p>
          <a:p>
            <a:pPr eaLnBrk="1" hangingPunct="1">
              <a:spcBef>
                <a:spcPct val="0"/>
              </a:spcBef>
            </a:pPr>
            <a:r>
              <a:rPr lang="en-US" smtClean="0">
                <a:latin typeface="Arial" charset="0"/>
              </a:rPr>
              <a:t>	</a:t>
            </a:r>
            <a:r>
              <a:rPr lang="en-US" b="1" smtClean="0">
                <a:latin typeface="Arial" charset="0"/>
              </a:rPr>
              <a:t>berikan kail, dan bukan ikannya</a:t>
            </a:r>
            <a:endParaRPr lang="en-US" smtClean="0">
              <a:latin typeface="Arial" charset="0"/>
            </a:endParaRP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5BB24C-5BB2-4DB3-ADBA-BB9A3B8DE8BF}"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DF15A2-A216-4ADA-AE00-2966015FB6AD}" type="slidenum">
              <a:rPr lang="en-US" smtClean="0"/>
              <a:pPr fontAlgn="base">
                <a:spcBef>
                  <a:spcPct val="0"/>
                </a:spcBef>
                <a:spcAft>
                  <a:spcPct val="0"/>
                </a:spcAft>
                <a:defRPr/>
              </a:pPr>
              <a:t>7</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C4DBF9-6C1C-4D43-94F7-2D9AD9DA9F19}" type="slidenum">
              <a:rPr lang="en-US" smtClean="0"/>
              <a:pPr fontAlgn="base">
                <a:spcBef>
                  <a:spcPct val="0"/>
                </a:spcBef>
                <a:spcAft>
                  <a:spcPct val="0"/>
                </a:spcAft>
                <a:defRPr/>
              </a:pPr>
              <a:t>13</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260C6A-782C-4CE3-970E-C7CBBF9FEA1E}"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KELUARGA SEJAHTERA adalah:</a:t>
            </a:r>
          </a:p>
          <a:p>
            <a:pPr eaLnBrk="1" hangingPunct="1">
              <a:spcBef>
                <a:spcPct val="0"/>
              </a:spcBef>
              <a:buFontTx/>
              <a:buChar char="•"/>
            </a:pPr>
            <a:r>
              <a:rPr lang="en-US" smtClean="0"/>
              <a:t>  Mampu memenuhi kebutuhan dasar sendiri</a:t>
            </a:r>
          </a:p>
          <a:p>
            <a:pPr eaLnBrk="1" hangingPunct="1">
              <a:spcBef>
                <a:spcPct val="0"/>
              </a:spcBef>
              <a:buFontTx/>
              <a:buChar char="•"/>
            </a:pPr>
            <a:r>
              <a:rPr lang="en-US" smtClean="0"/>
              <a:t>  Kebutuhan dasar terdiri dari sandang, pangan dan papan yang “memadai”</a:t>
            </a:r>
          </a:p>
          <a:p>
            <a:pPr eaLnBrk="1" hangingPunct="1">
              <a:spcBef>
                <a:spcPct val="0"/>
              </a:spcBef>
              <a:buFontTx/>
              <a:buChar char="•"/>
            </a:pPr>
            <a:r>
              <a:rPr lang="en-US" smtClean="0"/>
              <a:t>  Mampu mengaktualisikan diri dan keluarga ditengah masyarakat setempat</a:t>
            </a:r>
          </a:p>
          <a:p>
            <a:pPr eaLnBrk="1" hangingPunct="1">
              <a:spcBef>
                <a:spcPct val="0"/>
              </a:spcBef>
              <a:buFontTx/>
              <a:buChar char="•"/>
            </a:pPr>
            <a:r>
              <a:rPr lang="en-US" smtClean="0"/>
              <a:t>  Mandiri</a:t>
            </a:r>
          </a:p>
          <a:p>
            <a:pPr eaLnBrk="1" hangingPunct="1">
              <a:spcBef>
                <a:spcPct val="0"/>
              </a:spcBef>
              <a:buFontTx/>
              <a:buChar char="•"/>
            </a:pPr>
            <a:r>
              <a:rPr lang="en-US" smtClean="0"/>
              <a:t>  Sehat jasmani dan rohani  </a:t>
            </a:r>
          </a:p>
          <a:p>
            <a:pPr eaLnBrk="1" hangingPunct="1">
              <a:spcBef>
                <a:spcPct val="0"/>
              </a:spcBef>
              <a:buFontTx/>
              <a:buChar char="•"/>
            </a:pPr>
            <a:r>
              <a:rPr lang="en-US" smtClean="0"/>
              <a:t>  Memenuhi seluruh Delapan Fungsi Keluarga:  </a:t>
            </a:r>
          </a:p>
          <a:p>
            <a:pPr lvl="1" eaLnBrk="1" hangingPunct="1">
              <a:spcBef>
                <a:spcPct val="0"/>
              </a:spcBef>
              <a:buFontTx/>
              <a:buChar char="•"/>
            </a:pPr>
            <a:r>
              <a:rPr lang="en-US" smtClean="0"/>
              <a:t>  Keagamaan</a:t>
            </a:r>
          </a:p>
          <a:p>
            <a:pPr lvl="1" eaLnBrk="1" hangingPunct="1">
              <a:spcBef>
                <a:spcPct val="0"/>
              </a:spcBef>
              <a:buFontTx/>
              <a:buChar char="•"/>
            </a:pPr>
            <a:r>
              <a:rPr lang="en-US" smtClean="0"/>
              <a:t>  Pendidikan</a:t>
            </a:r>
          </a:p>
          <a:p>
            <a:pPr lvl="1" eaLnBrk="1" hangingPunct="1">
              <a:spcBef>
                <a:spcPct val="0"/>
              </a:spcBef>
              <a:buFontTx/>
              <a:buChar char="•"/>
            </a:pPr>
            <a:r>
              <a:rPr lang="en-US" smtClean="0"/>
              <a:t>  Pelestarian Budaya</a:t>
            </a:r>
          </a:p>
          <a:p>
            <a:pPr lvl="1" eaLnBrk="1" hangingPunct="1">
              <a:spcBef>
                <a:spcPct val="0"/>
              </a:spcBef>
              <a:buFontTx/>
              <a:buChar char="•"/>
            </a:pPr>
            <a:r>
              <a:rPr lang="en-US" smtClean="0"/>
              <a:t>  Cinta kasih</a:t>
            </a:r>
          </a:p>
          <a:p>
            <a:pPr lvl="1" eaLnBrk="1" hangingPunct="1">
              <a:spcBef>
                <a:spcPct val="0"/>
              </a:spcBef>
              <a:buFontTx/>
              <a:buChar char="•"/>
            </a:pPr>
            <a:r>
              <a:rPr lang="en-US" smtClean="0"/>
              <a:t>  Reproduksi Sehat</a:t>
            </a:r>
          </a:p>
          <a:p>
            <a:pPr lvl="1" eaLnBrk="1" hangingPunct="1">
              <a:spcBef>
                <a:spcPct val="0"/>
              </a:spcBef>
              <a:buFontTx/>
              <a:buChar char="•"/>
            </a:pPr>
            <a:r>
              <a:rPr lang="en-US" smtClean="0"/>
              <a:t>  Perlindungan kepada seluruh anggota keluarga</a:t>
            </a:r>
          </a:p>
          <a:p>
            <a:pPr lvl="1" eaLnBrk="1" hangingPunct="1">
              <a:spcBef>
                <a:spcPct val="0"/>
              </a:spcBef>
              <a:buFontTx/>
              <a:buChar char="•"/>
            </a:pPr>
            <a:r>
              <a:rPr lang="en-US" smtClean="0"/>
              <a:t>  Melaksanakan kegiatan perekonomian keluarga</a:t>
            </a:r>
          </a:p>
          <a:p>
            <a:pPr lvl="1" eaLnBrk="1" hangingPunct="1">
              <a:spcBef>
                <a:spcPct val="0"/>
              </a:spcBef>
              <a:buFontTx/>
              <a:buChar char="•"/>
            </a:pPr>
            <a:r>
              <a:rPr lang="en-US" smtClean="0"/>
              <a:t>  Memelihara lingkungan yang kondusip</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BB5039-4875-407D-AF0B-F489B031580E}"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F4C062-3615-49C2-A583-7D278DFAD4F5}"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Banyak kalangan yang menyatakan bahwa </a:t>
            </a:r>
            <a:r>
              <a:rPr lang="en-US" b="1" smtClean="0"/>
              <a:t>GOTONG ROYONG </a:t>
            </a:r>
            <a:r>
              <a:rPr lang="en-US" smtClean="0"/>
              <a:t>sudah terkikis.</a:t>
            </a:r>
          </a:p>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2E9EFE-E14D-45A4-9580-D13406CC4FA8}"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Keberlanjutan &amp; Kesinambungan:</a:t>
            </a:r>
          </a:p>
          <a:p>
            <a:pPr eaLnBrk="1" hangingPunct="1">
              <a:spcBef>
                <a:spcPct val="0"/>
              </a:spcBef>
              <a:buFontTx/>
              <a:buChar char="•"/>
            </a:pPr>
            <a:r>
              <a:rPr lang="en-US" b="1" smtClean="0"/>
              <a:t>  </a:t>
            </a:r>
            <a:r>
              <a:rPr lang="en-US" smtClean="0"/>
              <a:t>Disebut pula dengan “sustainability”</a:t>
            </a:r>
          </a:p>
          <a:p>
            <a:pPr eaLnBrk="1" hangingPunct="1">
              <a:spcBef>
                <a:spcPct val="0"/>
              </a:spcBef>
              <a:buFontTx/>
              <a:buChar char="•"/>
            </a:pPr>
            <a:r>
              <a:rPr lang="en-US" smtClean="0"/>
              <a:t>  Kemampuan Posdaya untuk tetap eksis dalam tantangan dan rintangan</a:t>
            </a:r>
          </a:p>
          <a:p>
            <a:pPr eaLnBrk="1" hangingPunct="1">
              <a:spcBef>
                <a:spcPct val="0"/>
              </a:spcBef>
              <a:buFontTx/>
              <a:buChar char="•"/>
            </a:pPr>
            <a:r>
              <a:rPr lang="en-US" smtClean="0"/>
              <a:t>  Kesinambungan:</a:t>
            </a:r>
          </a:p>
          <a:p>
            <a:pPr lvl="1" eaLnBrk="1" hangingPunct="1">
              <a:spcBef>
                <a:spcPct val="0"/>
              </a:spcBef>
              <a:buFontTx/>
              <a:buChar char="•"/>
            </a:pPr>
            <a:r>
              <a:rPr lang="en-US" smtClean="0"/>
              <a:t>  Teknis</a:t>
            </a:r>
          </a:p>
          <a:p>
            <a:pPr lvl="1" eaLnBrk="1" hangingPunct="1">
              <a:spcBef>
                <a:spcPct val="0"/>
              </a:spcBef>
              <a:buFontTx/>
              <a:buChar char="•"/>
            </a:pPr>
            <a:r>
              <a:rPr lang="en-US" smtClean="0"/>
              <a:t>  Normatip</a:t>
            </a:r>
          </a:p>
          <a:p>
            <a:pPr lvl="1" eaLnBrk="1" hangingPunct="1">
              <a:spcBef>
                <a:spcPct val="0"/>
              </a:spcBef>
              <a:buFontTx/>
              <a:buChar char="•"/>
            </a:pPr>
            <a:r>
              <a:rPr lang="en-US" smtClean="0"/>
              <a:t>  Ekonomis</a:t>
            </a:r>
          </a:p>
          <a:p>
            <a:pPr lvl="1" eaLnBrk="1" hangingPunct="1">
              <a:spcBef>
                <a:spcPct val="0"/>
              </a:spcBef>
              <a:buFontTx/>
              <a:buChar char="•"/>
            </a:pPr>
            <a:r>
              <a:rPr lang="en-US" smtClean="0"/>
              <a:t>  Lingkungan</a:t>
            </a:r>
          </a:p>
          <a:p>
            <a:pPr lvl="1" eaLnBrk="1" hangingPunct="1">
              <a:spcBef>
                <a:spcPct val="0"/>
              </a:spcBef>
              <a:buFontTx/>
              <a:buChar char="•"/>
            </a:pPr>
            <a:r>
              <a:rPr lang="en-US" smtClean="0"/>
              <a:t>  Historik</a:t>
            </a:r>
          </a:p>
          <a:p>
            <a:pPr lvl="1" eaLnBrk="1" hangingPunct="1">
              <a:spcBef>
                <a:spcPct val="0"/>
              </a:spcBef>
              <a:buFontTx/>
              <a:buChar char="•"/>
            </a:pPr>
            <a:r>
              <a:rPr lang="en-US" smtClean="0"/>
              <a:t>  Inkremental/Berkembang/Meningkat</a:t>
            </a:r>
            <a:endParaRPr lang="en-US" b="1"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6FEF58-AF2A-463B-A564-6EFB2C8A2496}"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Yang penting adalah merubah </a:t>
            </a:r>
            <a:r>
              <a:rPr lang="en-US" b="1" smtClean="0"/>
              <a:t>“mind set” </a:t>
            </a:r>
            <a:r>
              <a:rPr lang="en-US" smtClean="0"/>
              <a:t> dari perasaan </a:t>
            </a:r>
          </a:p>
          <a:p>
            <a:pPr eaLnBrk="1" hangingPunct="1">
              <a:spcBef>
                <a:spcPct val="0"/>
              </a:spcBef>
            </a:pPr>
            <a:r>
              <a:rPr lang="en-US" b="1" smtClean="0"/>
              <a:t>“tidak berdaya” </a:t>
            </a:r>
            <a:r>
              <a:rPr lang="en-US" smtClean="0"/>
              <a:t>menjadi </a:t>
            </a:r>
            <a:r>
              <a:rPr lang="en-US" b="1" smtClean="0"/>
              <a:t>“mampu”</a:t>
            </a:r>
            <a:endParaRPr lang="en-US" smtClean="0"/>
          </a:p>
          <a:p>
            <a:pPr eaLnBrk="1" hangingPunct="1">
              <a:spcBef>
                <a:spcPct val="0"/>
              </a:spcBef>
            </a:pPr>
            <a:endParaRPr lang="en-US" smtClean="0"/>
          </a:p>
          <a:p>
            <a:pPr eaLnBrk="1" hangingPunct="1">
              <a:spcBef>
                <a:spcPct val="0"/>
              </a:spcBef>
            </a:pPr>
            <a:r>
              <a:rPr lang="en-US" smtClean="0"/>
              <a:t>Namun dalam segala upaya, hendaknya dilandasi oleh </a:t>
            </a:r>
          </a:p>
          <a:p>
            <a:pPr eaLnBrk="1" hangingPunct="1">
              <a:spcBef>
                <a:spcPct val="0"/>
              </a:spcBef>
            </a:pPr>
            <a:r>
              <a:rPr lang="en-US" b="1" smtClean="0"/>
              <a:t>“norma dan adat” </a:t>
            </a:r>
            <a:r>
              <a:rPr lang="en-US" smtClean="0"/>
              <a:t>yang hidup di masyarakat setempat</a:t>
            </a:r>
          </a:p>
          <a:p>
            <a:pPr eaLnBrk="1" hangingPunct="1">
              <a:spcBef>
                <a:spcPct val="0"/>
              </a:spcBef>
            </a:pPr>
            <a:endParaRPr lang="en-US" smtClean="0"/>
          </a:p>
          <a:p>
            <a:pPr eaLnBrk="1" hangingPunct="1">
              <a:spcBef>
                <a:spcPct val="0"/>
              </a:spcBef>
            </a:pPr>
            <a:r>
              <a:rPr lang="en-US" smtClean="0"/>
              <a:t>Perlu pula diyakini bahwa </a:t>
            </a:r>
            <a:r>
              <a:rPr lang="en-US" b="1" smtClean="0"/>
              <a:t>“perubahan dan keterbukaan selalu</a:t>
            </a:r>
          </a:p>
          <a:p>
            <a:pPr eaLnBrk="1" hangingPunct="1">
              <a:spcBef>
                <a:spcPct val="0"/>
              </a:spcBef>
            </a:pPr>
            <a:r>
              <a:rPr lang="en-US" b="1" smtClean="0"/>
              <a:t>membawa pengaruh negatip”  </a:t>
            </a:r>
            <a:r>
              <a:rPr lang="en-US" smtClean="0"/>
              <a:t>Inilah yang harus diwaspadai.</a:t>
            </a: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D691E4-33F7-4F64-A7B2-85EE3CEB07F7}" type="slidenum">
              <a:rPr lang="en-US" smtClean="0"/>
              <a:pPr fontAlgn="base">
                <a:spcBef>
                  <a:spcPct val="0"/>
                </a:spcBef>
                <a:spcAft>
                  <a:spcPct val="0"/>
                </a:spcAft>
                <a:defRPr/>
              </a:pPr>
              <a:t>45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0"/>
              <a:ext cx="9143396" cy="6858000"/>
              <a:chOff x="159" y="0"/>
              <a:chExt cx="9143396" cy="6858000"/>
            </a:xfrm>
          </p:grpSpPr>
          <p:grpSp>
            <p:nvGrpSpPr>
              <p:cNvPr id="28" name="Group 4"/>
              <p:cNvGrpSpPr>
                <a:grpSpLocks/>
              </p:cNvGrpSpPr>
              <p:nvPr/>
            </p:nvGrpSpPr>
            <p:grpSpPr bwMode="auto">
              <a:xfrm>
                <a:off x="159" y="0"/>
                <a:ext cx="2514434" cy="6858000"/>
                <a:chOff x="159" y="0"/>
                <a:chExt cx="2514434"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121" y="0"/>
                <a:ext cx="2514434" cy="6858000"/>
                <a:chOff x="445" y="0"/>
                <a:chExt cx="2514434"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D0A1AD30-E5DD-4BB7-9D4E-432E8756051F}" type="datetimeFigureOut">
              <a:rPr lang="id-ID"/>
              <a:pPr>
                <a:defRPr/>
              </a:pPr>
              <a:t>20/03/2014</a:t>
            </a:fld>
            <a:endParaRPr lang="id-ID"/>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id-ID"/>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C53A475B-403E-4177-A11D-EA5DA79F20A2}" type="slidenum">
              <a:rPr lang="id-ID"/>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7C9A8A-0F40-4DA3-AD08-472F5C1990AB}" type="datetimeFigureOut">
              <a:rPr lang="id-ID"/>
              <a:pPr>
                <a:defRPr/>
              </a:pPr>
              <a:t>20/03/2014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60B55662-7436-43DF-8748-E323BBF1FB50}" type="slidenum">
              <a:rPr lang="id-ID"/>
              <a:pPr>
                <a:defRPr/>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73E05C-2428-4159-9FDA-3EB133734F43}" type="datetimeFigureOut">
              <a:rPr lang="id-ID"/>
              <a:pPr>
                <a:defRPr/>
              </a:pPr>
              <a:t>20/03/2014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C6E4283A-A179-474F-B259-BB1DA55E4D48}" type="slidenum">
              <a:rPr lang="id-ID"/>
              <a:pPr>
                <a:defRPr/>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55C8013-80E5-4742-9541-FDEB64E20596}" type="datetimeFigureOut">
              <a:rPr lang="id-ID"/>
              <a:pPr>
                <a:defRPr/>
              </a:pPr>
              <a:t>20/03/2014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1B9F99C6-D9A3-4446-AF13-882DDF65D0C9}" type="slidenum">
              <a:rPr lang="id-ID"/>
              <a:pPr>
                <a:defRPr/>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EBFAA5-2721-47EA-9E3A-DCB7B13453B2}" type="datetimeFigureOut">
              <a:rPr lang="id-ID"/>
              <a:pPr>
                <a:defRPr/>
              </a:pPr>
              <a:t>20/03/2014</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E3B9D392-104A-4C65-888E-A82F6B446AC6}"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AA4009EB-1E65-4B09-B41B-630591997E6A}" type="datetimeFigureOut">
              <a:rPr lang="id-ID"/>
              <a:pPr>
                <a:defRPr/>
              </a:pPr>
              <a:t>20/03/2014</a:t>
            </a:fld>
            <a:endParaRPr lang="id-ID"/>
          </a:p>
        </p:txBody>
      </p:sp>
      <p:sp>
        <p:nvSpPr>
          <p:cNvPr id="6" name="Footer Placeholder 4"/>
          <p:cNvSpPr>
            <a:spLocks noGrp="1"/>
          </p:cNvSpPr>
          <p:nvPr>
            <p:ph type="ftr" sz="quarter" idx="16"/>
          </p:nvPr>
        </p:nvSpPr>
        <p:spPr/>
        <p:txBody>
          <a:bodyPr/>
          <a:lstStyle>
            <a:lvl1pPr>
              <a:defRPr/>
            </a:lvl1pPr>
          </a:lstStyle>
          <a:p>
            <a:pPr>
              <a:defRPr/>
            </a:pPr>
            <a:endParaRPr lang="id-ID"/>
          </a:p>
        </p:txBody>
      </p:sp>
      <p:sp>
        <p:nvSpPr>
          <p:cNvPr id="7" name="Slide Number Placeholder 5"/>
          <p:cNvSpPr>
            <a:spLocks noGrp="1"/>
          </p:cNvSpPr>
          <p:nvPr>
            <p:ph type="sldNum" sz="quarter" idx="17"/>
          </p:nvPr>
        </p:nvSpPr>
        <p:spPr/>
        <p:txBody>
          <a:bodyPr/>
          <a:lstStyle>
            <a:lvl1pPr>
              <a:defRPr/>
            </a:lvl1pPr>
          </a:lstStyle>
          <a:p>
            <a:pPr>
              <a:defRPr/>
            </a:pPr>
            <a:fld id="{6138029A-8C08-41AC-8F03-53A9EB9B5B22}"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ACCA2CB-4F7F-43E9-B77C-1079AADC6F97}" type="datetimeFigureOut">
              <a:rPr lang="id-ID"/>
              <a:pPr>
                <a:defRPr/>
              </a:pPr>
              <a:t>20/03/2014</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FDE6E855-A93E-4A5F-9548-FEB9C96F25EF}"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C105E5-4BC1-430F-B799-D3DADAFD2C9D}" type="datetimeFigureOut">
              <a:rPr lang="id-ID"/>
              <a:pPr>
                <a:defRPr/>
              </a:pPr>
              <a:t>20/03/2014</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A2B5B4DA-011F-4042-913E-3702BFA3F893}" type="slidenum">
              <a:rPr lang="id-ID"/>
              <a:pPr>
                <a:defRPr/>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88FDFE-4BA3-4E72-905D-C00FBB4DFB23}" type="datetimeFigureOut">
              <a:rPr lang="id-ID"/>
              <a:pPr>
                <a:defRPr/>
              </a:pPr>
              <a:t>20/03/2014</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46EEFC96-47F5-4716-8F4B-04F1DEC0D859}" type="slidenum">
              <a:rPr lang="id-ID"/>
              <a:pPr>
                <a:defRPr/>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BEA642BE-82CA-4A36-8439-17F3B72111EE}" type="datetimeFigureOut">
              <a:rPr lang="id-ID"/>
              <a:pPr>
                <a:defRPr/>
              </a:pPr>
              <a:t>20/03/2014</a:t>
            </a:fld>
            <a:endParaRPr lang="id-ID"/>
          </a:p>
        </p:txBody>
      </p:sp>
      <p:sp>
        <p:nvSpPr>
          <p:cNvPr id="49" name="Slide Number Placeholder 6"/>
          <p:cNvSpPr>
            <a:spLocks noGrp="1"/>
          </p:cNvSpPr>
          <p:nvPr>
            <p:ph type="sldNum" sz="quarter" idx="11"/>
          </p:nvPr>
        </p:nvSpPr>
        <p:spPr/>
        <p:txBody>
          <a:bodyPr/>
          <a:lstStyle>
            <a:lvl1pPr>
              <a:defRPr/>
            </a:lvl1pPr>
          </a:lstStyle>
          <a:p>
            <a:pPr>
              <a:defRPr/>
            </a:pPr>
            <a:fld id="{53E023C8-58C0-4DB8-98FD-C7349DB2B4D1}" type="slidenum">
              <a:rPr lang="id-ID"/>
              <a:pPr>
                <a:defRPr/>
              </a:pPr>
              <a:t>‹#›</a:t>
            </a:fld>
            <a:endParaRPr lang="id-ID"/>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159" y="0"/>
              <a:ext cx="9143396" cy="6858000"/>
              <a:chOff x="159" y="0"/>
              <a:chExt cx="9143396" cy="6858000"/>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121" y="0"/>
                <a:ext cx="2514434" cy="6858000"/>
                <a:chOff x="445" y="0"/>
                <a:chExt cx="2514434"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3E373FD7-B720-4B03-A02C-B00ED4BFFBD9}" type="datetimeFigureOut">
              <a:rPr lang="id-ID"/>
              <a:pPr>
                <a:defRPr/>
              </a:pPr>
              <a:t>20/03/2014</a:t>
            </a:fld>
            <a:endParaRPr lang="id-ID"/>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id-ID"/>
          </a:p>
        </p:txBody>
      </p:sp>
      <p:sp>
        <p:nvSpPr>
          <p:cNvPr id="50" name="Slide Number Placeholder 6"/>
          <p:cNvSpPr>
            <a:spLocks noGrp="1"/>
          </p:cNvSpPr>
          <p:nvPr>
            <p:ph type="sldNum" sz="quarter" idx="12"/>
          </p:nvPr>
        </p:nvSpPr>
        <p:spPr/>
        <p:txBody>
          <a:bodyPr/>
          <a:lstStyle>
            <a:lvl1pPr>
              <a:defRPr/>
            </a:lvl1pPr>
          </a:lstStyle>
          <a:p>
            <a:pPr>
              <a:defRPr/>
            </a:pPr>
            <a:fld id="{145160A4-B8F5-4843-9C24-0F9AB1C25BD9}" type="slidenum">
              <a:rPr lang="id-ID"/>
              <a:pPr>
                <a:defRPr/>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defRPr>
            </a:lvl1pPr>
          </a:lstStyle>
          <a:p>
            <a:pPr>
              <a:defRPr/>
            </a:pPr>
            <a:fld id="{43B805CA-0B7C-492D-94B6-310D7C689C90}" type="datetimeFigureOut">
              <a:rPr lang="id-ID"/>
              <a:pPr>
                <a:defRPr/>
              </a:pPr>
              <a:t>20/03/2014</a:t>
            </a:fld>
            <a:endParaRPr lang="id-ID"/>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defRPr>
            </a:lvl1pPr>
          </a:lstStyle>
          <a:p>
            <a:pPr>
              <a:defRPr/>
            </a:pPr>
            <a:endParaRPr lang="id-ID"/>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defRPr>
            </a:lvl1pPr>
          </a:lstStyle>
          <a:p>
            <a:pPr>
              <a:defRPr/>
            </a:pPr>
            <a:fld id="{32AEB26F-2BF5-4B96-82E8-50B4AB5B9F2F}"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3863" r:id="rId1"/>
    <p:sldLayoutId id="2147483855" r:id="rId2"/>
    <p:sldLayoutId id="2147483856" r:id="rId3"/>
    <p:sldLayoutId id="2147483857" r:id="rId4"/>
    <p:sldLayoutId id="2147483858" r:id="rId5"/>
    <p:sldLayoutId id="2147483859" r:id="rId6"/>
    <p:sldLayoutId id="2147483860" r:id="rId7"/>
    <p:sldLayoutId id="2147483864" r:id="rId8"/>
    <p:sldLayoutId id="2147483865" r:id="rId9"/>
    <p:sldLayoutId id="2147483861" r:id="rId10"/>
    <p:sldLayoutId id="2147483862"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audio" Target="file:///C:\Documents%20and%20Settings\BANK%20INDONESIA\My%20Documents\My%20Music\Unknown%20Artist\Unknown%20Album%20(8-4-2006%2015-11-17)\02%20Track%202.wma" TargetMode="Externa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BANK%20INDONESIA\My%20Documents\My%20Music\Unknown%20Artist\Unknown%20Album%20(8-4-2006%2015-11-17)\02%20Track%202.wma"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file:///C:\Documents%20and%20Settings\BANK%20INDONESIA\My%20Documents\My%20Music\Unknown%20Artist\Unknown%20Album%20(8-4-2006%2015-11-17)\02%20Track%202.wm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938" y="2971800"/>
            <a:ext cx="5580062" cy="1295400"/>
          </a:xfrm>
        </p:spPr>
        <p:style>
          <a:lnRef idx="2">
            <a:schemeClr val="dk1"/>
          </a:lnRef>
          <a:fillRef idx="1">
            <a:schemeClr val="lt1"/>
          </a:fillRef>
          <a:effectRef idx="0">
            <a:schemeClr val="dk1"/>
          </a:effectRef>
          <a:fontRef idx="minor">
            <a:schemeClr val="dk1"/>
          </a:fontRef>
        </p:style>
        <p:txBody>
          <a:bodyPr>
            <a:noAutofit/>
          </a:bodyPr>
          <a:lstStyle/>
          <a:p>
            <a:pPr algn="ctr">
              <a:defRPr/>
            </a:pPr>
            <a:r>
              <a:rPr lang="id-ID" sz="28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Posdaya</a:t>
            </a:r>
            <a:r>
              <a:rPr lang="en-US" sz="28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a:t>
            </a:r>
            <a:r>
              <a:rPr lang="id-ID" sz="28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 </a:t>
            </a:r>
            <a:r>
              <a:rPr lang="en-US" sz="28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MDG’s </a:t>
            </a:r>
            <a:r>
              <a:rPr lang="id-ID" sz="2800" b="1"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dan Indikator Keberhasilannya</a:t>
            </a:r>
            <a:endParaRPr lang="id-ID" sz="2800" b="1" dirty="0">
              <a:solidFill>
                <a:srgbClr val="FF0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Subtitle 2"/>
          <p:cNvSpPr>
            <a:spLocks noGrp="1"/>
          </p:cNvSpPr>
          <p:nvPr>
            <p:ph type="subTitle" idx="1"/>
          </p:nvPr>
        </p:nvSpPr>
        <p:spPr>
          <a:xfrm>
            <a:off x="4114800" y="4495800"/>
            <a:ext cx="4572000" cy="1752600"/>
          </a:xfrm>
          <a:extLst>
            <a:ext uri="{909E8E84-426E-40DD-AFC4-6F175D3DCCD1}"/>
            <a:ext uri="{91240B29-F687-4F45-9708-019B960494DF}"/>
          </a:extLst>
        </p:spPr>
        <p:style>
          <a:lnRef idx="0">
            <a:schemeClr val="accent1"/>
          </a:lnRef>
          <a:fillRef idx="3">
            <a:schemeClr val="accent1"/>
          </a:fillRef>
          <a:effectRef idx="3">
            <a:schemeClr val="accent1"/>
          </a:effectRef>
          <a:fontRef idx="minor">
            <a:schemeClr val="lt1"/>
          </a:fontRef>
        </p:style>
        <p:txBody>
          <a:bodyPr>
            <a:noAutofit/>
          </a:bodyPr>
          <a:lstStyle/>
          <a:p>
            <a:pPr algn="ctr">
              <a:defRPr/>
            </a:pPr>
            <a:r>
              <a:rPr lang="en-US" sz="2000" b="1" dirty="0" smtClean="0">
                <a:effectLst>
                  <a:outerShdw blurRad="38100" dist="38100" dir="2700000" algn="tl">
                    <a:srgbClr val="000000">
                      <a:alpha val="43137"/>
                    </a:srgbClr>
                  </a:outerShdw>
                </a:effectLst>
              </a:rPr>
              <a:t>PELATIHAN</a:t>
            </a:r>
          </a:p>
          <a:p>
            <a:pPr algn="ctr">
              <a:defRPr/>
            </a:pPr>
            <a:r>
              <a:rPr lang="en-US" sz="2000" b="1" dirty="0" smtClean="0">
                <a:effectLst>
                  <a:outerShdw blurRad="38100" dist="38100" dir="2700000" algn="tl">
                    <a:srgbClr val="000000">
                      <a:alpha val="43137"/>
                    </a:srgbClr>
                  </a:outerShdw>
                </a:effectLst>
              </a:rPr>
              <a:t>DOSEN PEMBIMBING LAPANGAN</a:t>
            </a:r>
          </a:p>
          <a:p>
            <a:pPr algn="ctr">
              <a:defRPr/>
            </a:pPr>
            <a:r>
              <a:rPr lang="en-US" sz="2000" b="1" dirty="0" smtClean="0">
                <a:effectLst>
                  <a:outerShdw blurRad="38100" dist="38100" dir="2700000" algn="tl">
                    <a:srgbClr val="000000">
                      <a:alpha val="43137"/>
                    </a:srgbClr>
                  </a:outerShdw>
                </a:effectLst>
              </a:rPr>
              <a:t> KADER POSDAYA</a:t>
            </a:r>
          </a:p>
          <a:p>
            <a:pPr algn="ctr">
              <a:defRPr/>
            </a:pPr>
            <a:r>
              <a:rPr lang="en-US" sz="2000" b="1" dirty="0" smtClean="0">
                <a:effectLst>
                  <a:outerShdw blurRad="38100" dist="38100" dir="2700000" algn="tl">
                    <a:srgbClr val="000000">
                      <a:alpha val="43137"/>
                    </a:srgbClr>
                  </a:outerShdw>
                </a:effectLst>
              </a:rPr>
              <a:t>PESERTA KKN POSDAYA</a:t>
            </a:r>
          </a:p>
          <a:p>
            <a:pPr algn="ctr">
              <a:defRPr/>
            </a:pPr>
            <a:endParaRPr lang="en-US" sz="2000" b="1" dirty="0" smtClean="0">
              <a:effectLst>
                <a:outerShdw blurRad="38100" dist="38100" dir="2700000" algn="tl">
                  <a:srgbClr val="000000">
                    <a:alpha val="43137"/>
                  </a:srgbClr>
                </a:outerShdw>
              </a:effectLst>
            </a:endParaRPr>
          </a:p>
          <a:p>
            <a:pPr algn="ctr">
              <a:defRPr/>
            </a:pPr>
            <a:endParaRPr lang="id-ID" sz="2000" b="1" dirty="0" smtClean="0">
              <a:effectLst>
                <a:outerShdw blurRad="38100" dist="38100" dir="2700000" algn="tl">
                  <a:srgbClr val="000000">
                    <a:alpha val="43137"/>
                  </a:srgbClr>
                </a:outerShdw>
              </a:effectLst>
            </a:endParaRPr>
          </a:p>
        </p:txBody>
      </p:sp>
      <p:pic>
        <p:nvPicPr>
          <p:cNvPr id="5126" name="Picture 2"/>
          <p:cNvPicPr>
            <a:picLocks noChangeAspect="1" noChangeArrowheads="1"/>
          </p:cNvPicPr>
          <p:nvPr/>
        </p:nvPicPr>
        <p:blipFill>
          <a:blip r:embed="rId2" cstate="print"/>
          <a:srcRect/>
          <a:stretch>
            <a:fillRect/>
          </a:stretch>
        </p:blipFill>
        <p:spPr bwMode="auto">
          <a:xfrm>
            <a:off x="5795963" y="549275"/>
            <a:ext cx="1106487" cy="1295400"/>
          </a:xfrm>
          <a:prstGeom prst="rect">
            <a:avLst/>
          </a:prstGeom>
          <a:noFill/>
          <a:ln w="9525">
            <a:noFill/>
            <a:miter lim="800000"/>
            <a:headEnd/>
            <a:tailEnd/>
          </a:ln>
        </p:spPr>
      </p:pic>
      <p:pic>
        <p:nvPicPr>
          <p:cNvPr id="5127" name="Picture 3"/>
          <p:cNvPicPr>
            <a:picLocks noChangeAspect="1" noChangeArrowheads="1"/>
          </p:cNvPicPr>
          <p:nvPr/>
        </p:nvPicPr>
        <p:blipFill>
          <a:blip r:embed="rId3" cstate="print"/>
          <a:srcRect/>
          <a:stretch>
            <a:fillRect/>
          </a:stretch>
        </p:blipFill>
        <p:spPr bwMode="auto">
          <a:xfrm>
            <a:off x="971550" y="5416550"/>
            <a:ext cx="2016125" cy="8064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7696200" cy="830263"/>
          </a:xfrm>
          <a:prstGeom prst="rect">
            <a:avLst/>
          </a:prstGeom>
          <a:noFill/>
        </p:spPr>
        <p:txBody>
          <a:bodyPr>
            <a:spAutoFit/>
          </a:bodyPr>
          <a:lstStyle/>
          <a:p>
            <a:pPr marL="285750" indent="-285750">
              <a:buFont typeface="Arial" pitchFamily="34" charset="0"/>
              <a:buChar char="•"/>
              <a:defRPr/>
            </a:pPr>
            <a:r>
              <a:rPr lang="id-ID" sz="2400" b="1" dirty="0">
                <a:solidFill>
                  <a:srgbClr val="FF0000"/>
                </a:solidFill>
                <a:effectLst>
                  <a:outerShdw blurRad="38100" dist="38100" dir="2700000" algn="tl">
                    <a:srgbClr val="000000">
                      <a:alpha val="43137"/>
                    </a:srgbClr>
                  </a:outerShdw>
                </a:effectLst>
              </a:rPr>
              <a:t>PROGRAM-PROGRAM PENCAPAIAN TUJUAN PEMBANGUNAN MILENIUM (MDG’s)</a:t>
            </a:r>
          </a:p>
        </p:txBody>
      </p:sp>
      <p:sp>
        <p:nvSpPr>
          <p:cNvPr id="14339" name="TextBox 2"/>
          <p:cNvSpPr txBox="1">
            <a:spLocks noChangeArrowheads="1"/>
          </p:cNvSpPr>
          <p:nvPr/>
        </p:nvSpPr>
        <p:spPr bwMode="auto">
          <a:xfrm>
            <a:off x="723900" y="2360613"/>
            <a:ext cx="7734300" cy="3170237"/>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a:solidFill>
                  <a:schemeClr val="tx1"/>
                </a:solidFill>
                <a:latin typeface="Arial" charset="0"/>
              </a:defRPr>
            </a:lvl1pPr>
            <a:lvl2pPr marL="454025"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200000"/>
              </a:lnSpc>
              <a:buClr>
                <a:srgbClr val="FF0000"/>
              </a:buClr>
              <a:buFont typeface="Wingdings" pitchFamily="2" charset="2"/>
              <a:buChar char="q"/>
              <a:defRPr/>
            </a:pPr>
            <a:r>
              <a:rPr lang="id-ID" sz="2000" b="1" dirty="0" smtClean="0">
                <a:solidFill>
                  <a:srgbClr val="0070C0"/>
                </a:solidFill>
                <a:effectLst>
                  <a:outerShdw blurRad="38100" dist="38100" dir="2700000" algn="tl">
                    <a:srgbClr val="000000">
                      <a:alpha val="43137"/>
                    </a:srgbClr>
                  </a:outerShdw>
                </a:effectLst>
                <a:latin typeface="Arial Black" pitchFamily="34" charset="0"/>
              </a:rPr>
              <a:t>PEMBERANTASAN KEMISKINAN DAN KELAPARAN</a:t>
            </a:r>
          </a:p>
          <a:p>
            <a:pPr lvl="1" eaLnBrk="1" hangingPunct="1">
              <a:lnSpc>
                <a:spcPct val="200000"/>
              </a:lnSpc>
              <a:buClr>
                <a:srgbClr val="FF0000"/>
              </a:buClr>
              <a:buFont typeface="Wingdings" pitchFamily="2" charset="2"/>
              <a:buChar char="q"/>
              <a:defRPr/>
            </a:pPr>
            <a:r>
              <a:rPr lang="id-ID" sz="2000" b="1" dirty="0" smtClean="0">
                <a:solidFill>
                  <a:srgbClr val="0070C0"/>
                </a:solidFill>
                <a:effectLst>
                  <a:outerShdw blurRad="38100" dist="38100" dir="2700000" algn="tl">
                    <a:srgbClr val="000000">
                      <a:alpha val="43137"/>
                    </a:srgbClr>
                  </a:outerShdw>
                </a:effectLst>
                <a:latin typeface="Arial Black" pitchFamily="34" charset="0"/>
              </a:rPr>
              <a:t>PENCAPAIAN PENDIDIKAN DASAR UNTUK SEMUA</a:t>
            </a:r>
          </a:p>
          <a:p>
            <a:pPr lvl="1" eaLnBrk="1" hangingPunct="1">
              <a:lnSpc>
                <a:spcPct val="200000"/>
              </a:lnSpc>
              <a:buClr>
                <a:srgbClr val="FF0000"/>
              </a:buClr>
              <a:buFont typeface="Wingdings" pitchFamily="2" charset="2"/>
              <a:buChar char="q"/>
              <a:defRPr/>
            </a:pPr>
            <a:r>
              <a:rPr lang="id-ID" sz="2000" b="1" dirty="0" smtClean="0">
                <a:solidFill>
                  <a:srgbClr val="0070C0"/>
                </a:solidFill>
                <a:effectLst>
                  <a:outerShdw blurRad="38100" dist="38100" dir="2700000" algn="tl">
                    <a:srgbClr val="000000">
                      <a:alpha val="43137"/>
                    </a:srgbClr>
                  </a:outerShdw>
                </a:effectLst>
                <a:latin typeface="Arial Black" pitchFamily="34" charset="0"/>
              </a:rPr>
              <a:t>PENCAPAIAN KESETARAAN GENDER DAN PEMBERDAYAAN PEREMPUAN</a:t>
            </a:r>
          </a:p>
          <a:p>
            <a:pPr lvl="1" eaLnBrk="1" hangingPunct="1">
              <a:lnSpc>
                <a:spcPct val="200000"/>
              </a:lnSpc>
              <a:buClr>
                <a:srgbClr val="FF0000"/>
              </a:buClr>
              <a:buFont typeface="Wingdings" pitchFamily="2" charset="2"/>
              <a:buChar char="q"/>
              <a:defRPr/>
            </a:pPr>
            <a:r>
              <a:rPr lang="id-ID" sz="2000" b="1" dirty="0" smtClean="0">
                <a:solidFill>
                  <a:srgbClr val="0070C0"/>
                </a:solidFill>
                <a:effectLst>
                  <a:outerShdw blurRad="38100" dist="38100" dir="2700000" algn="tl">
                    <a:srgbClr val="000000">
                      <a:alpha val="43137"/>
                    </a:srgbClr>
                  </a:outerShdw>
                </a:effectLst>
                <a:latin typeface="Arial Black" pitchFamily="34" charset="0"/>
              </a:rPr>
              <a:t>PENURUNAN ANGKA KEMATIAN ANAK</a:t>
            </a:r>
            <a:endParaRPr lang="id-ID" sz="2000" b="1" dirty="0">
              <a:solidFill>
                <a:srgbClr val="0070C0"/>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09800"/>
            <a:ext cx="7848600" cy="3084513"/>
          </a:xfrm>
          <a:prstGeom prst="rect">
            <a:avLst/>
          </a:prstGeom>
        </p:spPr>
        <p:txBody>
          <a:bodyPr>
            <a:spAutoFit/>
          </a:bodyPr>
          <a:lstStyle/>
          <a:p>
            <a:pPr marL="441325" lvl="1" indent="-268288">
              <a:lnSpc>
                <a:spcPct val="200000"/>
              </a:lnSpc>
              <a:buClr>
                <a:srgbClr val="FF0000"/>
              </a:buClr>
              <a:buFont typeface="Wingdings" pitchFamily="2" charset="2"/>
              <a:buChar char="q"/>
              <a:defRPr/>
            </a:pPr>
            <a:r>
              <a:rPr lang="id-ID" sz="2000" b="1" dirty="0">
                <a:solidFill>
                  <a:srgbClr val="0070C0"/>
                </a:solidFill>
                <a:effectLst>
                  <a:outerShdw blurRad="38100" dist="38100" dir="2700000" algn="tl">
                    <a:srgbClr val="000000">
                      <a:alpha val="43137"/>
                    </a:srgbClr>
                  </a:outerShdw>
                </a:effectLst>
                <a:latin typeface="Arial Black" pitchFamily="34" charset="0"/>
              </a:rPr>
              <a:t>PENINGKATAN KESEHATAN IBU</a:t>
            </a:r>
          </a:p>
          <a:p>
            <a:pPr marL="441325" lvl="1" indent="-268288">
              <a:lnSpc>
                <a:spcPct val="200000"/>
              </a:lnSpc>
              <a:buClr>
                <a:srgbClr val="FF0000"/>
              </a:buClr>
              <a:buFont typeface="Wingdings" pitchFamily="2" charset="2"/>
              <a:buChar char="q"/>
              <a:defRPr/>
            </a:pPr>
            <a:r>
              <a:rPr lang="id-ID" sz="2000" b="1" dirty="0">
                <a:solidFill>
                  <a:srgbClr val="0070C0"/>
                </a:solidFill>
                <a:effectLst>
                  <a:outerShdw blurRad="38100" dist="38100" dir="2700000" algn="tl">
                    <a:srgbClr val="000000">
                      <a:alpha val="43137"/>
                    </a:srgbClr>
                  </a:outerShdw>
                </a:effectLst>
                <a:latin typeface="Arial Black" pitchFamily="34" charset="0"/>
              </a:rPr>
              <a:t>PENGENDALIAN HIV/AIDS, MALARIA DAN PENYAKIT MENULAR LAINNYA</a:t>
            </a:r>
          </a:p>
          <a:p>
            <a:pPr marL="441325" lvl="1" indent="-268288">
              <a:lnSpc>
                <a:spcPct val="200000"/>
              </a:lnSpc>
              <a:buClr>
                <a:srgbClr val="FF0000"/>
              </a:buClr>
              <a:buFont typeface="Wingdings" pitchFamily="2" charset="2"/>
              <a:buChar char="q"/>
              <a:defRPr/>
            </a:pPr>
            <a:r>
              <a:rPr lang="id-ID" sz="2000" b="1" dirty="0">
                <a:solidFill>
                  <a:srgbClr val="0070C0"/>
                </a:solidFill>
                <a:effectLst>
                  <a:outerShdw blurRad="38100" dist="38100" dir="2700000" algn="tl">
                    <a:srgbClr val="000000">
                      <a:alpha val="43137"/>
                    </a:srgbClr>
                  </a:outerShdw>
                </a:effectLst>
                <a:latin typeface="Arial Black" pitchFamily="34" charset="0"/>
              </a:rPr>
              <a:t>PENJAMINAN KELESTARIAN LINGKUNGAN HIDUP</a:t>
            </a:r>
          </a:p>
          <a:p>
            <a:pPr marL="441325" lvl="1" indent="-268288">
              <a:lnSpc>
                <a:spcPct val="200000"/>
              </a:lnSpc>
              <a:buClr>
                <a:srgbClr val="FF0000"/>
              </a:buClr>
              <a:buFont typeface="Wingdings" pitchFamily="2" charset="2"/>
              <a:buChar char="q"/>
              <a:defRPr/>
            </a:pPr>
            <a:r>
              <a:rPr lang="id-ID" sz="2000" b="1" dirty="0">
                <a:solidFill>
                  <a:srgbClr val="0070C0"/>
                </a:solidFill>
                <a:effectLst>
                  <a:outerShdw blurRad="38100" dist="38100" dir="2700000" algn="tl">
                    <a:srgbClr val="000000">
                      <a:alpha val="43137"/>
                    </a:srgbClr>
                  </a:outerShdw>
                </a:effectLst>
                <a:latin typeface="Arial Black" pitchFamily="34" charset="0"/>
              </a:rPr>
              <a:t>PROGRAM-PROGRAM PENDUKUNG</a:t>
            </a:r>
          </a:p>
        </p:txBody>
      </p:sp>
      <p:sp>
        <p:nvSpPr>
          <p:cNvPr id="3" name="TextBox 2"/>
          <p:cNvSpPr txBox="1"/>
          <p:nvPr/>
        </p:nvSpPr>
        <p:spPr>
          <a:xfrm>
            <a:off x="609600" y="762000"/>
            <a:ext cx="7696200" cy="830263"/>
          </a:xfrm>
          <a:prstGeom prst="rect">
            <a:avLst/>
          </a:prstGeom>
          <a:noFill/>
        </p:spPr>
        <p:txBody>
          <a:bodyPr>
            <a:spAutoFit/>
          </a:bodyPr>
          <a:lstStyle/>
          <a:p>
            <a:pPr marL="285750" indent="-285750">
              <a:buFont typeface="Arial" pitchFamily="34" charset="0"/>
              <a:buChar char="•"/>
              <a:defRPr/>
            </a:pPr>
            <a:r>
              <a:rPr lang="id-ID" sz="2400" b="1" dirty="0">
                <a:solidFill>
                  <a:srgbClr val="FF0000"/>
                </a:solidFill>
                <a:effectLst>
                  <a:outerShdw blurRad="38100" dist="38100" dir="2700000" algn="tl">
                    <a:srgbClr val="000000">
                      <a:alpha val="43137"/>
                    </a:srgbClr>
                  </a:outerShdw>
                </a:effectLst>
              </a:rPr>
              <a:t>PROGRAM-PROGRAM PENCAPAIAN TUJUAN PEMBANGUNAN MILENIUM (MDG’s)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F:\PHOTOREF PROGRAM\PHOTOREF POSDAYA\100_4438.JPG"/>
          <p:cNvPicPr>
            <a:picLocks noChangeAspect="1" noChangeArrowheads="1"/>
          </p:cNvPicPr>
          <p:nvPr/>
        </p:nvPicPr>
        <p:blipFill>
          <a:blip r:embed="rId2" cstate="print"/>
          <a:srcRect/>
          <a:stretch>
            <a:fillRect/>
          </a:stretch>
        </p:blipFill>
        <p:spPr bwMode="auto">
          <a:xfrm>
            <a:off x="4114801" y="4394775"/>
            <a:ext cx="3124200" cy="2133600"/>
          </a:xfrm>
          <a:prstGeom prst="rect">
            <a:avLst/>
          </a:prstGeom>
          <a:ln>
            <a:noFill/>
          </a:ln>
          <a:effectLst>
            <a:softEdge rad="112500"/>
          </a:effectLst>
        </p:spPr>
      </p:pic>
      <p:sp>
        <p:nvSpPr>
          <p:cNvPr id="2" name="Title 1"/>
          <p:cNvSpPr>
            <a:spLocks noGrp="1"/>
          </p:cNvSpPr>
          <p:nvPr>
            <p:ph type="title" idx="4294967295"/>
          </p:nvPr>
        </p:nvSpPr>
        <p:spPr>
          <a:xfrm>
            <a:off x="914400" y="0"/>
            <a:ext cx="8229600" cy="1295400"/>
          </a:xfrm>
        </p:spPr>
        <p:txBody>
          <a:bodyPr rtlCol="0">
            <a:normAutofit/>
          </a:bodyPr>
          <a:lstStyle/>
          <a:p>
            <a:pPr algn="ctr" eaLnBrk="1" fontAlgn="auto" hangingPunct="1">
              <a:spcAft>
                <a:spcPts val="0"/>
              </a:spcAft>
              <a:defRPr/>
            </a:pPr>
            <a:r>
              <a:rPr lang="en-US" b="1" dirty="0">
                <a:solidFill>
                  <a:srgbClr val="FF0000"/>
                </a:solidFill>
                <a:effectLst>
                  <a:outerShdw blurRad="38100" dist="38100" dir="2700000" algn="tl">
                    <a:srgbClr val="FFFFFF"/>
                  </a:outerShdw>
                </a:effectLst>
                <a:cs typeface="Arial" charset="0"/>
              </a:rPr>
              <a:t>POSDAYA </a:t>
            </a:r>
            <a:r>
              <a:rPr lang="en-US" b="1" dirty="0" err="1">
                <a:solidFill>
                  <a:srgbClr val="FF0000"/>
                </a:solidFill>
                <a:effectLst>
                  <a:outerShdw blurRad="38100" dist="38100" dir="2700000" algn="tl">
                    <a:srgbClr val="FFFFFF"/>
                  </a:outerShdw>
                </a:effectLst>
                <a:cs typeface="Arial" charset="0"/>
              </a:rPr>
              <a:t>adalah</a:t>
            </a:r>
            <a:r>
              <a:rPr lang="en-US" b="1" dirty="0">
                <a:solidFill>
                  <a:srgbClr val="FF0000"/>
                </a:solidFill>
                <a:effectLst>
                  <a:outerShdw blurRad="38100" dist="38100" dir="2700000" algn="tl">
                    <a:srgbClr val="FFFFFF"/>
                  </a:outerShdw>
                </a:effectLst>
                <a:cs typeface="Arial" charset="0"/>
              </a:rPr>
              <a:t> ….</a:t>
            </a:r>
          </a:p>
        </p:txBody>
      </p:sp>
      <p:sp>
        <p:nvSpPr>
          <p:cNvPr id="4" name="TextBox 3"/>
          <p:cNvSpPr txBox="1"/>
          <p:nvPr/>
        </p:nvSpPr>
        <p:spPr>
          <a:xfrm>
            <a:off x="2771800" y="3810000"/>
            <a:ext cx="5225277" cy="584775"/>
          </a:xfrm>
          <a:prstGeom prst="rect">
            <a:avLst/>
          </a:prstGeom>
          <a:noFill/>
        </p:spPr>
        <p:txBody>
          <a:bodyPr wrap="none">
            <a:spAutoFit/>
          </a:bodyPr>
          <a:lstStyle/>
          <a:p>
            <a:pPr fontAlgn="auto">
              <a:spcBef>
                <a:spcPts val="0"/>
              </a:spcBef>
              <a:spcAft>
                <a:spcPts val="0"/>
              </a:spcAft>
              <a:defRPr/>
            </a:pPr>
            <a:r>
              <a:rPr lang="en-US" sz="3200" b="1" dirty="0">
                <a:ln>
                  <a:solidFill>
                    <a:srgbClr val="FF0000"/>
                  </a:solidFill>
                </a:ln>
                <a:solidFill>
                  <a:srgbClr val="FF0000"/>
                </a:solidFill>
                <a:effectLst>
                  <a:outerShdw blurRad="38100" dist="38100" dir="2700000" algn="tl">
                    <a:srgbClr val="000000">
                      <a:alpha val="43137"/>
                    </a:srgbClr>
                  </a:outerShdw>
                </a:effectLst>
              </a:rPr>
              <a:t>GERAKAN MASYARAKAT</a:t>
            </a:r>
          </a:p>
        </p:txBody>
      </p:sp>
      <p:pic>
        <p:nvPicPr>
          <p:cNvPr id="74754" name="Picture 2" descr="F:\PHOTOREF PROGRAM\PHOTOREF POSDAYA\100_6644.JPG"/>
          <p:cNvPicPr>
            <a:picLocks noChangeAspect="1" noChangeArrowheads="1"/>
          </p:cNvPicPr>
          <p:nvPr/>
        </p:nvPicPr>
        <p:blipFill>
          <a:blip r:embed="rId3" cstate="print"/>
          <a:srcRect/>
          <a:stretch>
            <a:fillRect/>
          </a:stretch>
        </p:blipFill>
        <p:spPr bwMode="auto">
          <a:xfrm>
            <a:off x="5226657" y="1295400"/>
            <a:ext cx="3079143" cy="2286000"/>
          </a:xfrm>
          <a:prstGeom prst="rect">
            <a:avLst/>
          </a:prstGeom>
          <a:ln>
            <a:noFill/>
          </a:ln>
          <a:effectLst>
            <a:softEdge rad="112500"/>
          </a:effectLst>
        </p:spPr>
      </p:pic>
      <p:pic>
        <p:nvPicPr>
          <p:cNvPr id="74755" name="Picture 3" descr="F:\PHOTOREF PROGRAM\PHOTOREF POSDAYA\DARI HARISETIOWANTO\DCIM\100KP850\100_6633.JPG"/>
          <p:cNvPicPr>
            <a:picLocks noChangeAspect="1" noChangeArrowheads="1"/>
          </p:cNvPicPr>
          <p:nvPr/>
        </p:nvPicPr>
        <p:blipFill>
          <a:blip r:embed="rId4" cstate="print"/>
          <a:srcRect/>
          <a:stretch>
            <a:fillRect/>
          </a:stretch>
        </p:blipFill>
        <p:spPr bwMode="auto">
          <a:xfrm>
            <a:off x="533401" y="1447800"/>
            <a:ext cx="3581400" cy="23622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276600" y="1066800"/>
            <a:ext cx="1752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411" name="Oval 16"/>
          <p:cNvSpPr>
            <a:spLocks noChangeArrowheads="1"/>
          </p:cNvSpPr>
          <p:nvPr/>
        </p:nvSpPr>
        <p:spPr bwMode="auto">
          <a:xfrm>
            <a:off x="5334000" y="4267200"/>
            <a:ext cx="3429000" cy="2041525"/>
          </a:xfrm>
          <a:prstGeom prst="ellipse">
            <a:avLst/>
          </a:prstGeom>
          <a:solidFill>
            <a:srgbClr val="00B050"/>
          </a:solidFill>
          <a:ln w="76200">
            <a:solidFill>
              <a:schemeClr val="tx1"/>
            </a:solidFill>
            <a:round/>
            <a:headEnd/>
            <a:tailEnd/>
          </a:ln>
        </p:spPr>
        <p:txBody>
          <a:bodyPr wrap="none" anchor="ctr"/>
          <a:lstStyle/>
          <a:p>
            <a:endParaRPr lang="en-US">
              <a:latin typeface="Century Gothic" pitchFamily="34" charset="0"/>
            </a:endParaRPr>
          </a:p>
        </p:txBody>
      </p:sp>
      <p:pic>
        <p:nvPicPr>
          <p:cNvPr id="169988" name="02 Track 2.wma">
            <a:hlinkClick r:id="" action="ppaction://media"/>
          </p:cNvPr>
          <p:cNvPicPr>
            <a:picLocks noRot="1" noChangeAspect="1" noChangeArrowheads="1"/>
          </p:cNvPicPr>
          <p:nvPr>
            <a:audioFile r:link="rId1"/>
          </p:nvPr>
        </p:nvPicPr>
        <p:blipFill>
          <a:blip r:embed="rId4" cstate="print"/>
          <a:srcRect/>
          <a:stretch>
            <a:fillRect/>
          </a:stretch>
        </p:blipFill>
        <p:spPr bwMode="auto">
          <a:xfrm>
            <a:off x="9620250" y="6553200"/>
            <a:ext cx="209550" cy="304800"/>
          </a:xfrm>
          <a:prstGeom prst="rect">
            <a:avLst/>
          </a:prstGeom>
          <a:noFill/>
          <a:ln w="9525">
            <a:noFill/>
            <a:miter lim="800000"/>
            <a:headEnd/>
            <a:tailEnd/>
          </a:ln>
        </p:spPr>
      </p:pic>
      <p:pic>
        <p:nvPicPr>
          <p:cNvPr id="17413" name="Picture 7" descr="Copy of DSCN1829"/>
          <p:cNvPicPr>
            <a:picLocks noChangeAspect="1" noChangeArrowheads="1"/>
          </p:cNvPicPr>
          <p:nvPr/>
        </p:nvPicPr>
        <p:blipFill>
          <a:blip r:embed="rId5" cstate="print"/>
          <a:srcRect/>
          <a:stretch>
            <a:fillRect/>
          </a:stretch>
        </p:blipFill>
        <p:spPr bwMode="auto">
          <a:xfrm>
            <a:off x="0" y="0"/>
            <a:ext cx="2743200" cy="2057400"/>
          </a:xfrm>
          <a:prstGeom prst="rect">
            <a:avLst/>
          </a:prstGeom>
          <a:noFill/>
          <a:ln w="9525">
            <a:noFill/>
            <a:miter lim="800000"/>
            <a:headEnd/>
            <a:tailEnd/>
          </a:ln>
        </p:spPr>
      </p:pic>
      <p:pic>
        <p:nvPicPr>
          <p:cNvPr id="17414" name="Picture 8" descr="DSCN6540"/>
          <p:cNvPicPr>
            <a:picLocks noChangeAspect="1" noChangeArrowheads="1"/>
          </p:cNvPicPr>
          <p:nvPr/>
        </p:nvPicPr>
        <p:blipFill>
          <a:blip r:embed="rId6" cstate="print"/>
          <a:srcRect/>
          <a:stretch>
            <a:fillRect/>
          </a:stretch>
        </p:blipFill>
        <p:spPr bwMode="auto">
          <a:xfrm>
            <a:off x="0" y="1981200"/>
            <a:ext cx="2743200" cy="2590800"/>
          </a:xfrm>
          <a:prstGeom prst="rect">
            <a:avLst/>
          </a:prstGeom>
          <a:noFill/>
          <a:ln w="9525">
            <a:noFill/>
            <a:miter lim="800000"/>
            <a:headEnd/>
            <a:tailEnd/>
          </a:ln>
        </p:spPr>
      </p:pic>
      <p:pic>
        <p:nvPicPr>
          <p:cNvPr id="17415" name="Picture 9" descr="DSCN6543"/>
          <p:cNvPicPr>
            <a:picLocks noChangeAspect="1" noChangeArrowheads="1"/>
          </p:cNvPicPr>
          <p:nvPr/>
        </p:nvPicPr>
        <p:blipFill>
          <a:blip r:embed="rId7" cstate="print"/>
          <a:srcRect b="6657"/>
          <a:stretch>
            <a:fillRect/>
          </a:stretch>
        </p:blipFill>
        <p:spPr bwMode="auto">
          <a:xfrm>
            <a:off x="0" y="4572000"/>
            <a:ext cx="2743200" cy="2362200"/>
          </a:xfrm>
          <a:prstGeom prst="rect">
            <a:avLst/>
          </a:prstGeom>
          <a:noFill/>
          <a:ln w="9525">
            <a:noFill/>
            <a:miter lim="800000"/>
            <a:headEnd/>
            <a:tailEnd/>
          </a:ln>
        </p:spPr>
      </p:pic>
      <p:sp>
        <p:nvSpPr>
          <p:cNvPr id="17416" name="Text Box 10"/>
          <p:cNvSpPr txBox="1">
            <a:spLocks noChangeArrowheads="1"/>
          </p:cNvSpPr>
          <p:nvPr/>
        </p:nvSpPr>
        <p:spPr bwMode="auto">
          <a:xfrm>
            <a:off x="2971800" y="982663"/>
            <a:ext cx="6019800" cy="3040062"/>
          </a:xfrm>
          <a:prstGeom prst="rect">
            <a:avLst/>
          </a:prstGeom>
          <a:noFill/>
          <a:ln w="9525">
            <a:noFill/>
            <a:miter lim="800000"/>
            <a:headEnd/>
            <a:tailEnd/>
          </a:ln>
        </p:spPr>
        <p:txBody>
          <a:bodyPr lIns="84664" tIns="42332" rIns="84664" bIns="42332">
            <a:spAutoFit/>
          </a:bodyPr>
          <a:lstStyle/>
          <a:p>
            <a:pPr marL="290513" indent="-290513" defTabSz="958850">
              <a:spcBef>
                <a:spcPct val="50000"/>
              </a:spcBef>
              <a:buFont typeface="Arial" charset="0"/>
              <a:buChar char="•"/>
            </a:pPr>
            <a:r>
              <a:rPr lang="en-US" sz="3200" b="1">
                <a:latin typeface="Century Gothic" pitchFamily="34" charset="0"/>
              </a:rPr>
              <a:t>Posdaya adalah forum silaturahmi, komunikasi, advokasi dan wadah kegiatan penguatan fungsi-fungsi keluarga secara terpadu dan gotongroyong</a:t>
            </a:r>
          </a:p>
        </p:txBody>
      </p:sp>
      <p:sp>
        <p:nvSpPr>
          <p:cNvPr id="17417" name="WordArt 12"/>
          <p:cNvSpPr>
            <a:spLocks noChangeArrowheads="1" noChangeShapeType="1" noTextEdit="1"/>
          </p:cNvSpPr>
          <p:nvPr/>
        </p:nvSpPr>
        <p:spPr bwMode="auto">
          <a:xfrm>
            <a:off x="3303588" y="4214813"/>
            <a:ext cx="1649412" cy="647700"/>
          </a:xfrm>
          <a:prstGeom prst="rect">
            <a:avLst/>
          </a:prstGeom>
        </p:spPr>
        <p:txBody>
          <a:bodyPr wrap="none" fromWordArt="1">
            <a:prstTxWarp prst="textPlain">
              <a:avLst>
                <a:gd name="adj" fmla="val 50000"/>
              </a:avLst>
            </a:prstTxWarp>
          </a:bodyPr>
          <a:lstStyle/>
          <a:p>
            <a:pPr algn="ctr"/>
            <a:r>
              <a:rPr lang="en-US" sz="3600" kern="10">
                <a:ln w="12700">
                  <a:solidFill>
                    <a:srgbClr val="000000"/>
                  </a:solidFill>
                  <a:round/>
                  <a:headEnd/>
                  <a:tailEnd/>
                </a:ln>
                <a:solidFill>
                  <a:srgbClr val="000000">
                    <a:alpha val="50195"/>
                  </a:srgbClr>
                </a:solidFill>
                <a:effectLst>
                  <a:outerShdw dist="45791" dir="2021404" algn="ctr" rotWithShape="0">
                    <a:srgbClr val="9999FF"/>
                  </a:outerShdw>
                </a:effectLst>
                <a:latin typeface="Arial Black"/>
              </a:rPr>
              <a:t>DARI</a:t>
            </a:r>
          </a:p>
        </p:txBody>
      </p:sp>
      <p:sp>
        <p:nvSpPr>
          <p:cNvPr id="17418" name="WordArt 13"/>
          <p:cNvSpPr>
            <a:spLocks noChangeArrowheads="1" noChangeShapeType="1" noTextEdit="1"/>
          </p:cNvSpPr>
          <p:nvPr/>
        </p:nvSpPr>
        <p:spPr bwMode="auto">
          <a:xfrm>
            <a:off x="3303588" y="5037138"/>
            <a:ext cx="1649412" cy="647700"/>
          </a:xfrm>
          <a:prstGeom prst="rect">
            <a:avLst/>
          </a:prstGeom>
        </p:spPr>
        <p:txBody>
          <a:bodyPr wrap="none" fromWordArt="1">
            <a:prstTxWarp prst="textPlain">
              <a:avLst>
                <a:gd name="adj" fmla="val 50000"/>
              </a:avLst>
            </a:prstTxWarp>
          </a:bodyPr>
          <a:lstStyle/>
          <a:p>
            <a:pPr algn="ctr"/>
            <a:r>
              <a:rPr lang="en-US" sz="3600" kern="10">
                <a:ln w="12700">
                  <a:solidFill>
                    <a:srgbClr val="000000"/>
                  </a:solidFill>
                  <a:round/>
                  <a:headEnd/>
                  <a:tailEnd/>
                </a:ln>
                <a:solidFill>
                  <a:srgbClr val="000000">
                    <a:alpha val="50195"/>
                  </a:srgbClr>
                </a:solidFill>
                <a:effectLst>
                  <a:outerShdw dist="45791" dir="2021404" algn="ctr" rotWithShape="0">
                    <a:srgbClr val="9999FF"/>
                  </a:outerShdw>
                </a:effectLst>
                <a:latin typeface="Arial Black"/>
              </a:rPr>
              <a:t>OLEH</a:t>
            </a:r>
          </a:p>
        </p:txBody>
      </p:sp>
      <p:sp>
        <p:nvSpPr>
          <p:cNvPr id="17419" name="WordArt 14"/>
          <p:cNvSpPr>
            <a:spLocks noChangeArrowheads="1" noChangeShapeType="1" noTextEdit="1"/>
          </p:cNvSpPr>
          <p:nvPr/>
        </p:nvSpPr>
        <p:spPr bwMode="auto">
          <a:xfrm>
            <a:off x="3333750" y="5829300"/>
            <a:ext cx="1695450" cy="647700"/>
          </a:xfrm>
          <a:prstGeom prst="rect">
            <a:avLst/>
          </a:prstGeom>
        </p:spPr>
        <p:txBody>
          <a:bodyPr wrap="none" fromWordArt="1">
            <a:prstTxWarp prst="textPlain">
              <a:avLst>
                <a:gd name="adj" fmla="val 50000"/>
              </a:avLst>
            </a:prstTxWarp>
          </a:bodyPr>
          <a:lstStyle/>
          <a:p>
            <a:pPr algn="ctr"/>
            <a:r>
              <a:rPr lang="en-US" sz="3600" kern="10">
                <a:ln w="12700">
                  <a:solidFill>
                    <a:srgbClr val="000000"/>
                  </a:solidFill>
                  <a:round/>
                  <a:headEnd/>
                  <a:tailEnd/>
                </a:ln>
                <a:solidFill>
                  <a:srgbClr val="000000">
                    <a:alpha val="50195"/>
                  </a:srgbClr>
                </a:solidFill>
                <a:effectLst>
                  <a:outerShdw dist="45791" dir="2021404" algn="ctr" rotWithShape="0">
                    <a:srgbClr val="9999FF"/>
                  </a:outerShdw>
                </a:effectLst>
                <a:latin typeface="Arial Black"/>
              </a:rPr>
              <a:t>UNTUK</a:t>
            </a:r>
          </a:p>
        </p:txBody>
      </p:sp>
      <p:sp>
        <p:nvSpPr>
          <p:cNvPr id="17420" name="WordArt 15"/>
          <p:cNvSpPr>
            <a:spLocks noChangeArrowheads="1" noChangeShapeType="1" noTextEdit="1"/>
          </p:cNvSpPr>
          <p:nvPr/>
        </p:nvSpPr>
        <p:spPr bwMode="auto">
          <a:xfrm>
            <a:off x="5711825" y="4922838"/>
            <a:ext cx="2747963" cy="906462"/>
          </a:xfrm>
          <a:prstGeom prst="rect">
            <a:avLst/>
          </a:prstGeom>
        </p:spPr>
        <p:txBody>
          <a:bodyPr wrap="none" fromWordArt="1">
            <a:prstTxWarp prst="textPlain">
              <a:avLst>
                <a:gd name="adj" fmla="val 50000"/>
              </a:avLst>
            </a:prstTxWarp>
          </a:bodyPr>
          <a:lstStyle/>
          <a:p>
            <a:pPr algn="ctr"/>
            <a:r>
              <a:rPr lang="en-US" sz="3600" kern="10">
                <a:ln w="12700">
                  <a:solidFill>
                    <a:srgbClr val="000000"/>
                  </a:solidFill>
                  <a:round/>
                  <a:headEnd/>
                  <a:tailEnd/>
                </a:ln>
                <a:solidFill>
                  <a:srgbClr val="FF0000"/>
                </a:solidFill>
                <a:effectLst>
                  <a:outerShdw dist="45791" dir="2021404" algn="ctr" rotWithShape="0">
                    <a:srgbClr val="9999FF"/>
                  </a:outerShdw>
                </a:effectLst>
                <a:latin typeface="Arial Black"/>
              </a:rPr>
              <a:t>Masyarakat</a:t>
            </a:r>
          </a:p>
        </p:txBody>
      </p:sp>
    </p:spTree>
  </p:cSld>
  <p:clrMapOvr>
    <a:masterClrMapping/>
  </p:clrMapOvr>
  <p:transition/>
  <p:timing>
    <p:tnLst>
      <p:par>
        <p:cTn id="1" dur="indefinite" restart="never" nodeType="tmRoot">
          <p:childTnLst>
            <p:audio>
              <p:cMediaNode numSld="13" showWhenStopped="0">
                <p:cTn id="2" fill="hold" display="0">
                  <p:stCondLst>
                    <p:cond delay="indefinite"/>
                  </p:stCondLst>
                  <p:endCondLst>
                    <p:cond evt="onPrev" delay="0">
                      <p:tgtEl>
                        <p:sldTgt/>
                      </p:tgtEl>
                    </p:cond>
                    <p:cond evt="onStopAudio" delay="0">
                      <p:tgtEl>
                        <p:sldTgt/>
                      </p:tgtEl>
                    </p:cond>
                  </p:endCondLst>
                </p:cTn>
                <p:tgtEl>
                  <p:spTgt spid="16998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2200" y="1219200"/>
            <a:ext cx="17526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8435" name="Text Box 5"/>
          <p:cNvSpPr txBox="1">
            <a:spLocks noChangeArrowheads="1"/>
          </p:cNvSpPr>
          <p:nvPr/>
        </p:nvSpPr>
        <p:spPr bwMode="auto">
          <a:xfrm>
            <a:off x="1905000" y="1143000"/>
            <a:ext cx="6781800" cy="4524375"/>
          </a:xfrm>
          <a:prstGeom prst="rect">
            <a:avLst/>
          </a:prstGeom>
          <a:noFill/>
          <a:ln w="9525">
            <a:noFill/>
            <a:miter lim="800000"/>
            <a:headEnd/>
            <a:tailEnd/>
          </a:ln>
        </p:spPr>
        <p:txBody>
          <a:bodyPr>
            <a:spAutoFit/>
          </a:bodyPr>
          <a:lstStyle/>
          <a:p>
            <a:pPr marL="342900" indent="-342900">
              <a:spcAft>
                <a:spcPct val="50000"/>
              </a:spcAft>
              <a:buFont typeface="Arial" charset="0"/>
              <a:buChar char="•"/>
            </a:pPr>
            <a:r>
              <a:rPr lang="en-US" sz="3200" b="1">
                <a:latin typeface="Century Gothic" pitchFamily="34" charset="0"/>
              </a:rPr>
              <a:t>Posdaya adalah </a:t>
            </a:r>
            <a:r>
              <a:rPr lang="en-US" sz="3200" b="1">
                <a:solidFill>
                  <a:srgbClr val="FF0000"/>
                </a:solidFill>
                <a:latin typeface="Century Gothic" pitchFamily="34" charset="0"/>
              </a:rPr>
              <a:t>forum,</a:t>
            </a:r>
            <a:r>
              <a:rPr lang="en-US" sz="3200">
                <a:solidFill>
                  <a:srgbClr val="FF0000"/>
                </a:solidFill>
                <a:latin typeface="Century Gothic" pitchFamily="34" charset="0"/>
              </a:rPr>
              <a:t> </a:t>
            </a:r>
            <a:r>
              <a:rPr lang="en-US" sz="3200" b="1">
                <a:solidFill>
                  <a:srgbClr val="FF0000"/>
                </a:solidFill>
                <a:latin typeface="Century Gothic" pitchFamily="34" charset="0"/>
              </a:rPr>
              <a:t>wadah atau sarana </a:t>
            </a:r>
            <a:r>
              <a:rPr lang="en-US" sz="3200" b="1">
                <a:latin typeface="Century Gothic" pitchFamily="34" charset="0"/>
              </a:rPr>
              <a:t>bagi keluarga untuk mengembangkan diri di bidang  </a:t>
            </a:r>
            <a:r>
              <a:rPr lang="en-US" sz="3200" b="1">
                <a:solidFill>
                  <a:srgbClr val="FF0000"/>
                </a:solidFill>
                <a:latin typeface="Century Gothic" pitchFamily="34" charset="0"/>
              </a:rPr>
              <a:t>kesehatan, pendidikan ,</a:t>
            </a:r>
            <a:r>
              <a:rPr lang="en-US" sz="3200">
                <a:solidFill>
                  <a:srgbClr val="FF0000"/>
                </a:solidFill>
                <a:latin typeface="Century Gothic" pitchFamily="34" charset="0"/>
              </a:rPr>
              <a:t> </a:t>
            </a:r>
            <a:r>
              <a:rPr lang="en-US" sz="3200" b="1">
                <a:solidFill>
                  <a:srgbClr val="FF0000"/>
                </a:solidFill>
                <a:latin typeface="Century Gothic" pitchFamily="34" charset="0"/>
              </a:rPr>
              <a:t>ekonomi/kewirausahaan </a:t>
            </a:r>
            <a:r>
              <a:rPr lang="en-US" sz="3200" b="1">
                <a:latin typeface="Century Gothic" pitchFamily="34" charset="0"/>
              </a:rPr>
              <a:t>dan </a:t>
            </a:r>
            <a:r>
              <a:rPr lang="en-US" sz="3200" b="1">
                <a:solidFill>
                  <a:srgbClr val="FF0000"/>
                </a:solidFill>
                <a:latin typeface="Century Gothic" pitchFamily="34" charset="0"/>
              </a:rPr>
              <a:t>lingkungan</a:t>
            </a:r>
            <a:r>
              <a:rPr lang="en-US" sz="3200" b="1">
                <a:latin typeface="Century Gothic" pitchFamily="34" charset="0"/>
              </a:rPr>
              <a:t> bagi seluruh anggotanya melalui </a:t>
            </a:r>
            <a:r>
              <a:rPr lang="en-US" sz="3200" b="1" i="1">
                <a:solidFill>
                  <a:srgbClr val="FF0000"/>
                </a:solidFill>
                <a:latin typeface="Century Gothic" pitchFamily="34" charset="0"/>
              </a:rPr>
              <a:t>gotong royong </a:t>
            </a:r>
            <a:r>
              <a:rPr lang="en-US" sz="3200" b="1">
                <a:latin typeface="Century Gothic" pitchFamily="34" charset="0"/>
              </a:rPr>
              <a:t>atau kerjasama </a:t>
            </a:r>
            <a:r>
              <a:rPr lang="en-US" sz="3200" b="1">
                <a:solidFill>
                  <a:srgbClr val="FF0000"/>
                </a:solidFill>
                <a:latin typeface="Century Gothic" pitchFamily="34" charset="0"/>
              </a:rPr>
              <a:t>dalam kelompok</a:t>
            </a:r>
            <a:r>
              <a:rPr lang="en-US" sz="3200" b="1">
                <a:latin typeface="Century Gothic" pitchFamily="34" charset="0"/>
              </a:rPr>
              <a:t> /masyarakat   </a:t>
            </a:r>
          </a:p>
        </p:txBody>
      </p:sp>
      <p:pic>
        <p:nvPicPr>
          <p:cNvPr id="21508" name="Picture 7"/>
          <p:cNvPicPr>
            <a:picLocks noChangeAspect="1" noChangeArrowheads="1"/>
          </p:cNvPicPr>
          <p:nvPr/>
        </p:nvPicPr>
        <p:blipFill>
          <a:blip r:embed="rId2" cstate="print"/>
          <a:srcRect/>
          <a:stretch>
            <a:fillRect/>
          </a:stretch>
        </p:blipFill>
        <p:spPr bwMode="auto">
          <a:xfrm>
            <a:off x="-76200" y="3200400"/>
            <a:ext cx="2286000" cy="3810000"/>
          </a:xfrm>
          <a:prstGeom prst="rect">
            <a:avLst/>
          </a:prstGeom>
          <a:ln>
            <a:noFill/>
          </a:ln>
          <a:effectLst>
            <a:softEdge rad="112500"/>
          </a:effectLst>
        </p:spPr>
      </p:pic>
      <p:pic>
        <p:nvPicPr>
          <p:cNvPr id="21509" name="Picture 8"/>
          <p:cNvPicPr>
            <a:picLocks noChangeAspect="1" noChangeArrowheads="1"/>
          </p:cNvPicPr>
          <p:nvPr/>
        </p:nvPicPr>
        <p:blipFill>
          <a:blip r:embed="rId3" cstate="print"/>
          <a:srcRect/>
          <a:stretch>
            <a:fillRect/>
          </a:stretch>
        </p:blipFill>
        <p:spPr bwMode="auto">
          <a:xfrm>
            <a:off x="-76200" y="0"/>
            <a:ext cx="2286000" cy="3352800"/>
          </a:xfrm>
          <a:prstGeom prst="rect">
            <a:avLst/>
          </a:prstGeom>
          <a:ln>
            <a:noFill/>
          </a:ln>
          <a:effectLst>
            <a:softEdge rad="112500"/>
          </a:effectLst>
        </p:spPr>
      </p:pic>
      <p:sp>
        <p:nvSpPr>
          <p:cNvPr id="6" name="Cloud Callout 5"/>
          <p:cNvSpPr/>
          <p:nvPr/>
        </p:nvSpPr>
        <p:spPr>
          <a:xfrm>
            <a:off x="5372100" y="0"/>
            <a:ext cx="2438400" cy="836613"/>
          </a:xfrm>
          <a:prstGeom prst="cloudCallout">
            <a:avLst>
              <a:gd name="adj1" fmla="val -9333"/>
              <a:gd name="adj2" fmla="val 10031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i="1" dirty="0">
                <a:solidFill>
                  <a:schemeClr val="accent1">
                    <a:lumMod val="60000"/>
                    <a:lumOff val="40000"/>
                  </a:schemeClr>
                </a:solidFill>
                <a:effectLst>
                  <a:outerShdw blurRad="38100" dist="38100" dir="2700000" algn="tl">
                    <a:srgbClr val="000000">
                      <a:alpha val="43137"/>
                    </a:srgbClr>
                  </a:outerShdw>
                </a:effectLst>
              </a:rPr>
              <a:t>SILATURAHMI</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VGN-C260E\Desktop\POLA PLTH POSDAYA\Photos\pudjo\corel069.JPG"/>
          <p:cNvPicPr>
            <a:picLocks noGrp="1" noChangeAspect="1" noChangeArrowheads="1"/>
          </p:cNvPicPr>
          <p:nvPr>
            <p:ph sz="half" idx="4294967295"/>
          </p:nvPr>
        </p:nvPicPr>
        <p:blipFill>
          <a:blip r:embed="rId2" cstate="print"/>
          <a:stretch>
            <a:fillRect/>
          </a:stretch>
        </p:blipFill>
        <p:spPr>
          <a:xfrm>
            <a:off x="4572000" y="2132856"/>
            <a:ext cx="3962400" cy="3206750"/>
          </a:xfrm>
          <a:effectLst>
            <a:softEdge rad="112500"/>
          </a:effectLst>
        </p:spPr>
      </p:pic>
      <p:sp>
        <p:nvSpPr>
          <p:cNvPr id="2" name="Title 1"/>
          <p:cNvSpPr>
            <a:spLocks noGrp="1"/>
          </p:cNvSpPr>
          <p:nvPr>
            <p:ph type="title" idx="4294967295"/>
          </p:nvPr>
        </p:nvSpPr>
        <p:spPr>
          <a:xfrm>
            <a:off x="539750" y="765175"/>
            <a:ext cx="8229600" cy="1162050"/>
          </a:xfrm>
        </p:spPr>
        <p:txBody>
          <a:bodyPr rtlCol="0">
            <a:normAutofit/>
          </a:bodyPr>
          <a:lstStyle/>
          <a:p>
            <a:pPr eaLnBrk="1" fontAlgn="auto" hangingPunct="1">
              <a:spcAft>
                <a:spcPts val="0"/>
              </a:spcAft>
              <a:defRPr/>
            </a:pPr>
            <a:r>
              <a:rPr lang="en-US" b="1" dirty="0">
                <a:solidFill>
                  <a:srgbClr val="FF0000"/>
                </a:solidFill>
                <a:effectLst>
                  <a:outerShdw blurRad="38100" dist="38100" dir="2700000" algn="tl">
                    <a:srgbClr val="000000">
                      <a:alpha val="43137"/>
                    </a:srgbClr>
                  </a:outerShdw>
                </a:effectLst>
              </a:rPr>
              <a:t>MODAL DASAR KITA …</a:t>
            </a:r>
            <a:r>
              <a:rPr lang="en-US" b="1" dirty="0">
                <a:solidFill>
                  <a:srgbClr val="000000"/>
                </a:solidFill>
                <a:effectLst>
                  <a:outerShdw blurRad="38100" dist="38100" dir="2700000" algn="tl">
                    <a:srgbClr val="000000">
                      <a:alpha val="43137"/>
                    </a:srgbClr>
                  </a:outerShdw>
                </a:effectLst>
              </a:rPr>
              <a:t/>
            </a:r>
            <a:br>
              <a:rPr lang="en-US" b="1" dirty="0">
                <a:solidFill>
                  <a:srgbClr val="000000"/>
                </a:solidFill>
                <a:effectLst>
                  <a:outerShdw blurRad="38100" dist="38100" dir="2700000" algn="tl">
                    <a:srgbClr val="000000">
                      <a:alpha val="43137"/>
                    </a:srgbClr>
                  </a:outerShdw>
                </a:effectLst>
              </a:rPr>
            </a:br>
            <a:r>
              <a:rPr lang="en-US" sz="2900" b="1" dirty="0" err="1">
                <a:solidFill>
                  <a:schemeClr val="tx2">
                    <a:satMod val="130000"/>
                  </a:schemeClr>
                </a:solidFill>
                <a:effectLst>
                  <a:outerShdw blurRad="38100" dist="38100" dir="2700000" algn="tl">
                    <a:srgbClr val="000000">
                      <a:alpha val="43137"/>
                    </a:srgbClr>
                  </a:outerShdw>
                </a:effectLst>
              </a:rPr>
              <a:t>delapan</a:t>
            </a:r>
            <a:r>
              <a:rPr lang="en-US" sz="2900" b="1" dirty="0">
                <a:solidFill>
                  <a:schemeClr val="tx2">
                    <a:satMod val="130000"/>
                  </a:schemeClr>
                </a:solidFill>
                <a:effectLst>
                  <a:outerShdw blurRad="38100" dist="38100" dir="2700000" algn="tl">
                    <a:srgbClr val="000000">
                      <a:alpha val="43137"/>
                    </a:srgbClr>
                  </a:outerShdw>
                </a:effectLst>
              </a:rPr>
              <a:t> </a:t>
            </a:r>
            <a:r>
              <a:rPr lang="en-US" sz="2900" b="1" dirty="0" err="1">
                <a:solidFill>
                  <a:schemeClr val="tx2">
                    <a:satMod val="130000"/>
                  </a:schemeClr>
                </a:solidFill>
                <a:effectLst>
                  <a:outerShdw blurRad="38100" dist="38100" dir="2700000" algn="tl">
                    <a:srgbClr val="000000">
                      <a:alpha val="43137"/>
                    </a:srgbClr>
                  </a:outerShdw>
                </a:effectLst>
              </a:rPr>
              <a:t>fungsi</a:t>
            </a:r>
            <a:r>
              <a:rPr lang="en-US" sz="2900" b="1" dirty="0">
                <a:solidFill>
                  <a:schemeClr val="tx2">
                    <a:satMod val="130000"/>
                  </a:schemeClr>
                </a:solidFill>
                <a:effectLst>
                  <a:outerShdw blurRad="38100" dist="38100" dir="2700000" algn="tl">
                    <a:srgbClr val="000000">
                      <a:alpha val="43137"/>
                    </a:srgbClr>
                  </a:outerShdw>
                </a:effectLst>
              </a:rPr>
              <a:t> </a:t>
            </a:r>
            <a:r>
              <a:rPr lang="en-US" sz="2900" b="1" dirty="0" err="1">
                <a:solidFill>
                  <a:schemeClr val="tx2">
                    <a:satMod val="130000"/>
                  </a:schemeClr>
                </a:solidFill>
                <a:effectLst>
                  <a:outerShdw blurRad="38100" dist="38100" dir="2700000" algn="tl">
                    <a:srgbClr val="000000">
                      <a:alpha val="43137"/>
                    </a:srgbClr>
                  </a:outerShdw>
                </a:effectLst>
              </a:rPr>
              <a:t>keluarga</a:t>
            </a:r>
            <a:endParaRPr lang="en-US" b="1" dirty="0">
              <a:solidFill>
                <a:schemeClr val="tx2">
                  <a:satMod val="130000"/>
                </a:schemeClr>
              </a:solidFill>
              <a:effectLst>
                <a:outerShdw blurRad="38100" dist="38100" dir="2700000" algn="tl">
                  <a:srgbClr val="000000">
                    <a:alpha val="43137"/>
                  </a:srgbClr>
                </a:outerShdw>
              </a:effectLst>
            </a:endParaRPr>
          </a:p>
        </p:txBody>
      </p:sp>
      <p:sp>
        <p:nvSpPr>
          <p:cNvPr id="60419" name="Text Placeholder 2"/>
          <p:cNvSpPr>
            <a:spLocks noGrp="1"/>
          </p:cNvSpPr>
          <p:nvPr>
            <p:ph type="body" idx="4294967295"/>
          </p:nvPr>
        </p:nvSpPr>
        <p:spPr>
          <a:xfrm>
            <a:off x="914400" y="1981200"/>
            <a:ext cx="4648200" cy="4572000"/>
          </a:xfrm>
        </p:spPr>
        <p:txBody>
          <a:bodyPr lIns="18288" rIns="18288" rtlCol="0">
            <a:normAutofit/>
          </a:bodyPr>
          <a:lstStyle/>
          <a:p>
            <a:pPr marL="396875" indent="-274320" eaLnBrk="1" fontAlgn="auto" hangingPunct="1">
              <a:spcAft>
                <a:spcPts val="0"/>
              </a:spcAft>
              <a:buClr>
                <a:schemeClr val="accent3"/>
              </a:buClr>
              <a:buFont typeface="Wingdings" pitchFamily="2" charset="2"/>
              <a:buAutoNum type="arabicPeriod"/>
              <a:defRPr/>
            </a:pPr>
            <a:r>
              <a:rPr lang="en-US" b="1" dirty="0" err="1">
                <a:cs typeface="Arial" charset="0"/>
              </a:rPr>
              <a:t>Fungsi</a:t>
            </a:r>
            <a:r>
              <a:rPr lang="en-US" b="1" dirty="0">
                <a:cs typeface="Arial" charset="0"/>
              </a:rPr>
              <a:t> </a:t>
            </a:r>
            <a:r>
              <a:rPr lang="en-US" b="1" dirty="0" err="1">
                <a:cs typeface="Arial" charset="0"/>
              </a:rPr>
              <a:t>Keagamaan</a:t>
            </a:r>
            <a:endParaRPr lang="en-US" b="1" dirty="0">
              <a:cs typeface="Arial" charset="0"/>
            </a:endParaRPr>
          </a:p>
          <a:p>
            <a:pPr marL="396875" indent="-274320" eaLnBrk="1" fontAlgn="auto" hangingPunct="1">
              <a:spcAft>
                <a:spcPts val="0"/>
              </a:spcAft>
              <a:buClr>
                <a:schemeClr val="accent3"/>
              </a:buClr>
              <a:buFont typeface="Wingdings" pitchFamily="2" charset="2"/>
              <a:buAutoNum type="arabicPeriod"/>
              <a:defRPr/>
            </a:pPr>
            <a:r>
              <a:rPr lang="en-US" b="1" dirty="0" err="1">
                <a:cs typeface="Arial" charset="0"/>
              </a:rPr>
              <a:t>Fungsi</a:t>
            </a:r>
            <a:r>
              <a:rPr lang="en-US" b="1" dirty="0">
                <a:cs typeface="Arial" charset="0"/>
              </a:rPr>
              <a:t> </a:t>
            </a:r>
            <a:r>
              <a:rPr lang="en-US" b="1" dirty="0" err="1">
                <a:cs typeface="Arial" charset="0"/>
              </a:rPr>
              <a:t>Budaya</a:t>
            </a:r>
            <a:endParaRPr lang="en-US" b="1" dirty="0">
              <a:cs typeface="Arial" charset="0"/>
            </a:endParaRPr>
          </a:p>
          <a:p>
            <a:pPr marL="396875" indent="-274320" eaLnBrk="1" fontAlgn="auto" hangingPunct="1">
              <a:spcAft>
                <a:spcPts val="0"/>
              </a:spcAft>
              <a:buClr>
                <a:schemeClr val="accent3"/>
              </a:buClr>
              <a:buFont typeface="Wingdings" pitchFamily="2" charset="2"/>
              <a:buAutoNum type="arabicPeriod"/>
              <a:defRPr/>
            </a:pPr>
            <a:r>
              <a:rPr lang="en-US" b="1" dirty="0" err="1">
                <a:cs typeface="Arial" charset="0"/>
              </a:rPr>
              <a:t>Fungsi</a:t>
            </a:r>
            <a:r>
              <a:rPr lang="en-US" b="1" dirty="0">
                <a:cs typeface="Arial" charset="0"/>
              </a:rPr>
              <a:t> </a:t>
            </a:r>
            <a:r>
              <a:rPr lang="en-US" b="1" dirty="0" err="1">
                <a:cs typeface="Arial" charset="0"/>
              </a:rPr>
              <a:t>Cinta</a:t>
            </a:r>
            <a:r>
              <a:rPr lang="en-US" b="1" dirty="0">
                <a:cs typeface="Arial" charset="0"/>
              </a:rPr>
              <a:t> </a:t>
            </a:r>
            <a:r>
              <a:rPr lang="en-US" b="1" dirty="0" err="1">
                <a:cs typeface="Arial" charset="0"/>
              </a:rPr>
              <a:t>Kasih</a:t>
            </a:r>
            <a:endParaRPr lang="en-US" b="1" dirty="0">
              <a:cs typeface="Arial" charset="0"/>
            </a:endParaRPr>
          </a:p>
          <a:p>
            <a:pPr marL="396875" indent="-274320" eaLnBrk="1" fontAlgn="auto" hangingPunct="1">
              <a:spcAft>
                <a:spcPts val="0"/>
              </a:spcAft>
              <a:buClr>
                <a:schemeClr val="accent3"/>
              </a:buClr>
              <a:buFont typeface="Wingdings" pitchFamily="2" charset="2"/>
              <a:buAutoNum type="arabicPeriod"/>
              <a:defRPr/>
            </a:pPr>
            <a:r>
              <a:rPr lang="en-US" b="1" dirty="0" err="1">
                <a:cs typeface="Arial" charset="0"/>
              </a:rPr>
              <a:t>Fungsi</a:t>
            </a:r>
            <a:r>
              <a:rPr lang="en-US" b="1" dirty="0">
                <a:cs typeface="Arial" charset="0"/>
              </a:rPr>
              <a:t> </a:t>
            </a:r>
            <a:r>
              <a:rPr lang="en-US" b="1" dirty="0" err="1">
                <a:cs typeface="Arial" charset="0"/>
              </a:rPr>
              <a:t>Perlindungan</a:t>
            </a:r>
            <a:endParaRPr lang="en-US" b="1" dirty="0">
              <a:cs typeface="Arial" charset="0"/>
            </a:endParaRPr>
          </a:p>
          <a:p>
            <a:pPr marL="396875" indent="-274320" eaLnBrk="1" fontAlgn="auto" hangingPunct="1">
              <a:spcAft>
                <a:spcPts val="0"/>
              </a:spcAft>
              <a:buClr>
                <a:schemeClr val="accent3"/>
              </a:buClr>
              <a:buFont typeface="Wingdings" pitchFamily="2" charset="2"/>
              <a:buAutoNum type="arabicPeriod"/>
              <a:defRPr/>
            </a:pPr>
            <a:r>
              <a:rPr lang="en-US" b="1" dirty="0" err="1">
                <a:cs typeface="Arial" charset="0"/>
              </a:rPr>
              <a:t>Fungsi</a:t>
            </a:r>
            <a:r>
              <a:rPr lang="en-US" b="1" dirty="0">
                <a:cs typeface="Arial" charset="0"/>
              </a:rPr>
              <a:t> </a:t>
            </a:r>
            <a:r>
              <a:rPr lang="en-US" b="1" dirty="0" err="1">
                <a:cs typeface="Arial" charset="0"/>
              </a:rPr>
              <a:t>Kesehatan</a:t>
            </a:r>
            <a:r>
              <a:rPr lang="en-US" b="1" dirty="0">
                <a:cs typeface="Arial" charset="0"/>
              </a:rPr>
              <a:t> </a:t>
            </a:r>
            <a:r>
              <a:rPr lang="en-US" b="1" dirty="0" err="1">
                <a:cs typeface="Arial" charset="0"/>
              </a:rPr>
              <a:t>Reproduksi</a:t>
            </a:r>
            <a:endParaRPr lang="en-US" b="1" dirty="0">
              <a:cs typeface="Arial" charset="0"/>
            </a:endParaRPr>
          </a:p>
          <a:p>
            <a:pPr marL="396875" indent="-274320" eaLnBrk="1" fontAlgn="auto" hangingPunct="1">
              <a:spcAft>
                <a:spcPts val="0"/>
              </a:spcAft>
              <a:buClr>
                <a:schemeClr val="accent3"/>
              </a:buClr>
              <a:buFont typeface="Wingdings" pitchFamily="2" charset="2"/>
              <a:buAutoNum type="arabicPeriod"/>
              <a:defRPr/>
            </a:pPr>
            <a:r>
              <a:rPr lang="en-US" b="1" dirty="0" err="1">
                <a:cs typeface="Arial" charset="0"/>
              </a:rPr>
              <a:t>Fungsi</a:t>
            </a:r>
            <a:r>
              <a:rPr lang="en-US" b="1" dirty="0">
                <a:cs typeface="Arial" charset="0"/>
              </a:rPr>
              <a:t> </a:t>
            </a:r>
            <a:r>
              <a:rPr lang="en-US" b="1" dirty="0" err="1">
                <a:cs typeface="Arial" charset="0"/>
              </a:rPr>
              <a:t>Pendidikan</a:t>
            </a:r>
            <a:endParaRPr lang="en-US" b="1" dirty="0">
              <a:cs typeface="Arial" charset="0"/>
            </a:endParaRPr>
          </a:p>
          <a:p>
            <a:pPr marL="396875" indent="-274320" eaLnBrk="1" fontAlgn="auto" hangingPunct="1">
              <a:spcAft>
                <a:spcPts val="0"/>
              </a:spcAft>
              <a:buClr>
                <a:schemeClr val="accent3"/>
              </a:buClr>
              <a:buFont typeface="Wingdings" pitchFamily="2" charset="2"/>
              <a:buAutoNum type="arabicPeriod"/>
              <a:defRPr/>
            </a:pPr>
            <a:r>
              <a:rPr lang="en-US" b="1" dirty="0" err="1">
                <a:cs typeface="Arial" charset="0"/>
              </a:rPr>
              <a:t>Fungsi</a:t>
            </a:r>
            <a:r>
              <a:rPr lang="en-US" b="1" dirty="0">
                <a:cs typeface="Arial" charset="0"/>
              </a:rPr>
              <a:t> </a:t>
            </a:r>
            <a:r>
              <a:rPr lang="en-US" b="1" dirty="0" err="1">
                <a:cs typeface="Arial" charset="0"/>
              </a:rPr>
              <a:t>Ekonomi</a:t>
            </a:r>
            <a:endParaRPr lang="en-US" b="1" dirty="0">
              <a:cs typeface="Arial" charset="0"/>
            </a:endParaRPr>
          </a:p>
          <a:p>
            <a:pPr marL="396875" indent="-274320" eaLnBrk="1" fontAlgn="auto" hangingPunct="1">
              <a:spcAft>
                <a:spcPts val="0"/>
              </a:spcAft>
              <a:buClr>
                <a:schemeClr val="accent3"/>
              </a:buClr>
              <a:buFont typeface="Wingdings" pitchFamily="2" charset="2"/>
              <a:buAutoNum type="arabicPeriod"/>
              <a:defRPr/>
            </a:pPr>
            <a:r>
              <a:rPr lang="en-US" b="1" dirty="0" err="1">
                <a:cs typeface="Arial" charset="0"/>
              </a:rPr>
              <a:t>Fungsi</a:t>
            </a:r>
            <a:r>
              <a:rPr lang="en-US" b="1" dirty="0">
                <a:cs typeface="Arial" charset="0"/>
              </a:rPr>
              <a:t> </a:t>
            </a:r>
            <a:r>
              <a:rPr lang="en-US" b="1" dirty="0" err="1">
                <a:cs typeface="Arial" charset="0"/>
              </a:rPr>
              <a:t>Membina</a:t>
            </a:r>
            <a:r>
              <a:rPr lang="en-US" b="1" dirty="0">
                <a:cs typeface="Arial" charset="0"/>
              </a:rPr>
              <a:t> </a:t>
            </a:r>
            <a:r>
              <a:rPr lang="en-US" b="1" dirty="0" err="1">
                <a:cs typeface="Arial" charset="0"/>
              </a:rPr>
              <a:t>Lingkungan</a:t>
            </a:r>
            <a:endParaRPr lang="en-US" b="1" dirty="0">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4294967295"/>
          </p:nvPr>
        </p:nvSpPr>
        <p:spPr>
          <a:xfrm>
            <a:off x="457200" y="1169988"/>
            <a:ext cx="8229600" cy="5257800"/>
          </a:xfrm>
        </p:spPr>
        <p:txBody>
          <a:bodyPr rtlCol="0">
            <a:normAutofit fontScale="92500" lnSpcReduction="10000"/>
          </a:bodyPr>
          <a:lstStyle/>
          <a:p>
            <a:pPr marL="633413" indent="-633413" algn="justLow" eaLnBrk="1" fontAlgn="auto" hangingPunct="1">
              <a:lnSpc>
                <a:spcPct val="90000"/>
              </a:lnSpc>
              <a:spcAft>
                <a:spcPts val="0"/>
              </a:spcAft>
              <a:buClr>
                <a:srgbClr val="FFC003"/>
              </a:buClr>
              <a:buSzPct val="100000"/>
              <a:buFont typeface="Arial" pitchFamily="34" charset="0"/>
              <a:buChar char="•"/>
              <a:defRPr/>
            </a:pPr>
            <a:r>
              <a:rPr lang="en-US" sz="2800" b="1" dirty="0" smtClean="0"/>
              <a:t>DIBENTUK ATAS DASAR </a:t>
            </a:r>
            <a:r>
              <a:rPr lang="en-US" sz="2800" b="1" dirty="0" smtClean="0">
                <a:solidFill>
                  <a:srgbClr val="FF0000"/>
                </a:solidFill>
              </a:rPr>
              <a:t>INISIATIF</a:t>
            </a:r>
            <a:r>
              <a:rPr lang="en-US" sz="2800" b="1" dirty="0" smtClean="0"/>
              <a:t> </a:t>
            </a:r>
            <a:r>
              <a:rPr lang="en-US" sz="2800" b="1" dirty="0" smtClean="0">
                <a:solidFill>
                  <a:srgbClr val="FF0000"/>
                </a:solidFill>
              </a:rPr>
              <a:t>LOKAL</a:t>
            </a:r>
            <a:r>
              <a:rPr lang="en-US" sz="2800" b="1" dirty="0" smtClean="0"/>
              <a:t> ATAU DISEPAKATI SBG SARANA MEMENUHI KEPENT. BERSAMA </a:t>
            </a:r>
          </a:p>
          <a:p>
            <a:pPr marL="633413" indent="-633413" algn="justLow" eaLnBrk="1" fontAlgn="auto" hangingPunct="1">
              <a:lnSpc>
                <a:spcPct val="90000"/>
              </a:lnSpc>
              <a:spcAft>
                <a:spcPts val="0"/>
              </a:spcAft>
              <a:buClr>
                <a:srgbClr val="FFC003"/>
              </a:buClr>
              <a:buSzPct val="100000"/>
              <a:buFont typeface="Arial" pitchFamily="34" charset="0"/>
              <a:buChar char="•"/>
              <a:defRPr/>
            </a:pPr>
            <a:endParaRPr lang="en-US" sz="2800" b="1" dirty="0" smtClean="0"/>
          </a:p>
          <a:p>
            <a:pPr marL="633413" indent="-633413" algn="justLow" eaLnBrk="1" fontAlgn="auto" hangingPunct="1">
              <a:lnSpc>
                <a:spcPct val="90000"/>
              </a:lnSpc>
              <a:spcAft>
                <a:spcPts val="0"/>
              </a:spcAft>
              <a:buClr>
                <a:srgbClr val="FFC003"/>
              </a:buClr>
              <a:buSzPct val="100000"/>
              <a:buFont typeface="Arial" pitchFamily="34" charset="0"/>
              <a:buChar char="•"/>
              <a:defRPr/>
            </a:pPr>
            <a:r>
              <a:rPr lang="en-US" sz="2800" b="1" dirty="0" smtClean="0"/>
              <a:t>PENCAPAIAN TUJUAN DAN SASARAN DIWUJUDKAN MELALUI </a:t>
            </a:r>
            <a:r>
              <a:rPr lang="en-US" sz="2800" b="1" dirty="0" smtClean="0">
                <a:solidFill>
                  <a:srgbClr val="FF0000"/>
                </a:solidFill>
              </a:rPr>
              <a:t>KEG</a:t>
            </a:r>
            <a:r>
              <a:rPr lang="en-US" sz="2800" b="1" smtClean="0">
                <a:solidFill>
                  <a:srgbClr val="FF0000"/>
                </a:solidFill>
              </a:rPr>
              <a:t>. BERSAMA SECARA BERGOTONGROYONG</a:t>
            </a:r>
            <a:endParaRPr lang="en-US" sz="2800" b="1" dirty="0" smtClean="0">
              <a:solidFill>
                <a:srgbClr val="FF0000"/>
              </a:solidFill>
            </a:endParaRPr>
          </a:p>
          <a:p>
            <a:pPr marL="633413" indent="-633413" algn="justLow" eaLnBrk="1" fontAlgn="auto" hangingPunct="1">
              <a:lnSpc>
                <a:spcPct val="90000"/>
              </a:lnSpc>
              <a:spcAft>
                <a:spcPts val="0"/>
              </a:spcAft>
              <a:buClr>
                <a:srgbClr val="FFC003"/>
              </a:buClr>
              <a:buSzPct val="100000"/>
              <a:buFont typeface="Arial" pitchFamily="34" charset="0"/>
              <a:buChar char="•"/>
              <a:defRPr/>
            </a:pPr>
            <a:endParaRPr lang="en-US" sz="2800" b="1" dirty="0" smtClean="0"/>
          </a:p>
          <a:p>
            <a:pPr marL="633413" indent="-633413" algn="justLow" eaLnBrk="1" fontAlgn="auto" hangingPunct="1">
              <a:lnSpc>
                <a:spcPct val="90000"/>
              </a:lnSpc>
              <a:spcAft>
                <a:spcPts val="0"/>
              </a:spcAft>
              <a:buClr>
                <a:srgbClr val="FFC003"/>
              </a:buClr>
              <a:buSzPct val="100000"/>
              <a:buFont typeface="Arial" pitchFamily="34" charset="0"/>
              <a:buChar char="•"/>
              <a:defRPr/>
            </a:pPr>
            <a:r>
              <a:rPr lang="en-US" sz="2800" b="1" dirty="0" smtClean="0"/>
              <a:t>DILAKS</a:t>
            </a:r>
            <a:r>
              <a:rPr lang="en-US" sz="2800" b="1" smtClean="0"/>
              <a:t>. SECARA </a:t>
            </a:r>
            <a:r>
              <a:rPr lang="en-US" sz="2800" b="1" dirty="0" smtClean="0"/>
              <a:t>BERLANJUT DGN </a:t>
            </a:r>
            <a:r>
              <a:rPr lang="en-US" sz="2800" b="1" dirty="0" smtClean="0">
                <a:solidFill>
                  <a:schemeClr val="tx1"/>
                </a:solidFill>
              </a:rPr>
              <a:t>MELIHAT</a:t>
            </a:r>
            <a:r>
              <a:rPr lang="en-US" sz="2800" b="1" dirty="0" smtClean="0">
                <a:solidFill>
                  <a:srgbClr val="FF0000"/>
                </a:solidFill>
              </a:rPr>
              <a:t> PERKEMB.</a:t>
            </a:r>
            <a:r>
              <a:rPr lang="en-US" sz="2800" b="1" dirty="0" smtClean="0"/>
              <a:t> KEADAAN </a:t>
            </a:r>
            <a:r>
              <a:rPr lang="en-US" sz="2800" b="1" dirty="0" smtClean="0">
                <a:solidFill>
                  <a:schemeClr val="accent3"/>
                </a:solidFill>
              </a:rPr>
              <a:t>SASARAN</a:t>
            </a:r>
            <a:r>
              <a:rPr lang="en-US" sz="2800" b="1" dirty="0" smtClean="0"/>
              <a:t>, PEMERATAAN </a:t>
            </a:r>
            <a:r>
              <a:rPr lang="en-US" sz="2800" b="1" dirty="0" smtClean="0">
                <a:solidFill>
                  <a:schemeClr val="accent3"/>
                </a:solidFill>
              </a:rPr>
              <a:t>TKT PARTISIPASI </a:t>
            </a:r>
            <a:r>
              <a:rPr lang="en-US" sz="2800" b="1" dirty="0" smtClean="0"/>
              <a:t>DAN </a:t>
            </a:r>
            <a:r>
              <a:rPr lang="en-US" sz="2800" b="1" dirty="0" smtClean="0">
                <a:solidFill>
                  <a:schemeClr val="accent3"/>
                </a:solidFill>
              </a:rPr>
              <a:t>H</a:t>
            </a:r>
            <a:r>
              <a:rPr lang="id-ID" sz="2800" b="1" dirty="0" smtClean="0">
                <a:solidFill>
                  <a:schemeClr val="accent3"/>
                </a:solidFill>
              </a:rPr>
              <a:t>A</a:t>
            </a:r>
            <a:r>
              <a:rPr lang="en-US" sz="2800" b="1" dirty="0" smtClean="0">
                <a:solidFill>
                  <a:schemeClr val="accent3"/>
                </a:solidFill>
              </a:rPr>
              <a:t>S</a:t>
            </a:r>
            <a:r>
              <a:rPr lang="id-ID" sz="2800" b="1" dirty="0" smtClean="0">
                <a:solidFill>
                  <a:schemeClr val="accent3"/>
                </a:solidFill>
              </a:rPr>
              <a:t>I</a:t>
            </a:r>
            <a:r>
              <a:rPr lang="en-US" sz="2800" b="1" dirty="0" smtClean="0">
                <a:solidFill>
                  <a:schemeClr val="accent3"/>
                </a:solidFill>
              </a:rPr>
              <a:t>L</a:t>
            </a:r>
            <a:r>
              <a:rPr lang="en-US" sz="2800" b="1" dirty="0" smtClean="0"/>
              <a:t> YG DIPEROLEH</a:t>
            </a:r>
          </a:p>
          <a:p>
            <a:pPr marL="633413" indent="-633413" algn="justLow" eaLnBrk="1" fontAlgn="auto" hangingPunct="1">
              <a:lnSpc>
                <a:spcPct val="90000"/>
              </a:lnSpc>
              <a:spcAft>
                <a:spcPts val="0"/>
              </a:spcAft>
              <a:buClr>
                <a:srgbClr val="FFC003"/>
              </a:buClr>
              <a:buSzPct val="100000"/>
              <a:buFont typeface="Arial" pitchFamily="34" charset="0"/>
              <a:buChar char="•"/>
              <a:defRPr/>
            </a:pPr>
            <a:endParaRPr lang="en-US" sz="2800" b="1" dirty="0" smtClean="0"/>
          </a:p>
          <a:p>
            <a:pPr marL="633413" indent="-633413" algn="justLow" eaLnBrk="1" fontAlgn="auto" hangingPunct="1">
              <a:lnSpc>
                <a:spcPct val="90000"/>
              </a:lnSpc>
              <a:spcAft>
                <a:spcPts val="0"/>
              </a:spcAft>
              <a:buClr>
                <a:srgbClr val="FFC003"/>
              </a:buClr>
              <a:buSzPct val="100000"/>
              <a:buFont typeface="Arial" pitchFamily="34" charset="0"/>
              <a:buChar char="•"/>
              <a:defRPr/>
            </a:pPr>
            <a:r>
              <a:rPr lang="en-US" sz="2800" b="1" dirty="0" smtClean="0"/>
              <a:t>DIGALI </a:t>
            </a:r>
            <a:r>
              <a:rPr lang="en-US" sz="2800" b="1" dirty="0" smtClean="0">
                <a:solidFill>
                  <a:srgbClr val="FF0000"/>
                </a:solidFill>
              </a:rPr>
              <a:t>SUMBER-SUMBER DAYA </a:t>
            </a:r>
            <a:r>
              <a:rPr lang="en-US" sz="2800" b="1" dirty="0" smtClean="0"/>
              <a:t>UTK MELAKS. KEG</a:t>
            </a:r>
            <a:r>
              <a:rPr lang="en-US" sz="2800" b="1" smtClean="0"/>
              <a:t>. SECARA </a:t>
            </a:r>
            <a:r>
              <a:rPr lang="en-US" sz="2800" b="1" dirty="0" smtClean="0">
                <a:solidFill>
                  <a:schemeClr val="accent3"/>
                </a:solidFill>
              </a:rPr>
              <a:t>MANDIRI</a:t>
            </a:r>
          </a:p>
        </p:txBody>
      </p:sp>
      <p:sp>
        <p:nvSpPr>
          <p:cNvPr id="20483" name="Rectangle 5"/>
          <p:cNvSpPr>
            <a:spLocks noChangeArrowheads="1"/>
          </p:cNvSpPr>
          <p:nvPr/>
        </p:nvSpPr>
        <p:spPr bwMode="auto">
          <a:xfrm>
            <a:off x="304800" y="381000"/>
            <a:ext cx="8534400" cy="769938"/>
          </a:xfrm>
          <a:prstGeom prst="rect">
            <a:avLst/>
          </a:prstGeom>
          <a:solidFill>
            <a:schemeClr val="tx1"/>
          </a:solidFill>
          <a:ln w="9525">
            <a:noFill/>
            <a:miter lim="800000"/>
            <a:headEnd/>
            <a:tailEnd/>
          </a:ln>
        </p:spPr>
        <p:txBody>
          <a:bodyPr>
            <a:spAutoFit/>
          </a:bodyPr>
          <a:lstStyle/>
          <a:p>
            <a:pPr algn="ctr"/>
            <a:r>
              <a:rPr lang="en-US" sz="4400" b="1">
                <a:solidFill>
                  <a:schemeClr val="accent1"/>
                </a:solidFill>
                <a:latin typeface="Gill Sans MT" pitchFamily="34" charset="0"/>
              </a:rPr>
              <a:t>PRINSIP POSDAYA</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69913" y="1809750"/>
            <a:ext cx="5029200" cy="4340225"/>
          </a:xfrm>
          <a:prstGeom prst="rect">
            <a:avLst/>
          </a:prstGeom>
          <a:noFill/>
          <a:ln w="9525">
            <a:noFill/>
            <a:miter lim="800000"/>
            <a:headEnd/>
            <a:tailEnd/>
          </a:ln>
        </p:spPr>
        <p:txBody>
          <a:bodyPr>
            <a:spAutoFit/>
          </a:bodyPr>
          <a:lstStyle/>
          <a:p>
            <a:pPr marL="457200" indent="-457200" fontAlgn="auto">
              <a:spcBef>
                <a:spcPct val="50000"/>
              </a:spcBef>
              <a:spcAft>
                <a:spcPts val="0"/>
              </a:spcAft>
              <a:buFont typeface="Wingdings" pitchFamily="2" charset="2"/>
              <a:buChar char="q"/>
              <a:defRPr/>
            </a:pPr>
            <a:r>
              <a:rPr lang="en-US" sz="2400" b="1" dirty="0"/>
              <a:t>TERPELIHARANYA </a:t>
            </a:r>
            <a:r>
              <a:rPr lang="en-US" sz="2400" b="1" i="1" dirty="0">
                <a:solidFill>
                  <a:srgbClr val="FF0000"/>
                </a:solidFill>
                <a:effectLst>
                  <a:outerShdw blurRad="38100" dist="38100" dir="2700000" algn="tl">
                    <a:srgbClr val="000000">
                      <a:alpha val="43137"/>
                    </a:srgbClr>
                  </a:outerShdw>
                </a:effectLst>
              </a:rPr>
              <a:t>MODAL SOSIAL</a:t>
            </a:r>
            <a:r>
              <a:rPr lang="en-US" sz="2400" b="1" i="1" dirty="0">
                <a:solidFill>
                  <a:srgbClr val="FF0000"/>
                </a:solidFill>
              </a:rPr>
              <a:t> </a:t>
            </a:r>
            <a:r>
              <a:rPr lang="en-US" sz="2400" b="1" dirty="0"/>
              <a:t>MASYARAKAT, A.L. </a:t>
            </a:r>
            <a:r>
              <a:rPr lang="en-US" sz="2400" b="1" dirty="0">
                <a:solidFill>
                  <a:srgbClr val="FF0000"/>
                </a:solidFill>
              </a:rPr>
              <a:t>GOTONG ROYONG</a:t>
            </a:r>
          </a:p>
          <a:p>
            <a:pPr marL="457200" indent="-457200" fontAlgn="auto">
              <a:spcBef>
                <a:spcPct val="50000"/>
              </a:spcBef>
              <a:spcAft>
                <a:spcPts val="0"/>
              </a:spcAft>
              <a:buFont typeface="Wingdings" pitchFamily="2" charset="2"/>
              <a:buChar char="q"/>
              <a:defRPr/>
            </a:pPr>
            <a:r>
              <a:rPr lang="en-US" sz="2400" b="1" dirty="0"/>
              <a:t>TERBENTUKNYA WADAH </a:t>
            </a:r>
            <a:r>
              <a:rPr lang="en-US" sz="2400" b="1" i="1">
                <a:solidFill>
                  <a:srgbClr val="FF0000"/>
                </a:solidFill>
                <a:effectLst>
                  <a:outerShdw blurRad="38100" dist="38100" dir="2700000" algn="tl">
                    <a:srgbClr val="000000">
                      <a:alpha val="43137"/>
                    </a:srgbClr>
                  </a:outerShdw>
                </a:effectLst>
              </a:rPr>
              <a:t>PARTISIPASI  </a:t>
            </a:r>
            <a:r>
              <a:rPr lang="en-US" sz="2400" b="1"/>
              <a:t>MASYARAKAT</a:t>
            </a:r>
            <a:endParaRPr lang="en-US" sz="2400" b="1" dirty="0"/>
          </a:p>
          <a:p>
            <a:pPr marL="457200" indent="-457200" fontAlgn="auto">
              <a:spcBef>
                <a:spcPct val="50000"/>
              </a:spcBef>
              <a:spcAft>
                <a:spcPts val="0"/>
              </a:spcAft>
              <a:buFont typeface="Wingdings" pitchFamily="2" charset="2"/>
              <a:buChar char="q"/>
              <a:defRPr/>
            </a:pPr>
            <a:r>
              <a:rPr lang="en-US" sz="2400" b="1" dirty="0"/>
              <a:t>DUKUNGAN PADA DAN ANTAR KELUARGA DALAM </a:t>
            </a:r>
            <a:r>
              <a:rPr lang="en-US" sz="2400" b="1" i="1" dirty="0">
                <a:solidFill>
                  <a:srgbClr val="FF0000"/>
                </a:solidFill>
                <a:effectLst>
                  <a:outerShdw blurRad="38100" dist="38100" dir="2700000" algn="tl">
                    <a:srgbClr val="000000">
                      <a:alpha val="43137"/>
                    </a:srgbClr>
                  </a:outerShdw>
                </a:effectLst>
              </a:rPr>
              <a:t>SUASANA RUKUN</a:t>
            </a:r>
          </a:p>
          <a:p>
            <a:pPr marL="457200" indent="-457200" fontAlgn="auto">
              <a:spcBef>
                <a:spcPct val="50000"/>
              </a:spcBef>
              <a:spcAft>
                <a:spcPts val="0"/>
              </a:spcAft>
              <a:buFont typeface="Wingdings" pitchFamily="2" charset="2"/>
              <a:buChar char="q"/>
              <a:defRPr/>
            </a:pPr>
            <a:r>
              <a:rPr lang="en-US" sz="2400" b="1" dirty="0"/>
              <a:t>MENANAMKAN SIKAP </a:t>
            </a:r>
            <a:r>
              <a:rPr lang="en-US" sz="2400" b="1" i="1" dirty="0">
                <a:solidFill>
                  <a:srgbClr val="FF0000"/>
                </a:solidFill>
                <a:effectLst>
                  <a:outerShdw blurRad="38100" dist="38100" dir="2700000" algn="tl">
                    <a:srgbClr val="000000">
                      <a:alpha val="43137"/>
                    </a:srgbClr>
                  </a:outerShdw>
                </a:effectLst>
              </a:rPr>
              <a:t>MANDIRI</a:t>
            </a:r>
            <a:endParaRPr lang="en-US" sz="2400" b="1" i="1" u="sng" dirty="0">
              <a:solidFill>
                <a:srgbClr val="FF0000"/>
              </a:solidFill>
            </a:endParaRPr>
          </a:p>
        </p:txBody>
      </p:sp>
      <p:sp>
        <p:nvSpPr>
          <p:cNvPr id="140291" name="AutoShape 3"/>
          <p:cNvSpPr>
            <a:spLocks noChangeArrowheads="1"/>
          </p:cNvSpPr>
          <p:nvPr/>
        </p:nvSpPr>
        <p:spPr bwMode="auto">
          <a:xfrm>
            <a:off x="533400" y="666750"/>
            <a:ext cx="8458200" cy="1143000"/>
          </a:xfrm>
          <a:prstGeom prst="roundRect">
            <a:avLst>
              <a:gd name="adj" fmla="val 16667"/>
            </a:avLst>
          </a:prstGeom>
          <a:noFill/>
          <a:ln w="9525">
            <a:noFill/>
            <a:round/>
            <a:headEnd/>
            <a:tailEnd/>
          </a:ln>
          <a:effectLst>
            <a:outerShdw dist="107763" dir="2700000" algn="ctr" rotWithShape="0">
              <a:schemeClr val="bg2">
                <a:alpha val="50000"/>
              </a:schemeClr>
            </a:outerShdw>
          </a:effectLst>
        </p:spPr>
        <p:txBody>
          <a:bodyPr wrap="none" anchor="ctr"/>
          <a:lstStyle/>
          <a:p>
            <a:pPr fontAlgn="auto">
              <a:spcBef>
                <a:spcPts val="0"/>
              </a:spcBef>
              <a:spcAft>
                <a:spcPts val="0"/>
              </a:spcAft>
              <a:defRPr/>
            </a:pPr>
            <a:r>
              <a:rPr lang="en-US" sz="2800" b="1" dirty="0">
                <a:latin typeface="+mn-lt"/>
              </a:rPr>
              <a:t>    TUJUAN PENGEMBANGAN POSDAYA</a:t>
            </a:r>
          </a:p>
          <a:p>
            <a:pPr fontAlgn="auto">
              <a:spcBef>
                <a:spcPts val="0"/>
              </a:spcBef>
              <a:spcAft>
                <a:spcPts val="0"/>
              </a:spcAft>
              <a:defRPr/>
            </a:pPr>
            <a:r>
              <a:rPr lang="en-US" sz="2800" b="1" dirty="0">
                <a:latin typeface="+mn-lt"/>
              </a:rPr>
              <a:t>     </a:t>
            </a:r>
            <a:r>
              <a:rPr lang="en-US" sz="2000" b="1" dirty="0">
                <a:latin typeface="+mn-lt"/>
              </a:rPr>
              <a:t>DALAM KONTEKS PEMBANGUNAN</a:t>
            </a:r>
          </a:p>
        </p:txBody>
      </p:sp>
      <p:pic>
        <p:nvPicPr>
          <p:cNvPr id="22532" name="Picture 5"/>
          <p:cNvPicPr>
            <a:picLocks noChangeAspect="1" noChangeArrowheads="1"/>
          </p:cNvPicPr>
          <p:nvPr/>
        </p:nvPicPr>
        <p:blipFill>
          <a:blip r:embed="rId3" cstate="print"/>
          <a:srcRect/>
          <a:stretch>
            <a:fillRect/>
          </a:stretch>
        </p:blipFill>
        <p:spPr bwMode="auto">
          <a:xfrm>
            <a:off x="5486400" y="2209801"/>
            <a:ext cx="3200400" cy="27432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765175"/>
            <a:ext cx="8686800" cy="533400"/>
          </a:xfrm>
        </p:spPr>
        <p:txBody>
          <a:bodyPr rtlCol="0">
            <a:normAutofit fontScale="90000"/>
          </a:bodyPr>
          <a:lstStyle/>
          <a:p>
            <a:pPr eaLnBrk="1" fontAlgn="auto" hangingPunct="1">
              <a:spcAft>
                <a:spcPts val="0"/>
              </a:spcAft>
              <a:defRPr/>
            </a:pPr>
            <a:r>
              <a:rPr lang="en-US" sz="3200" b="1" dirty="0" smtClean="0">
                <a:solidFill>
                  <a:schemeClr val="tx1"/>
                </a:solidFill>
                <a:effectLst>
                  <a:outerShdw blurRad="38100" dist="38100" dir="2700000" algn="tl">
                    <a:srgbClr val="000000">
                      <a:alpha val="43137"/>
                    </a:srgbClr>
                  </a:outerShdw>
                </a:effectLst>
              </a:rPr>
              <a:t>     SASARAN/HASIL YANG DIHARAPKAN</a:t>
            </a:r>
          </a:p>
        </p:txBody>
      </p:sp>
      <p:sp>
        <p:nvSpPr>
          <p:cNvPr id="24579" name="Rectangle 3"/>
          <p:cNvSpPr>
            <a:spLocks noGrp="1" noChangeArrowheads="1"/>
          </p:cNvSpPr>
          <p:nvPr>
            <p:ph idx="4294967295"/>
          </p:nvPr>
        </p:nvSpPr>
        <p:spPr>
          <a:xfrm>
            <a:off x="609600" y="1600200"/>
            <a:ext cx="4953000" cy="4724400"/>
          </a:xfrm>
        </p:spPr>
        <p:txBody>
          <a:bodyPr rtlCol="0">
            <a:normAutofit fontScale="92500" lnSpcReduction="10000"/>
          </a:bodyPr>
          <a:lstStyle/>
          <a:p>
            <a:pPr marL="457200" indent="-457200" eaLnBrk="1" fontAlgn="auto" hangingPunct="1">
              <a:lnSpc>
                <a:spcPct val="90000"/>
              </a:lnSpc>
              <a:spcBef>
                <a:spcPct val="50000"/>
              </a:spcBef>
              <a:spcAft>
                <a:spcPts val="0"/>
              </a:spcAft>
              <a:buClr>
                <a:srgbClr val="070614"/>
              </a:buClr>
              <a:buFont typeface="Wingdings" pitchFamily="2" charset="2"/>
              <a:buNone/>
              <a:defRPr/>
            </a:pPr>
            <a:r>
              <a:rPr lang="en-US" b="1" dirty="0" smtClean="0">
                <a:latin typeface="Arial Black" pitchFamily="34" charset="0"/>
                <a:cs typeface="Arial" pitchFamily="34" charset="0"/>
              </a:rPr>
              <a:t>BERKEMBANGNYA KEGIATAN ATAU UPAYA </a:t>
            </a:r>
            <a:r>
              <a:rPr lang="en-US" b="1" i="1" dirty="0" smtClean="0">
                <a:solidFill>
                  <a:srgbClr val="FF0000"/>
                </a:solidFill>
                <a:latin typeface="Arial Black" pitchFamily="34" charset="0"/>
                <a:cs typeface="Arial" pitchFamily="34" charset="0"/>
              </a:rPr>
              <a:t>PEMBERDAYAAN KELUARGA</a:t>
            </a:r>
            <a:r>
              <a:rPr lang="id-ID" b="1" i="1" dirty="0" smtClean="0">
                <a:solidFill>
                  <a:srgbClr val="FF0000"/>
                </a:solidFill>
                <a:latin typeface="Arial Black" pitchFamily="34" charset="0"/>
                <a:cs typeface="Arial" pitchFamily="34" charset="0"/>
              </a:rPr>
              <a:t> </a:t>
            </a:r>
            <a:r>
              <a:rPr lang="en-US" b="1" i="1" dirty="0" smtClean="0">
                <a:solidFill>
                  <a:srgbClr val="FF0000"/>
                </a:solidFill>
                <a:latin typeface="Arial Black" pitchFamily="34" charset="0"/>
                <a:cs typeface="Arial" pitchFamily="34" charset="0"/>
              </a:rPr>
              <a:t>MISKIN/ PRA SEJAHTERA </a:t>
            </a:r>
          </a:p>
          <a:p>
            <a:pPr marL="457200" indent="-457200" eaLnBrk="1" fontAlgn="auto" hangingPunct="1">
              <a:lnSpc>
                <a:spcPct val="90000"/>
              </a:lnSpc>
              <a:spcBef>
                <a:spcPct val="50000"/>
              </a:spcBef>
              <a:spcAft>
                <a:spcPts val="0"/>
              </a:spcAft>
              <a:buClr>
                <a:srgbClr val="070614"/>
              </a:buClr>
              <a:buFont typeface="Wingdings" pitchFamily="2" charset="2"/>
              <a:buNone/>
              <a:defRPr/>
            </a:pPr>
            <a:r>
              <a:rPr lang="en-US" b="1" dirty="0" smtClean="0">
                <a:latin typeface="Arial Black" pitchFamily="34" charset="0"/>
                <a:cs typeface="Arial" pitchFamily="34" charset="0"/>
              </a:rPr>
              <a:t> MENINGKATNYA </a:t>
            </a:r>
            <a:r>
              <a:rPr lang="en-US" b="1" smtClean="0">
                <a:latin typeface="Arial Black" pitchFamily="34" charset="0"/>
                <a:cs typeface="Arial" pitchFamily="34" charset="0"/>
              </a:rPr>
              <a:t>KEMAMPUAN KELUARGA </a:t>
            </a:r>
            <a:r>
              <a:rPr lang="en-US" b="1" dirty="0" smtClean="0">
                <a:latin typeface="Arial Black" pitchFamily="34" charset="0"/>
                <a:cs typeface="Arial" pitchFamily="34" charset="0"/>
              </a:rPr>
              <a:t>UNTUK MEMENUHI ATAU MELAKSANAKAN </a:t>
            </a:r>
            <a:r>
              <a:rPr lang="en-US" b="1" i="1" dirty="0" smtClean="0">
                <a:solidFill>
                  <a:srgbClr val="FF0000"/>
                </a:solidFill>
                <a:latin typeface="Arial Black" pitchFamily="34" charset="0"/>
                <a:cs typeface="Arial" pitchFamily="34" charset="0"/>
              </a:rPr>
              <a:t>FUNGSI-FUNGSI KELUARGA</a:t>
            </a:r>
          </a:p>
          <a:p>
            <a:pPr marL="457200" indent="-457200" eaLnBrk="1" fontAlgn="auto" hangingPunct="1">
              <a:lnSpc>
                <a:spcPct val="90000"/>
              </a:lnSpc>
              <a:spcBef>
                <a:spcPct val="50000"/>
              </a:spcBef>
              <a:spcAft>
                <a:spcPts val="0"/>
              </a:spcAft>
              <a:buClr>
                <a:srgbClr val="070614"/>
              </a:buClr>
              <a:buFont typeface="Wingdings" pitchFamily="2" charset="2"/>
              <a:buNone/>
              <a:defRPr/>
            </a:pPr>
            <a:r>
              <a:rPr lang="en-US" b="1" dirty="0" smtClean="0">
                <a:latin typeface="Arial Black" pitchFamily="34" charset="0"/>
                <a:cs typeface="Arial" pitchFamily="34" charset="0"/>
              </a:rPr>
              <a:t>BERKURANGNYA KELUARGA MISKIN ATAU TIDAK DAPAT MEMENUHI KEBUTUHAN MENCAPAI </a:t>
            </a:r>
            <a:r>
              <a:rPr lang="en-US" b="1" i="1" dirty="0" smtClean="0">
                <a:solidFill>
                  <a:srgbClr val="FF0000"/>
                </a:solidFill>
                <a:latin typeface="Arial Black" pitchFamily="34" charset="0"/>
                <a:cs typeface="Arial" pitchFamily="34" charset="0"/>
              </a:rPr>
              <a:t>TINGKAT KEHIDUPAN YANG LAYAK</a:t>
            </a:r>
          </a:p>
        </p:txBody>
      </p:sp>
      <p:pic>
        <p:nvPicPr>
          <p:cNvPr id="24580" name="Picture 4"/>
          <p:cNvPicPr>
            <a:picLocks noChangeAspect="1" noChangeArrowheads="1"/>
          </p:cNvPicPr>
          <p:nvPr/>
        </p:nvPicPr>
        <p:blipFill>
          <a:blip r:embed="rId2" cstate="print"/>
          <a:srcRect/>
          <a:stretch>
            <a:fillRect/>
          </a:stretch>
        </p:blipFill>
        <p:spPr bwMode="auto">
          <a:xfrm>
            <a:off x="5638800" y="2286000"/>
            <a:ext cx="3352800" cy="26670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84188" y="1905000"/>
            <a:ext cx="4191000" cy="3786188"/>
          </a:xfrm>
          <a:prstGeom prst="rect">
            <a:avLst/>
          </a:prstGeom>
          <a:noFill/>
          <a:ln w="9525">
            <a:noFill/>
            <a:miter lim="800000"/>
            <a:headEnd/>
            <a:tailEnd/>
          </a:ln>
        </p:spPr>
        <p:txBody>
          <a:bodyPr>
            <a:spAutoFit/>
          </a:bodyPr>
          <a:lstStyle/>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POSYANDU</a:t>
            </a:r>
          </a:p>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KELOMPOK KB / PPKBD</a:t>
            </a:r>
          </a:p>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PAUD</a:t>
            </a:r>
          </a:p>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KELOMPOK ARISAN</a:t>
            </a:r>
          </a:p>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KELOMPOK PENGAJIAN</a:t>
            </a:r>
          </a:p>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KELOMPOK USAHA</a:t>
            </a:r>
          </a:p>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KOPERASI</a:t>
            </a:r>
          </a:p>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LAIN-LAIN</a:t>
            </a:r>
          </a:p>
        </p:txBody>
      </p:sp>
      <p:sp>
        <p:nvSpPr>
          <p:cNvPr id="25603" name="Text Box 4"/>
          <p:cNvSpPr txBox="1">
            <a:spLocks noChangeArrowheads="1"/>
          </p:cNvSpPr>
          <p:nvPr/>
        </p:nvSpPr>
        <p:spPr bwMode="auto">
          <a:xfrm>
            <a:off x="1219200" y="990600"/>
            <a:ext cx="6477000" cy="708025"/>
          </a:xfrm>
          <a:prstGeom prst="rect">
            <a:avLst/>
          </a:prstGeom>
          <a:noFill/>
          <a:ln w="9525">
            <a:noFill/>
            <a:miter lim="800000"/>
            <a:headEnd/>
            <a:tailEnd/>
          </a:ln>
        </p:spPr>
        <p:txBody>
          <a:bodyPr>
            <a:spAutoFit/>
          </a:bodyPr>
          <a:lstStyle/>
          <a:p>
            <a:pPr marL="342900" indent="-342900" algn="ctr" fontAlgn="auto">
              <a:spcBef>
                <a:spcPct val="50000"/>
              </a:spcBef>
              <a:spcAft>
                <a:spcPts val="0"/>
              </a:spcAft>
              <a:buClr>
                <a:srgbClr val="0033CC"/>
              </a:buClr>
              <a:defRPr/>
            </a:pPr>
            <a:r>
              <a:rPr lang="en-US" sz="3200" dirty="0">
                <a:latin typeface="Corbel" pitchFamily="34" charset="0"/>
              </a:rPr>
              <a:t> </a:t>
            </a:r>
            <a:r>
              <a:rPr lang="en-US" sz="4000" b="1" dirty="0">
                <a:solidFill>
                  <a:srgbClr val="CC0000"/>
                </a:solidFill>
                <a:effectLst>
                  <a:outerShdw blurRad="38100" dist="38100" dir="2700000" algn="tl">
                    <a:srgbClr val="000000">
                      <a:alpha val="43137"/>
                    </a:srgbClr>
                  </a:outerShdw>
                </a:effectLst>
                <a:latin typeface="+mn-lt"/>
                <a:cs typeface="Arial" pitchFamily="34" charset="0"/>
              </a:rPr>
              <a:t>BASIS PEMBENTUKAN </a:t>
            </a:r>
            <a:endParaRPr lang="en-US" sz="3200" b="1" dirty="0">
              <a:solidFill>
                <a:srgbClr val="CC0000"/>
              </a:solidFill>
              <a:effectLst>
                <a:outerShdw blurRad="38100" dist="38100" dir="2700000" algn="tl">
                  <a:srgbClr val="000000">
                    <a:alpha val="43137"/>
                  </a:srgbClr>
                </a:outerShdw>
              </a:effectLst>
              <a:latin typeface="+mn-lt"/>
              <a:cs typeface="Arial" pitchFamily="34" charset="0"/>
            </a:endParaRPr>
          </a:p>
        </p:txBody>
      </p:sp>
      <p:sp>
        <p:nvSpPr>
          <p:cNvPr id="2" name="TextBox 1"/>
          <p:cNvSpPr txBox="1"/>
          <p:nvPr/>
        </p:nvSpPr>
        <p:spPr>
          <a:xfrm>
            <a:off x="4114800" y="1885950"/>
            <a:ext cx="4953000" cy="3602038"/>
          </a:xfrm>
          <a:prstGeom prst="rect">
            <a:avLst/>
          </a:prstGeom>
          <a:noFill/>
        </p:spPr>
        <p:txBody>
          <a:bodyPr>
            <a:spAutoFit/>
          </a:bodyPr>
          <a:lstStyle/>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MASJID DAN RUMAH2 IBADAH LAINNYA</a:t>
            </a:r>
          </a:p>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KELOMPOK TANI</a:t>
            </a:r>
          </a:p>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KELOMPOK KESENIAN/BUDAYA</a:t>
            </a:r>
          </a:p>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PANTI ASUHAN</a:t>
            </a:r>
          </a:p>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PESANTREN</a:t>
            </a:r>
          </a:p>
          <a:p>
            <a:pPr marL="457200" indent="-457200" fontAlgn="auto">
              <a:lnSpc>
                <a:spcPct val="150000"/>
              </a:lnSpc>
              <a:spcBef>
                <a:spcPts val="0"/>
              </a:spcBef>
              <a:spcAft>
                <a:spcPts val="0"/>
              </a:spcAft>
              <a:buFont typeface="Arial" pitchFamily="34" charset="0"/>
              <a:buChar char="•"/>
              <a:defRPr/>
            </a:pPr>
            <a:r>
              <a:rPr lang="en-US" sz="2000" b="1" dirty="0">
                <a:effectLst>
                  <a:outerShdw blurRad="38100" dist="38100" dir="2700000" algn="tl">
                    <a:srgbClr val="000000">
                      <a:alpha val="43137"/>
                    </a:srgbClr>
                  </a:outerShdw>
                </a:effectLst>
              </a:rPr>
              <a:t>PERORANGAN/DERMAWAN</a:t>
            </a:r>
          </a:p>
          <a:p>
            <a:pPr>
              <a:defRPr/>
            </a:pPr>
            <a:endParaRPr lang="id-ID"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p:cNvPicPr>
            <a:picLocks noChangeAspect="1" noChangeArrowheads="1"/>
          </p:cNvPicPr>
          <p:nvPr/>
        </p:nvPicPr>
        <p:blipFill>
          <a:blip r:embed="rId2" cstate="print"/>
          <a:srcRect/>
          <a:stretch>
            <a:fillRect/>
          </a:stretch>
        </p:blipFill>
        <p:spPr bwMode="auto">
          <a:xfrm>
            <a:off x="5457510" y="1844824"/>
            <a:ext cx="3352346" cy="3489176"/>
          </a:xfrm>
          <a:prstGeom prst="rect">
            <a:avLst/>
          </a:prstGeom>
          <a:ln>
            <a:noFill/>
          </a:ln>
          <a:effectLst>
            <a:softEdge rad="112500"/>
          </a:effectLst>
        </p:spPr>
      </p:pic>
      <p:sp>
        <p:nvSpPr>
          <p:cNvPr id="54274" name="Rectangle 2"/>
          <p:cNvSpPr>
            <a:spLocks noGrp="1" noChangeArrowheads="1"/>
          </p:cNvSpPr>
          <p:nvPr>
            <p:ph type="title" idx="4294967295"/>
          </p:nvPr>
        </p:nvSpPr>
        <p:spPr>
          <a:xfrm>
            <a:off x="381000" y="533400"/>
            <a:ext cx="8295456" cy="685800"/>
          </a:xfrm>
          <a:extLst/>
        </p:spPr>
        <p:style>
          <a:lnRef idx="0">
            <a:schemeClr val="dk1"/>
          </a:lnRef>
          <a:fillRef idx="3">
            <a:schemeClr val="dk1"/>
          </a:fillRef>
          <a:effectRef idx="3">
            <a:schemeClr val="dk1"/>
          </a:effectRef>
          <a:fontRef idx="minor">
            <a:schemeClr val="lt1"/>
          </a:fontRef>
        </p:style>
        <p:txBody>
          <a:bodyPr rtlCol="0">
            <a:normAutofit fontScale="90000"/>
          </a:bodyPr>
          <a:lstStyle/>
          <a:p>
            <a:pPr algn="ctr" eaLnBrk="1" fontAlgn="auto" hangingPunct="1">
              <a:spcAft>
                <a:spcPts val="0"/>
              </a:spcAft>
              <a:defRPr/>
            </a:pPr>
            <a:r>
              <a:rPr lang="en-US" b="1" dirty="0" smtClean="0">
                <a:solidFill>
                  <a:schemeClr val="accent1"/>
                </a:solidFill>
              </a:rPr>
              <a:t>LATAR BELAKANG</a:t>
            </a:r>
          </a:p>
        </p:txBody>
      </p:sp>
      <p:sp>
        <p:nvSpPr>
          <p:cNvPr id="14340" name="Rectangle 3"/>
          <p:cNvSpPr>
            <a:spLocks noGrp="1" noChangeArrowheads="1"/>
          </p:cNvSpPr>
          <p:nvPr>
            <p:ph idx="4294967295"/>
          </p:nvPr>
        </p:nvSpPr>
        <p:spPr>
          <a:xfrm>
            <a:off x="304800" y="1371600"/>
            <a:ext cx="5491163" cy="4217988"/>
          </a:xfrm>
        </p:spPr>
        <p:txBody>
          <a:bodyPr rtlCol="0">
            <a:normAutofit fontScale="85000" lnSpcReduction="20000"/>
          </a:bodyPr>
          <a:lstStyle/>
          <a:p>
            <a:pPr marL="68580" indent="0" eaLnBrk="1" fontAlgn="auto" hangingPunct="1">
              <a:spcAft>
                <a:spcPts val="0"/>
              </a:spcAft>
              <a:buSzPct val="100000"/>
              <a:buFont typeface="Wingdings 2" pitchFamily="18" charset="2"/>
              <a:buNone/>
              <a:defRPr/>
            </a:pPr>
            <a:endParaRPr lang="id-ID" b="1" dirty="0" smtClean="0">
              <a:effectLst>
                <a:outerShdw blurRad="38100" dist="38100" dir="2700000" algn="tl">
                  <a:srgbClr val="000000">
                    <a:alpha val="43137"/>
                  </a:srgbClr>
                </a:outerShdw>
              </a:effectLst>
              <a:latin typeface="+mj-lt"/>
            </a:endParaRPr>
          </a:p>
          <a:p>
            <a:pPr indent="-274320" eaLnBrk="1" fontAlgn="auto" hangingPunct="1">
              <a:spcAft>
                <a:spcPts val="0"/>
              </a:spcAft>
              <a:buSzPct val="100000"/>
              <a:buFont typeface="Arial" pitchFamily="34" charset="0"/>
              <a:buChar char="•"/>
              <a:defRPr/>
            </a:pPr>
            <a:endParaRPr lang="id-ID" b="1" dirty="0">
              <a:effectLst>
                <a:outerShdw blurRad="38100" dist="38100" dir="2700000" algn="tl">
                  <a:srgbClr val="000000">
                    <a:alpha val="43137"/>
                  </a:srgbClr>
                </a:outerShdw>
              </a:effectLst>
              <a:latin typeface="+mj-lt"/>
            </a:endParaRPr>
          </a:p>
          <a:p>
            <a:pPr indent="-274320" eaLnBrk="1" fontAlgn="auto" hangingPunct="1">
              <a:spcAft>
                <a:spcPts val="0"/>
              </a:spcAft>
              <a:buSzPct val="100000"/>
              <a:buFont typeface="Arial" pitchFamily="34" charset="0"/>
              <a:buChar char="•"/>
              <a:defRPr/>
            </a:pPr>
            <a:r>
              <a:rPr lang="en-US" b="1" dirty="0" smtClean="0">
                <a:effectLst>
                  <a:outerShdw blurRad="38100" dist="38100" dir="2700000" algn="tl">
                    <a:srgbClr val="000000">
                      <a:alpha val="43137"/>
                    </a:srgbClr>
                  </a:outerShdw>
                </a:effectLst>
                <a:latin typeface="+mj-lt"/>
              </a:rPr>
              <a:t>KETERBELAKANGAN PENDUDUK / SDM</a:t>
            </a:r>
            <a:endParaRPr lang="id-ID" b="1" dirty="0" smtClean="0">
              <a:effectLst>
                <a:outerShdw blurRad="38100" dist="38100" dir="2700000" algn="tl">
                  <a:srgbClr val="000000">
                    <a:alpha val="43137"/>
                  </a:srgbClr>
                </a:outerShdw>
              </a:effectLst>
              <a:latin typeface="+mj-lt"/>
            </a:endParaRPr>
          </a:p>
          <a:p>
            <a:pPr indent="-274320" eaLnBrk="1" fontAlgn="auto" hangingPunct="1">
              <a:spcAft>
                <a:spcPts val="0"/>
              </a:spcAft>
              <a:buSzPct val="100000"/>
              <a:buFont typeface="Arial" pitchFamily="34" charset="0"/>
              <a:buChar char="•"/>
              <a:defRPr/>
            </a:pPr>
            <a:r>
              <a:rPr lang="id-ID" b="1" dirty="0" smtClean="0">
                <a:effectLst>
                  <a:outerShdw blurRad="38100" dist="38100" dir="2700000" algn="tl">
                    <a:srgbClr val="000000">
                      <a:alpha val="43137"/>
                    </a:srgbClr>
                  </a:outerShdw>
                </a:effectLst>
                <a:latin typeface="+mj-lt"/>
              </a:rPr>
              <a:t>. 66 thn merdeka, msh tertinggal jauh (IPM th 2011</a:t>
            </a:r>
            <a:r>
              <a:rPr lang="id-ID" b="1" dirty="0">
                <a:effectLst>
                  <a:outerShdw blurRad="38100" dist="38100" dir="2700000" algn="tl">
                    <a:srgbClr val="000000">
                      <a:alpha val="43137"/>
                    </a:srgbClr>
                  </a:outerShdw>
                </a:effectLst>
                <a:latin typeface="+mj-lt"/>
              </a:rPr>
              <a:t> </a:t>
            </a:r>
            <a:r>
              <a:rPr lang="id-ID" b="1" dirty="0" smtClean="0">
                <a:effectLst>
                  <a:outerShdw blurRad="38100" dist="38100" dir="2700000" algn="tl">
                    <a:srgbClr val="000000">
                      <a:alpha val="43137"/>
                    </a:srgbClr>
                  </a:outerShdw>
                </a:effectLst>
                <a:latin typeface="+mj-lt"/>
              </a:rPr>
              <a:t>:  ke124 dari 188 negara)</a:t>
            </a:r>
          </a:p>
          <a:p>
            <a:pPr indent="-274320" eaLnBrk="1" fontAlgn="auto" hangingPunct="1">
              <a:spcAft>
                <a:spcPts val="0"/>
              </a:spcAft>
              <a:buSzPct val="100000"/>
              <a:buFont typeface="Arial" pitchFamily="34" charset="0"/>
              <a:buChar char="•"/>
              <a:defRPr/>
            </a:pPr>
            <a:r>
              <a:rPr lang="id-ID" b="1" dirty="0" smtClean="0">
                <a:effectLst>
                  <a:outerShdw blurRad="38100" dist="38100" dir="2700000" algn="tl">
                    <a:srgbClr val="000000">
                      <a:alpha val="43137"/>
                    </a:srgbClr>
                  </a:outerShdw>
                </a:effectLst>
                <a:latin typeface="+mj-lt"/>
              </a:rPr>
              <a:t>. MDG’s thn 2015 masih jauh </a:t>
            </a:r>
            <a:endParaRPr lang="en-US" b="1" dirty="0" smtClean="0">
              <a:effectLst>
                <a:outerShdw blurRad="38100" dist="38100" dir="2700000" algn="tl">
                  <a:srgbClr val="000000">
                    <a:alpha val="43137"/>
                  </a:srgbClr>
                </a:outerShdw>
              </a:effectLst>
              <a:latin typeface="+mj-lt"/>
            </a:endParaRPr>
          </a:p>
          <a:p>
            <a:pPr indent="-274320" eaLnBrk="1" fontAlgn="auto" hangingPunct="1">
              <a:spcAft>
                <a:spcPts val="0"/>
              </a:spcAft>
              <a:buSzPct val="100000"/>
              <a:buFont typeface="Arial" pitchFamily="34" charset="0"/>
              <a:buChar char="•"/>
              <a:defRPr/>
            </a:pPr>
            <a:endParaRPr lang="en-US" b="1" dirty="0" smtClean="0">
              <a:solidFill>
                <a:srgbClr val="FF0000"/>
              </a:solidFill>
              <a:effectLst>
                <a:outerShdw blurRad="38100" dist="38100" dir="2700000" algn="tl">
                  <a:srgbClr val="000000">
                    <a:alpha val="43137"/>
                  </a:srgbClr>
                </a:outerShdw>
              </a:effectLst>
              <a:latin typeface="+mj-lt"/>
            </a:endParaRPr>
          </a:p>
          <a:p>
            <a:pPr indent="-274320" eaLnBrk="1" fontAlgn="auto" hangingPunct="1">
              <a:spcAft>
                <a:spcPts val="0"/>
              </a:spcAft>
              <a:buSzPct val="100000"/>
              <a:buFont typeface="Arial" pitchFamily="34" charset="0"/>
              <a:buChar char="•"/>
              <a:defRPr/>
            </a:pPr>
            <a:r>
              <a:rPr lang="en-US" b="1" dirty="0" smtClean="0">
                <a:solidFill>
                  <a:srgbClr val="FF0000"/>
                </a:solidFill>
                <a:effectLst>
                  <a:outerShdw blurRad="38100" dist="38100" dir="2700000" algn="tl">
                    <a:srgbClr val="000000">
                      <a:alpha val="43137"/>
                    </a:srgbClr>
                  </a:outerShdw>
                </a:effectLst>
                <a:latin typeface="+mj-lt"/>
              </a:rPr>
              <a:t>FAKTOR UTAMA </a:t>
            </a:r>
            <a:r>
              <a:rPr lang="en-US" b="1" dirty="0" smtClean="0">
                <a:effectLst>
                  <a:outerShdw blurRad="38100" dist="38100" dir="2700000" algn="tl">
                    <a:srgbClr val="000000">
                      <a:alpha val="43137"/>
                    </a:srgbClr>
                  </a:outerShdw>
                </a:effectLst>
                <a:latin typeface="+mj-lt"/>
              </a:rPr>
              <a:t>: KENDALA KELUARGA DALAM MEMENUHI 8 FUNGSINYA</a:t>
            </a:r>
          </a:p>
          <a:p>
            <a:pPr indent="-274320" eaLnBrk="1" fontAlgn="auto" hangingPunct="1">
              <a:lnSpc>
                <a:spcPct val="40000"/>
              </a:lnSpc>
              <a:spcAft>
                <a:spcPts val="0"/>
              </a:spcAft>
              <a:buSzPct val="100000"/>
              <a:buFont typeface="Arial" pitchFamily="34" charset="0"/>
              <a:buChar char="•"/>
              <a:defRPr/>
            </a:pPr>
            <a:endParaRPr lang="en-US" b="1" dirty="0" smtClean="0">
              <a:effectLst>
                <a:outerShdw blurRad="38100" dist="38100" dir="2700000" algn="tl">
                  <a:srgbClr val="000000">
                    <a:alpha val="43137"/>
                  </a:srgbClr>
                </a:outerShdw>
              </a:effectLst>
              <a:latin typeface="+mj-lt"/>
            </a:endParaRPr>
          </a:p>
          <a:p>
            <a:pPr indent="-274320" eaLnBrk="1" fontAlgn="auto" hangingPunct="1">
              <a:spcAft>
                <a:spcPts val="0"/>
              </a:spcAft>
              <a:buSzPct val="100000"/>
              <a:buFont typeface="Arial" pitchFamily="34" charset="0"/>
              <a:buChar char="•"/>
              <a:defRPr/>
            </a:pPr>
            <a:endParaRPr lang="id-ID" b="1" dirty="0" smtClean="0">
              <a:effectLst>
                <a:outerShdw blurRad="38100" dist="38100" dir="2700000" algn="tl">
                  <a:srgbClr val="000000">
                    <a:alpha val="43137"/>
                  </a:srgbClr>
                </a:outerShdw>
              </a:effectLst>
              <a:latin typeface="+mj-lt"/>
            </a:endParaRPr>
          </a:p>
          <a:p>
            <a:pPr indent="-274320" eaLnBrk="1" fontAlgn="auto" hangingPunct="1">
              <a:spcAft>
                <a:spcPts val="0"/>
              </a:spcAft>
              <a:buSzPct val="100000"/>
              <a:buFont typeface="Arial" pitchFamily="34" charset="0"/>
              <a:buChar char="•"/>
              <a:defRPr/>
            </a:pPr>
            <a:r>
              <a:rPr lang="en-US" b="1" dirty="0" smtClean="0">
                <a:effectLst>
                  <a:outerShdw blurRad="38100" dist="38100" dir="2700000" algn="tl">
                    <a:srgbClr val="000000">
                      <a:alpha val="43137"/>
                    </a:srgbClr>
                  </a:outerShdw>
                </a:effectLst>
                <a:latin typeface="+mj-lt"/>
              </a:rPr>
              <a:t>PERLU SDM YG BERKUALITAS, DG ETOS KERJA, MAJU &amp; MANDIRI DITUNJANG PENGUATAN</a:t>
            </a:r>
            <a:r>
              <a:rPr lang="id-ID" b="1" dirty="0" smtClean="0">
                <a:effectLst>
                  <a:outerShdw blurRad="38100" dist="38100" dir="2700000" algn="tl">
                    <a:srgbClr val="000000">
                      <a:alpha val="43137"/>
                    </a:srgbClr>
                  </a:outerShdw>
                </a:effectLst>
                <a:latin typeface="+mj-lt"/>
              </a:rPr>
              <a:t> THD</a:t>
            </a:r>
            <a:r>
              <a:rPr lang="en-US" b="1" dirty="0" smtClean="0">
                <a:effectLst>
                  <a:outerShdw blurRad="38100" dist="38100" dir="2700000" algn="tl">
                    <a:srgbClr val="000000">
                      <a:alpha val="43137"/>
                    </a:srgbClr>
                  </a:outerShdw>
                </a:effectLst>
                <a:latin typeface="+mj-lt"/>
              </a:rPr>
              <a:t> POTENSI</a:t>
            </a:r>
            <a:r>
              <a:rPr lang="en-US" b="1" dirty="0" smtClean="0">
                <a:solidFill>
                  <a:schemeClr val="tx1">
                    <a:lumMod val="85000"/>
                    <a:lumOff val="15000"/>
                  </a:schemeClr>
                </a:solidFill>
                <a:effectLst>
                  <a:outerShdw blurRad="38100" dist="38100" dir="2700000" algn="tl">
                    <a:srgbClr val="000000">
                      <a:alpha val="43137"/>
                    </a:srgbClr>
                  </a:outerShdw>
                </a:effectLst>
                <a:latin typeface="+mj-lt"/>
              </a:rPr>
              <a:t> </a:t>
            </a:r>
            <a:r>
              <a:rPr lang="id-ID" b="1" dirty="0" smtClean="0">
                <a:solidFill>
                  <a:schemeClr val="tx1">
                    <a:lumMod val="85000"/>
                    <a:lumOff val="15000"/>
                  </a:schemeClr>
                </a:solidFill>
                <a:effectLst>
                  <a:outerShdw blurRad="38100" dist="38100" dir="2700000" algn="tl">
                    <a:srgbClr val="000000">
                      <a:alpha val="43137"/>
                    </a:srgbClr>
                  </a:outerShdw>
                </a:effectLst>
                <a:latin typeface="+mj-lt"/>
              </a:rPr>
              <a:t>YANG DIMILIKI</a:t>
            </a:r>
            <a:endParaRPr lang="en-US" b="1" dirty="0" smtClean="0">
              <a:solidFill>
                <a:schemeClr val="tx1">
                  <a:lumMod val="85000"/>
                  <a:lumOff val="15000"/>
                </a:schemeClr>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1143000"/>
          </a:xfrm>
        </p:spPr>
        <p:txBody>
          <a:bodyPr rtlCol="0">
            <a:normAutofit fontScale="90000"/>
          </a:bodyPr>
          <a:lstStyle/>
          <a:p>
            <a:pPr algn="ctr" eaLnBrk="1" fontAlgn="auto" hangingPunct="1">
              <a:spcAft>
                <a:spcPts val="0"/>
              </a:spcAft>
              <a:defRPr/>
            </a:pPr>
            <a:r>
              <a:rPr lang="en-US" sz="3600" b="1" dirty="0" smtClean="0">
                <a:solidFill>
                  <a:srgbClr val="FF0000"/>
                </a:solidFill>
                <a:effectLst>
                  <a:outerShdw blurRad="38100" dist="38100" dir="2700000" algn="tl">
                    <a:srgbClr val="000000">
                      <a:alpha val="43137"/>
                    </a:srgbClr>
                  </a:outerShdw>
                </a:effectLst>
                <a:cs typeface="Arial" pitchFamily="34" charset="0"/>
              </a:rPr>
              <a:t>SUBSTANSI BIDANG UPAYA POSDAYA</a:t>
            </a:r>
            <a:endParaRPr lang="id-ID" sz="3600" b="1" dirty="0">
              <a:solidFill>
                <a:srgbClr val="FF0000"/>
              </a:solidFill>
              <a:effectLst>
                <a:outerShdw blurRad="38100" dist="38100" dir="2700000" algn="tl">
                  <a:srgbClr val="000000">
                    <a:alpha val="43137"/>
                  </a:srgbClr>
                </a:outerShdw>
              </a:effectLst>
              <a:cs typeface="Arial" pitchFamily="34" charset="0"/>
            </a:endParaRPr>
          </a:p>
        </p:txBody>
      </p:sp>
      <p:sp>
        <p:nvSpPr>
          <p:cNvPr id="27651" name="Content Placeholder 2"/>
          <p:cNvSpPr>
            <a:spLocks noGrp="1"/>
          </p:cNvSpPr>
          <p:nvPr>
            <p:ph idx="1"/>
          </p:nvPr>
        </p:nvSpPr>
        <p:spPr>
          <a:xfrm>
            <a:off x="1435100" y="1524000"/>
            <a:ext cx="3746500" cy="3276600"/>
          </a:xfrm>
          <a:extLst>
            <a:ext uri="{909E8E84-426E-40DD-AFC4-6F175D3DCCD1}"/>
            <a:ext uri="{91240B29-F687-4F45-9708-019B960494DF}"/>
          </a:extLst>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defRPr/>
            </a:pPr>
            <a:r>
              <a:rPr lang="en-US"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cs typeface="Arial" charset="0"/>
              </a:rPr>
              <a:t>PENDIDIKAN</a:t>
            </a:r>
          </a:p>
          <a:p>
            <a:pPr eaLnBrk="1" hangingPunct="1">
              <a:defRPr/>
            </a:pPr>
            <a:endParaRPr lang="en-US"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cs typeface="Arial" charset="0"/>
            </a:endParaRPr>
          </a:p>
          <a:p>
            <a:pPr eaLnBrk="1" hangingPunct="1">
              <a:defRPr/>
            </a:pPr>
            <a:r>
              <a:rPr lang="en-US"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cs typeface="Arial" charset="0"/>
              </a:rPr>
              <a:t>KESEHATAN</a:t>
            </a:r>
          </a:p>
          <a:p>
            <a:pPr eaLnBrk="1" hangingPunct="1">
              <a:defRPr/>
            </a:pPr>
            <a:endParaRPr lang="en-US"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cs typeface="Arial" charset="0"/>
            </a:endParaRPr>
          </a:p>
          <a:p>
            <a:pPr eaLnBrk="1" hangingPunct="1">
              <a:defRPr/>
            </a:pPr>
            <a:r>
              <a:rPr lang="en-US"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cs typeface="Arial" charset="0"/>
              </a:rPr>
              <a:t>WIRAUSAHA</a:t>
            </a:r>
          </a:p>
          <a:p>
            <a:pPr eaLnBrk="1" hangingPunct="1">
              <a:defRPr/>
            </a:pPr>
            <a:endParaRPr lang="en-US"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cs typeface="Arial" charset="0"/>
            </a:endParaRPr>
          </a:p>
          <a:p>
            <a:pPr eaLnBrk="1" hangingPunct="1">
              <a:defRPr/>
            </a:pPr>
            <a:r>
              <a:rPr lang="en-US"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cs typeface="Arial" charset="0"/>
              </a:rPr>
              <a:t>LINGKUNGAN</a:t>
            </a:r>
          </a:p>
        </p:txBody>
      </p:sp>
      <p:pic>
        <p:nvPicPr>
          <p:cNvPr id="29701" name="Picture 2" descr="D:\PHOTOREF POSDAYA LENOVO\FOTO REF POSDAYA PRF HS\20100410 posdaya cikarawang bogor\IMG_7396.JPG"/>
          <p:cNvPicPr>
            <a:picLocks noChangeAspect="1" noChangeArrowheads="1"/>
          </p:cNvPicPr>
          <p:nvPr/>
        </p:nvPicPr>
        <p:blipFill>
          <a:blip r:embed="rId2" cstate="print"/>
          <a:srcRect/>
          <a:stretch>
            <a:fillRect/>
          </a:stretch>
        </p:blipFill>
        <p:spPr bwMode="auto">
          <a:xfrm>
            <a:off x="5783382" y="1226840"/>
            <a:ext cx="1600200" cy="1295400"/>
          </a:xfrm>
          <a:prstGeom prst="rect">
            <a:avLst/>
          </a:prstGeom>
          <a:ln>
            <a:noFill/>
          </a:ln>
          <a:effectLst>
            <a:softEdge rad="112500"/>
          </a:effectLst>
        </p:spPr>
      </p:pic>
      <p:pic>
        <p:nvPicPr>
          <p:cNvPr id="29702" name="Picture 3" descr="D:\PHOTOREF POSDAYA LENOVO\FOTO DIY TMNSISWA MRT 10\Kunjungan Posdaya\DSC06488.JPG"/>
          <p:cNvPicPr>
            <a:picLocks noChangeAspect="1" noChangeArrowheads="1"/>
          </p:cNvPicPr>
          <p:nvPr/>
        </p:nvPicPr>
        <p:blipFill>
          <a:blip r:embed="rId3" cstate="print"/>
          <a:srcRect/>
          <a:stretch>
            <a:fillRect/>
          </a:stretch>
        </p:blipFill>
        <p:spPr bwMode="auto">
          <a:xfrm>
            <a:off x="5940152" y="4293096"/>
            <a:ext cx="1447800" cy="1447800"/>
          </a:xfrm>
          <a:prstGeom prst="rect">
            <a:avLst/>
          </a:prstGeom>
          <a:ln>
            <a:noFill/>
          </a:ln>
          <a:effectLst>
            <a:softEdge rad="112500"/>
          </a:effectLst>
        </p:spPr>
      </p:pic>
      <p:pic>
        <p:nvPicPr>
          <p:cNvPr id="29706" name="Picture 2" descr="D:\PHOTOREF POSDAYA LENOVO\photo\posyandu\DSC00219.JPG"/>
          <p:cNvPicPr>
            <a:picLocks noChangeAspect="1" noChangeArrowheads="1"/>
          </p:cNvPicPr>
          <p:nvPr/>
        </p:nvPicPr>
        <p:blipFill>
          <a:blip r:embed="rId4" cstate="print"/>
          <a:srcRect/>
          <a:stretch>
            <a:fillRect/>
          </a:stretch>
        </p:blipFill>
        <p:spPr bwMode="auto">
          <a:xfrm>
            <a:off x="5004048" y="2780928"/>
            <a:ext cx="1447800" cy="1219200"/>
          </a:xfrm>
          <a:prstGeom prst="rect">
            <a:avLst/>
          </a:prstGeom>
          <a:ln>
            <a:noFill/>
          </a:ln>
          <a:effectLst>
            <a:softEdge rad="112500"/>
          </a:effectLst>
        </p:spPr>
      </p:pic>
      <p:pic>
        <p:nvPicPr>
          <p:cNvPr id="29708" name="Picture 2" descr="D:\PHOTOREF POSDAYA LENOVO\FOTO REF POSDAYA PRF HS\20100410 posdaya cikarawang bogor\IMG_7567.JPG"/>
          <p:cNvPicPr>
            <a:picLocks noChangeAspect="1" noChangeArrowheads="1"/>
          </p:cNvPicPr>
          <p:nvPr/>
        </p:nvPicPr>
        <p:blipFill>
          <a:blip r:embed="rId5" cstate="print"/>
          <a:srcRect/>
          <a:stretch>
            <a:fillRect/>
          </a:stretch>
        </p:blipFill>
        <p:spPr bwMode="auto">
          <a:xfrm>
            <a:off x="6860236" y="2780928"/>
            <a:ext cx="1630363" cy="1371600"/>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ext uri="{91240B29-F687-4F45-9708-019B960494DF}"/>
          </a:extLst>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id-ID"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rPr>
              <a:t>5 PILAR KERJASAMA POSDAYA</a:t>
            </a:r>
          </a:p>
        </p:txBody>
      </p:sp>
      <p:sp>
        <p:nvSpPr>
          <p:cNvPr id="3" name="Content Placeholder 2"/>
          <p:cNvSpPr>
            <a:spLocks noGrp="1"/>
          </p:cNvSpPr>
          <p:nvPr>
            <p:ph idx="1"/>
          </p:nvPr>
        </p:nvSpPr>
        <p:spPr>
          <a:xfrm>
            <a:off x="1066800" y="2743200"/>
            <a:ext cx="6777037" cy="2781300"/>
          </a:xfrm>
          <a:solidFill>
            <a:schemeClr val="bg2">
              <a:lumMod val="20000"/>
              <a:lumOff val="80000"/>
            </a:schemeClr>
          </a:solidFill>
          <a:extLst>
            <a:ext uri="{909E8E84-426E-40DD-AFC4-6F175D3DCCD1}"/>
            <a:ext uri="{91240B29-F687-4F45-9708-019B960494DF}"/>
          </a:extLst>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527050" indent="-457200">
              <a:buClrTx/>
              <a:buFont typeface="+mj-lt"/>
              <a:buAutoNum type="arabicPeriod"/>
              <a:defRPr/>
            </a:pPr>
            <a:r>
              <a:rPr lang="en-US" b="1" cap="all" dirty="0" err="1" smtClean="0">
                <a:ln w="0"/>
                <a:solidFill>
                  <a:schemeClr val="tx1"/>
                </a:solidFill>
                <a:effectLst>
                  <a:reflection blurRad="12700" stA="50000" endPos="50000" dist="5000" dir="5400000" sy="-100000" rotWithShape="0"/>
                </a:effectLst>
                <a:latin typeface="Arial Black" pitchFamily="34" charset="0"/>
              </a:rPr>
              <a:t>Masyarakat</a:t>
            </a:r>
            <a:r>
              <a:rPr lang="en-US" b="1" cap="all" dirty="0" smtClean="0">
                <a:ln w="0"/>
                <a:solidFill>
                  <a:schemeClr val="tx1"/>
                </a:solidFill>
                <a:effectLst>
                  <a:reflection blurRad="12700" stA="50000" endPos="50000" dist="5000" dir="5400000" sy="-100000" rotWithShape="0"/>
                </a:effectLst>
                <a:latin typeface="Arial Black" pitchFamily="34" charset="0"/>
              </a:rPr>
              <a:t>/</a:t>
            </a:r>
            <a:r>
              <a:rPr lang="en-US" b="1" cap="all" dirty="0" err="1" smtClean="0">
                <a:ln w="0"/>
                <a:solidFill>
                  <a:schemeClr val="tx1"/>
                </a:solidFill>
                <a:effectLst>
                  <a:reflection blurRad="12700" stA="50000" endPos="50000" dist="5000" dir="5400000" sy="-100000" rotWithShape="0"/>
                </a:effectLst>
                <a:latin typeface="Arial Black" pitchFamily="34" charset="0"/>
              </a:rPr>
              <a:t>posdaya</a:t>
            </a:r>
            <a:endParaRPr lang="id-ID" b="1" cap="all" dirty="0" smtClean="0">
              <a:ln w="0"/>
              <a:solidFill>
                <a:schemeClr val="tx1"/>
              </a:solidFill>
              <a:effectLst>
                <a:reflection blurRad="12700" stA="50000" endPos="50000" dist="5000" dir="5400000" sy="-100000" rotWithShape="0"/>
              </a:effectLst>
              <a:latin typeface="Arial Black" pitchFamily="34" charset="0"/>
            </a:endParaRPr>
          </a:p>
          <a:p>
            <a:pPr marL="527050" indent="-457200">
              <a:buClrTx/>
              <a:buFont typeface="+mj-lt"/>
              <a:buAutoNum type="arabicPeriod"/>
              <a:defRPr/>
            </a:pPr>
            <a:r>
              <a:rPr lang="id-ID" b="1" cap="all" dirty="0" smtClean="0">
                <a:ln w="0"/>
                <a:solidFill>
                  <a:schemeClr val="tx1"/>
                </a:solidFill>
                <a:effectLst>
                  <a:reflection blurRad="12700" stA="50000" endPos="50000" dist="5000" dir="5400000" sy="-100000" rotWithShape="0"/>
                </a:effectLst>
                <a:latin typeface="Arial Black" pitchFamily="34" charset="0"/>
              </a:rPr>
              <a:t>UNIVERSITAS/ PT (LPPM/LPM)</a:t>
            </a:r>
          </a:p>
          <a:p>
            <a:pPr marL="527050" indent="-457200">
              <a:buClrTx/>
              <a:buFont typeface="+mj-lt"/>
              <a:buAutoNum type="arabicPeriod"/>
              <a:defRPr/>
            </a:pPr>
            <a:r>
              <a:rPr lang="id-ID" b="1" cap="all" dirty="0" smtClean="0">
                <a:ln w="0"/>
                <a:solidFill>
                  <a:schemeClr val="tx1"/>
                </a:solidFill>
                <a:effectLst>
                  <a:reflection blurRad="12700" stA="50000" endPos="50000" dist="5000" dir="5400000" sy="-100000" rotWithShape="0"/>
                </a:effectLst>
                <a:latin typeface="Arial Black" pitchFamily="34" charset="0"/>
              </a:rPr>
              <a:t>PERBANKAN/LEMBAGA KEUANGAN NON BANK</a:t>
            </a:r>
          </a:p>
          <a:p>
            <a:pPr marL="527050" indent="-457200">
              <a:buClrTx/>
              <a:buFont typeface="+mj-lt"/>
              <a:buAutoNum type="arabicPeriod"/>
              <a:defRPr/>
            </a:pPr>
            <a:r>
              <a:rPr lang="id-ID" b="1" cap="all" dirty="0" smtClean="0">
                <a:ln w="0"/>
                <a:solidFill>
                  <a:schemeClr val="tx1"/>
                </a:solidFill>
                <a:effectLst>
                  <a:reflection blurRad="12700" stA="50000" endPos="50000" dist="5000" dir="5400000" sy="-100000" rotWithShape="0"/>
                </a:effectLst>
                <a:latin typeface="Arial Black" pitchFamily="34" charset="0"/>
              </a:rPr>
              <a:t>PEMPROV/ PEMKAB/ PEMKOT</a:t>
            </a:r>
          </a:p>
          <a:p>
            <a:pPr marL="527050" indent="-457200">
              <a:buClrTx/>
              <a:buFont typeface="+mj-lt"/>
              <a:buAutoNum type="arabicPeriod"/>
              <a:defRPr/>
            </a:pPr>
            <a:r>
              <a:rPr lang="id-ID" b="1" cap="all" dirty="0" smtClean="0">
                <a:ln w="0"/>
                <a:solidFill>
                  <a:schemeClr val="tx1"/>
                </a:solidFill>
                <a:effectLst>
                  <a:reflection blurRad="12700" stA="50000" endPos="50000" dist="5000" dir="5400000" sy="-100000" rotWithShape="0"/>
                </a:effectLst>
                <a:latin typeface="Arial Black" pitchFamily="34" charset="0"/>
              </a:rPr>
              <a:t>ORSOS / LSM ( a.l DNIKS,BK3S/K3S</a:t>
            </a:r>
          </a:p>
          <a:p>
            <a:pPr marL="69850" indent="0">
              <a:buClrTx/>
              <a:buFont typeface="Wingdings 2" pitchFamily="18" charset="2"/>
              <a:buNone/>
              <a:defRPr/>
            </a:pPr>
            <a:r>
              <a:rPr lang="id-ID" b="1" cap="all" dirty="0" smtClean="0">
                <a:ln w="0"/>
                <a:solidFill>
                  <a:schemeClr val="tx1"/>
                </a:solidFill>
                <a:effectLst>
                  <a:reflection blurRad="12700" stA="50000" endPos="50000" dist="5000" dir="5400000" sy="-100000" rotWithShape="0"/>
                </a:effectLst>
                <a:latin typeface="Arial Black" pitchFamily="34" charset="0"/>
              </a:rPr>
              <a:t>     /LKKs, PWRI, Juang Kencana)</a:t>
            </a:r>
            <a:endParaRPr lang="id-ID" b="1" cap="all" dirty="0">
              <a:ln w="0"/>
              <a:solidFill>
                <a:schemeClr val="tx1"/>
              </a:solidFill>
              <a:effectLst>
                <a:reflection blurRad="12700" stA="50000" endPos="50000" dist="5000" dir="5400000" sy="-100000" rotWithShape="0"/>
              </a:effectLst>
              <a:latin typeface="Arial Black" pitchFamily="34"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3900" y="838200"/>
            <a:ext cx="7772400" cy="685800"/>
          </a:xfrm>
          <a:extLst>
            <a:ext uri="{909E8E84-426E-40DD-AFC4-6F175D3DCCD1}"/>
            <a:ext uri="{91240B29-F687-4F45-9708-019B960494DF}"/>
          </a:extLst>
        </p:spPr>
        <p:txBody>
          <a:bodyPr rtlCol="0">
            <a:noAutofit/>
          </a:bodyPr>
          <a:lstStyle/>
          <a:p>
            <a:pPr algn="ctr" eaLnBrk="1" fontAlgn="auto" hangingPunct="1">
              <a:spcAft>
                <a:spcPts val="0"/>
              </a:spcAft>
              <a:defRPr/>
            </a:pPr>
            <a:r>
              <a:rPr lang="en-US" sz="3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rPr>
              <a:t>JADI … APAKAH </a:t>
            </a:r>
            <a:r>
              <a:rPr lang="en-US" sz="35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rPr>
              <a:t>POSDAYA</a:t>
            </a:r>
            <a:r>
              <a:rPr lang="en-US" sz="35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itchFamily="34" charset="0"/>
              </a:rPr>
              <a:t>?</a:t>
            </a:r>
            <a:endParaRPr lang="en-US" sz="31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Flowchart: Connector 3"/>
          <p:cNvSpPr/>
          <p:nvPr/>
        </p:nvSpPr>
        <p:spPr>
          <a:xfrm>
            <a:off x="2743200" y="2209800"/>
            <a:ext cx="3962400" cy="3810000"/>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26628" name="TextBox 4"/>
          <p:cNvSpPr txBox="1">
            <a:spLocks noChangeArrowheads="1"/>
          </p:cNvSpPr>
          <p:nvPr/>
        </p:nvSpPr>
        <p:spPr bwMode="auto">
          <a:xfrm>
            <a:off x="3560763" y="3733800"/>
            <a:ext cx="2382837" cy="646113"/>
          </a:xfrm>
          <a:prstGeom prst="rect">
            <a:avLst/>
          </a:prstGeom>
          <a:solidFill>
            <a:srgbClr val="FF0000"/>
          </a:solidFill>
          <a:ln w="9525">
            <a:noFill/>
            <a:miter lim="800000"/>
            <a:headEnd/>
            <a:tailEnd/>
          </a:ln>
        </p:spPr>
        <p:txBody>
          <a:bodyPr wrap="none">
            <a:spAutoFit/>
          </a:bodyPr>
          <a:lstStyle/>
          <a:p>
            <a:r>
              <a:rPr lang="en-US" sz="3600" b="1">
                <a:solidFill>
                  <a:schemeClr val="bg1"/>
                </a:solidFill>
                <a:latin typeface="Century Gothic" pitchFamily="34" charset="0"/>
              </a:rPr>
              <a:t>POSDAYA</a:t>
            </a:r>
          </a:p>
        </p:txBody>
      </p:sp>
      <p:sp>
        <p:nvSpPr>
          <p:cNvPr id="8" name="Flowchart: Connector 7"/>
          <p:cNvSpPr/>
          <p:nvPr/>
        </p:nvSpPr>
        <p:spPr>
          <a:xfrm>
            <a:off x="1752600" y="3505200"/>
            <a:ext cx="1447800" cy="8382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9" name="Flowchart: Connector 8"/>
          <p:cNvSpPr/>
          <p:nvPr/>
        </p:nvSpPr>
        <p:spPr>
          <a:xfrm>
            <a:off x="4419600" y="1676400"/>
            <a:ext cx="1219200" cy="8382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10" name="Flowchart: Connector 9"/>
          <p:cNvSpPr/>
          <p:nvPr/>
        </p:nvSpPr>
        <p:spPr>
          <a:xfrm>
            <a:off x="3505200" y="1752600"/>
            <a:ext cx="1143000" cy="10668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11" name="Flowchart: Connector 10"/>
          <p:cNvSpPr/>
          <p:nvPr/>
        </p:nvSpPr>
        <p:spPr>
          <a:xfrm>
            <a:off x="2590800" y="1905000"/>
            <a:ext cx="1447800" cy="1143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12" name="Flowchart: Connector 11"/>
          <p:cNvSpPr/>
          <p:nvPr/>
        </p:nvSpPr>
        <p:spPr>
          <a:xfrm>
            <a:off x="4800600" y="5257800"/>
            <a:ext cx="1447800" cy="12192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26634" name="TextBox 13"/>
          <p:cNvSpPr txBox="1">
            <a:spLocks noChangeArrowheads="1"/>
          </p:cNvSpPr>
          <p:nvPr/>
        </p:nvSpPr>
        <p:spPr bwMode="auto">
          <a:xfrm>
            <a:off x="1676400" y="3048000"/>
            <a:ext cx="1262063" cy="369888"/>
          </a:xfrm>
          <a:prstGeom prst="rect">
            <a:avLst/>
          </a:prstGeom>
          <a:noFill/>
          <a:ln w="9525">
            <a:noFill/>
            <a:miter lim="800000"/>
            <a:headEnd/>
            <a:tailEnd/>
          </a:ln>
        </p:spPr>
        <p:txBody>
          <a:bodyPr wrap="none">
            <a:spAutoFit/>
          </a:bodyPr>
          <a:lstStyle/>
          <a:p>
            <a:r>
              <a:rPr lang="en-US" b="1">
                <a:latin typeface="Century Gothic" pitchFamily="34" charset="0"/>
              </a:rPr>
              <a:t>KOPERASI</a:t>
            </a:r>
          </a:p>
        </p:txBody>
      </p:sp>
      <p:sp>
        <p:nvSpPr>
          <p:cNvPr id="26635" name="TextBox 14"/>
          <p:cNvSpPr txBox="1">
            <a:spLocks noChangeArrowheads="1"/>
          </p:cNvSpPr>
          <p:nvPr/>
        </p:nvSpPr>
        <p:spPr bwMode="auto">
          <a:xfrm>
            <a:off x="2133600" y="3810000"/>
            <a:ext cx="563563" cy="369888"/>
          </a:xfrm>
          <a:prstGeom prst="rect">
            <a:avLst/>
          </a:prstGeom>
          <a:noFill/>
          <a:ln w="9525">
            <a:noFill/>
            <a:miter lim="800000"/>
            <a:headEnd/>
            <a:tailEnd/>
          </a:ln>
        </p:spPr>
        <p:txBody>
          <a:bodyPr wrap="none">
            <a:spAutoFit/>
          </a:bodyPr>
          <a:lstStyle/>
          <a:p>
            <a:r>
              <a:rPr lang="en-US" b="1">
                <a:latin typeface="Century Gothic" pitchFamily="34" charset="0"/>
              </a:rPr>
              <a:t>BKL</a:t>
            </a:r>
          </a:p>
        </p:txBody>
      </p:sp>
      <p:sp>
        <p:nvSpPr>
          <p:cNvPr id="26636" name="TextBox 15"/>
          <p:cNvSpPr txBox="1">
            <a:spLocks noChangeArrowheads="1"/>
          </p:cNvSpPr>
          <p:nvPr/>
        </p:nvSpPr>
        <p:spPr bwMode="auto">
          <a:xfrm>
            <a:off x="5638800" y="2209800"/>
            <a:ext cx="1423988" cy="369888"/>
          </a:xfrm>
          <a:prstGeom prst="rect">
            <a:avLst/>
          </a:prstGeom>
          <a:noFill/>
          <a:ln w="9525">
            <a:noFill/>
            <a:miter lim="800000"/>
            <a:headEnd/>
            <a:tailEnd/>
          </a:ln>
        </p:spPr>
        <p:txBody>
          <a:bodyPr wrap="none">
            <a:spAutoFit/>
          </a:bodyPr>
          <a:lstStyle/>
          <a:p>
            <a:r>
              <a:rPr lang="en-US" b="1">
                <a:latin typeface="Century Gothic" pitchFamily="34" charset="0"/>
              </a:rPr>
              <a:t>POSYANDU</a:t>
            </a:r>
            <a:endParaRPr lang="en-US" sz="1400" b="1">
              <a:latin typeface="Century Gothic" pitchFamily="34" charset="0"/>
            </a:endParaRPr>
          </a:p>
        </p:txBody>
      </p:sp>
      <p:sp>
        <p:nvSpPr>
          <p:cNvPr id="17" name="Oval 16"/>
          <p:cNvSpPr/>
          <p:nvPr/>
        </p:nvSpPr>
        <p:spPr>
          <a:xfrm>
            <a:off x="1905000" y="4343400"/>
            <a:ext cx="1676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26638" name="TextBox 17"/>
          <p:cNvSpPr txBox="1">
            <a:spLocks noChangeArrowheads="1"/>
          </p:cNvSpPr>
          <p:nvPr/>
        </p:nvSpPr>
        <p:spPr bwMode="auto">
          <a:xfrm>
            <a:off x="2209800" y="4572000"/>
            <a:ext cx="596900" cy="369888"/>
          </a:xfrm>
          <a:prstGeom prst="rect">
            <a:avLst/>
          </a:prstGeom>
          <a:noFill/>
          <a:ln w="9525">
            <a:noFill/>
            <a:miter lim="800000"/>
            <a:headEnd/>
            <a:tailEnd/>
          </a:ln>
        </p:spPr>
        <p:txBody>
          <a:bodyPr wrap="none">
            <a:spAutoFit/>
          </a:bodyPr>
          <a:lstStyle/>
          <a:p>
            <a:r>
              <a:rPr lang="en-US" b="1">
                <a:latin typeface="Century Gothic" pitchFamily="34" charset="0"/>
              </a:rPr>
              <a:t>BKR</a:t>
            </a:r>
          </a:p>
        </p:txBody>
      </p:sp>
      <p:sp>
        <p:nvSpPr>
          <p:cNvPr id="26639" name="TextBox 18"/>
          <p:cNvSpPr txBox="1">
            <a:spLocks noChangeArrowheads="1"/>
          </p:cNvSpPr>
          <p:nvPr/>
        </p:nvSpPr>
        <p:spPr bwMode="auto">
          <a:xfrm>
            <a:off x="4724400" y="1905000"/>
            <a:ext cx="596900" cy="369888"/>
          </a:xfrm>
          <a:prstGeom prst="rect">
            <a:avLst/>
          </a:prstGeom>
          <a:noFill/>
          <a:ln w="9525">
            <a:noFill/>
            <a:miter lim="800000"/>
            <a:headEnd/>
            <a:tailEnd/>
          </a:ln>
        </p:spPr>
        <p:txBody>
          <a:bodyPr wrap="none">
            <a:spAutoFit/>
          </a:bodyPr>
          <a:lstStyle/>
          <a:p>
            <a:r>
              <a:rPr lang="en-US" b="1">
                <a:latin typeface="Century Gothic" pitchFamily="34" charset="0"/>
              </a:rPr>
              <a:t>BKB</a:t>
            </a:r>
          </a:p>
        </p:txBody>
      </p:sp>
      <p:sp>
        <p:nvSpPr>
          <p:cNvPr id="26640" name="TextBox 19"/>
          <p:cNvSpPr txBox="1">
            <a:spLocks noChangeArrowheads="1"/>
          </p:cNvSpPr>
          <p:nvPr/>
        </p:nvSpPr>
        <p:spPr bwMode="auto">
          <a:xfrm>
            <a:off x="3657600" y="1981200"/>
            <a:ext cx="808038" cy="369888"/>
          </a:xfrm>
          <a:prstGeom prst="rect">
            <a:avLst/>
          </a:prstGeom>
          <a:noFill/>
          <a:ln w="9525">
            <a:noFill/>
            <a:miter lim="800000"/>
            <a:headEnd/>
            <a:tailEnd/>
          </a:ln>
        </p:spPr>
        <p:txBody>
          <a:bodyPr wrap="none">
            <a:spAutoFit/>
          </a:bodyPr>
          <a:lstStyle/>
          <a:p>
            <a:r>
              <a:rPr lang="en-US" b="1">
                <a:latin typeface="Century Gothic" pitchFamily="34" charset="0"/>
              </a:rPr>
              <a:t>PAUD</a:t>
            </a:r>
          </a:p>
        </p:txBody>
      </p:sp>
      <p:sp>
        <p:nvSpPr>
          <p:cNvPr id="26641" name="TextBox 20"/>
          <p:cNvSpPr txBox="1">
            <a:spLocks noChangeArrowheads="1"/>
          </p:cNvSpPr>
          <p:nvPr/>
        </p:nvSpPr>
        <p:spPr bwMode="auto">
          <a:xfrm>
            <a:off x="2681288" y="2133600"/>
            <a:ext cx="957262" cy="584200"/>
          </a:xfrm>
          <a:prstGeom prst="rect">
            <a:avLst/>
          </a:prstGeom>
          <a:noFill/>
          <a:ln w="9525">
            <a:noFill/>
            <a:miter lim="800000"/>
            <a:headEnd/>
            <a:tailEnd/>
          </a:ln>
        </p:spPr>
        <p:txBody>
          <a:bodyPr wrap="none">
            <a:spAutoFit/>
          </a:bodyPr>
          <a:lstStyle/>
          <a:p>
            <a:r>
              <a:rPr lang="en-US" sz="1600" b="1">
                <a:latin typeface="Century Gothic" pitchFamily="34" charset="0"/>
              </a:rPr>
              <a:t>KLOMP </a:t>
            </a:r>
          </a:p>
          <a:p>
            <a:r>
              <a:rPr lang="en-US" sz="1600" b="1">
                <a:latin typeface="Century Gothic" pitchFamily="34" charset="0"/>
              </a:rPr>
              <a:t>USAHA</a:t>
            </a:r>
          </a:p>
        </p:txBody>
      </p:sp>
      <p:sp>
        <p:nvSpPr>
          <p:cNvPr id="25" name="Oval 24"/>
          <p:cNvSpPr/>
          <p:nvPr/>
        </p:nvSpPr>
        <p:spPr>
          <a:xfrm>
            <a:off x="3276600" y="5334000"/>
            <a:ext cx="1752600" cy="1143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5943600" y="2895600"/>
            <a:ext cx="1066800" cy="990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28" name="Oval 27"/>
          <p:cNvSpPr/>
          <p:nvPr/>
        </p:nvSpPr>
        <p:spPr>
          <a:xfrm>
            <a:off x="5867400" y="4572000"/>
            <a:ext cx="114300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29" name="Oval 28"/>
          <p:cNvSpPr/>
          <p:nvPr/>
        </p:nvSpPr>
        <p:spPr>
          <a:xfrm>
            <a:off x="2209800" y="5105400"/>
            <a:ext cx="13716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26646" name="TextBox 29"/>
          <p:cNvSpPr txBox="1">
            <a:spLocks noChangeArrowheads="1"/>
          </p:cNvSpPr>
          <p:nvPr/>
        </p:nvSpPr>
        <p:spPr bwMode="auto">
          <a:xfrm>
            <a:off x="2362200" y="5410200"/>
            <a:ext cx="1044575" cy="369888"/>
          </a:xfrm>
          <a:prstGeom prst="rect">
            <a:avLst/>
          </a:prstGeom>
          <a:noFill/>
          <a:ln w="9525">
            <a:noFill/>
            <a:miter lim="800000"/>
            <a:headEnd/>
            <a:tailEnd/>
          </a:ln>
        </p:spPr>
        <p:txBody>
          <a:bodyPr wrap="none">
            <a:spAutoFit/>
          </a:bodyPr>
          <a:lstStyle/>
          <a:p>
            <a:r>
              <a:rPr lang="en-US" b="1">
                <a:latin typeface="Century Gothic" pitchFamily="34" charset="0"/>
              </a:rPr>
              <a:t>ARISAN</a:t>
            </a:r>
          </a:p>
        </p:txBody>
      </p:sp>
      <p:sp>
        <p:nvSpPr>
          <p:cNvPr id="26647" name="TextBox 31"/>
          <p:cNvSpPr txBox="1">
            <a:spLocks noChangeArrowheads="1"/>
          </p:cNvSpPr>
          <p:nvPr/>
        </p:nvSpPr>
        <p:spPr bwMode="auto">
          <a:xfrm>
            <a:off x="3352800" y="5562600"/>
            <a:ext cx="1587500" cy="800100"/>
          </a:xfrm>
          <a:prstGeom prst="rect">
            <a:avLst/>
          </a:prstGeom>
          <a:noFill/>
          <a:ln w="9525">
            <a:noFill/>
            <a:miter lim="800000"/>
            <a:headEnd/>
            <a:tailEnd/>
          </a:ln>
        </p:spPr>
        <p:txBody>
          <a:bodyPr wrap="none">
            <a:spAutoFit/>
          </a:bodyPr>
          <a:lstStyle/>
          <a:p>
            <a:pPr algn="ctr"/>
            <a:r>
              <a:rPr lang="id-ID" sz="1600" b="1">
                <a:latin typeface="Century Gothic" pitchFamily="34" charset="0"/>
              </a:rPr>
              <a:t>KEGIATAN</a:t>
            </a:r>
            <a:endParaRPr lang="id-ID" sz="1400" b="1">
              <a:latin typeface="Century Gothic" pitchFamily="34" charset="0"/>
            </a:endParaRPr>
          </a:p>
          <a:p>
            <a:pPr algn="ctr"/>
            <a:endParaRPr lang="id-ID" sz="1400" b="1">
              <a:latin typeface="Century Gothic" pitchFamily="34" charset="0"/>
            </a:endParaRPr>
          </a:p>
          <a:p>
            <a:pPr algn="ctr"/>
            <a:r>
              <a:rPr lang="id-ID" sz="1400" b="1">
                <a:latin typeface="Century Gothic" pitchFamily="34" charset="0"/>
              </a:rPr>
              <a:t> </a:t>
            </a:r>
            <a:r>
              <a:rPr lang="id-ID" sz="1600" b="1">
                <a:latin typeface="Century Gothic" pitchFamily="34" charset="0"/>
              </a:rPr>
              <a:t>KEAGAMAAN</a:t>
            </a:r>
            <a:endParaRPr lang="en-US" sz="2000" b="1">
              <a:latin typeface="Century Gothic" pitchFamily="34" charset="0"/>
            </a:endParaRPr>
          </a:p>
        </p:txBody>
      </p:sp>
      <p:sp>
        <p:nvSpPr>
          <p:cNvPr id="38" name="Left Arrow 37"/>
          <p:cNvSpPr/>
          <p:nvPr/>
        </p:nvSpPr>
        <p:spPr>
          <a:xfrm>
            <a:off x="6019800" y="3962400"/>
            <a:ext cx="1600200" cy="228600"/>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26649" name="TextBox 38"/>
          <p:cNvSpPr txBox="1">
            <a:spLocks noChangeArrowheads="1"/>
          </p:cNvSpPr>
          <p:nvPr/>
        </p:nvSpPr>
        <p:spPr bwMode="auto">
          <a:xfrm>
            <a:off x="7840663" y="3276600"/>
            <a:ext cx="392112" cy="1754188"/>
          </a:xfrm>
          <a:prstGeom prst="rect">
            <a:avLst/>
          </a:prstGeom>
          <a:noFill/>
          <a:ln w="9525">
            <a:noFill/>
            <a:miter lim="800000"/>
            <a:headEnd/>
            <a:tailEnd/>
          </a:ln>
        </p:spPr>
        <p:txBody>
          <a:bodyPr wrap="none">
            <a:spAutoFit/>
          </a:bodyPr>
          <a:lstStyle/>
          <a:p>
            <a:pPr algn="ctr"/>
            <a:r>
              <a:rPr lang="en-US" b="1">
                <a:solidFill>
                  <a:srgbClr val="FF0000"/>
                </a:solidFill>
                <a:latin typeface="Century Gothic" pitchFamily="34" charset="0"/>
              </a:rPr>
              <a:t>P</a:t>
            </a:r>
          </a:p>
          <a:p>
            <a:pPr algn="ctr"/>
            <a:r>
              <a:rPr lang="en-US" b="1">
                <a:solidFill>
                  <a:srgbClr val="FF0000"/>
                </a:solidFill>
                <a:latin typeface="Century Gothic" pitchFamily="34" charset="0"/>
              </a:rPr>
              <a:t>A</a:t>
            </a:r>
          </a:p>
          <a:p>
            <a:pPr algn="ctr"/>
            <a:r>
              <a:rPr lang="en-US" b="1">
                <a:solidFill>
                  <a:srgbClr val="FF0000"/>
                </a:solidFill>
                <a:latin typeface="Century Gothic" pitchFamily="34" charset="0"/>
              </a:rPr>
              <a:t>M</a:t>
            </a:r>
          </a:p>
          <a:p>
            <a:pPr algn="ctr"/>
            <a:r>
              <a:rPr lang="en-US" b="1">
                <a:solidFill>
                  <a:srgbClr val="FF0000"/>
                </a:solidFill>
                <a:latin typeface="Century Gothic" pitchFamily="34" charset="0"/>
              </a:rPr>
              <a:t>O</a:t>
            </a:r>
          </a:p>
          <a:p>
            <a:pPr algn="ctr"/>
            <a:r>
              <a:rPr lang="en-US" b="1">
                <a:solidFill>
                  <a:srgbClr val="FF0000"/>
                </a:solidFill>
                <a:latin typeface="Century Gothic" pitchFamily="34" charset="0"/>
              </a:rPr>
              <a:t>N</a:t>
            </a:r>
          </a:p>
          <a:p>
            <a:pPr algn="ctr"/>
            <a:r>
              <a:rPr lang="en-US" b="1">
                <a:solidFill>
                  <a:srgbClr val="FF0000"/>
                </a:solidFill>
                <a:latin typeface="Century Gothic" pitchFamily="34" charset="0"/>
              </a:rPr>
              <a:t>G</a:t>
            </a:r>
          </a:p>
        </p:txBody>
      </p:sp>
      <p:sp>
        <p:nvSpPr>
          <p:cNvPr id="40" name="Flowchart: Alternate Process 39"/>
          <p:cNvSpPr/>
          <p:nvPr/>
        </p:nvSpPr>
        <p:spPr>
          <a:xfrm>
            <a:off x="7848600" y="3009900"/>
            <a:ext cx="384175" cy="209550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1600200" y="2743200"/>
            <a:ext cx="13716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32" name="Oval 31"/>
          <p:cNvSpPr/>
          <p:nvPr/>
        </p:nvSpPr>
        <p:spPr>
          <a:xfrm>
            <a:off x="5486400" y="1905000"/>
            <a:ext cx="15240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26653" name="TextBox 31"/>
          <p:cNvSpPr txBox="1">
            <a:spLocks noChangeArrowheads="1"/>
          </p:cNvSpPr>
          <p:nvPr/>
        </p:nvSpPr>
        <p:spPr bwMode="auto">
          <a:xfrm>
            <a:off x="4953000" y="5486400"/>
            <a:ext cx="1103313" cy="862013"/>
          </a:xfrm>
          <a:prstGeom prst="rect">
            <a:avLst/>
          </a:prstGeom>
          <a:noFill/>
          <a:ln w="9525">
            <a:noFill/>
            <a:miter lim="800000"/>
            <a:headEnd/>
            <a:tailEnd/>
          </a:ln>
        </p:spPr>
        <p:txBody>
          <a:bodyPr wrap="none">
            <a:spAutoFit/>
          </a:bodyPr>
          <a:lstStyle/>
          <a:p>
            <a:pPr algn="ctr"/>
            <a:r>
              <a:rPr lang="id-ID" sz="1600" b="1">
                <a:latin typeface="Century Gothic" pitchFamily="34" charset="0"/>
              </a:rPr>
              <a:t>KEBUN</a:t>
            </a:r>
          </a:p>
          <a:p>
            <a:pPr algn="ctr"/>
            <a:endParaRPr lang="id-ID" sz="1400" b="1">
              <a:latin typeface="Century Gothic" pitchFamily="34" charset="0"/>
            </a:endParaRPr>
          </a:p>
          <a:p>
            <a:pPr algn="ctr"/>
            <a:r>
              <a:rPr lang="id-ID" sz="2000" b="1">
                <a:latin typeface="Century Gothic" pitchFamily="34" charset="0"/>
              </a:rPr>
              <a:t>BERGIZI</a:t>
            </a:r>
            <a:endParaRPr lang="id-ID" sz="1400" b="1">
              <a:latin typeface="Century Gothic"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57188" y="857250"/>
            <a:ext cx="8501062" cy="5715000"/>
          </a:xfrm>
        </p:spPr>
        <p:txBody>
          <a:bodyPr/>
          <a:lstStyle/>
          <a:p>
            <a:r>
              <a:rPr lang="id-ID" sz="2800" smtClean="0">
                <a:solidFill>
                  <a:schemeClr val="tx1"/>
                </a:solidFill>
              </a:rPr>
              <a:t/>
            </a:r>
            <a:br>
              <a:rPr lang="id-ID" sz="2800" smtClean="0">
                <a:solidFill>
                  <a:schemeClr val="tx1"/>
                </a:solidFill>
              </a:rPr>
            </a:br>
            <a:r>
              <a:rPr lang="id-ID" sz="2800" smtClean="0">
                <a:solidFill>
                  <a:schemeClr val="tx1"/>
                </a:solidFill>
              </a:rPr>
              <a:t/>
            </a:r>
            <a:br>
              <a:rPr lang="id-ID" sz="2800" smtClean="0">
                <a:solidFill>
                  <a:schemeClr val="tx1"/>
                </a:solidFill>
              </a:rPr>
            </a:br>
            <a:r>
              <a:rPr lang="id-ID" sz="2800" smtClean="0">
                <a:solidFill>
                  <a:schemeClr val="tx1"/>
                </a:solidFill>
              </a:rPr>
              <a:t/>
            </a:r>
            <a:br>
              <a:rPr lang="id-ID" sz="2800" smtClean="0">
                <a:solidFill>
                  <a:schemeClr val="tx1"/>
                </a:solidFill>
              </a:rPr>
            </a:br>
            <a:r>
              <a:rPr lang="id-ID" sz="2800" smtClean="0">
                <a:solidFill>
                  <a:schemeClr val="tx1"/>
                </a:solidFill>
              </a:rPr>
              <a:t/>
            </a:r>
            <a:br>
              <a:rPr lang="id-ID" sz="2800" smtClean="0">
                <a:solidFill>
                  <a:schemeClr val="tx1"/>
                </a:solidFill>
              </a:rPr>
            </a:br>
            <a:r>
              <a:rPr lang="id-ID" sz="2800" smtClean="0">
                <a:solidFill>
                  <a:schemeClr val="tx1"/>
                </a:solidFill>
              </a:rPr>
              <a:t/>
            </a:r>
            <a:br>
              <a:rPr lang="id-ID" sz="2800" smtClean="0">
                <a:solidFill>
                  <a:schemeClr val="tx1"/>
                </a:solidFill>
              </a:rPr>
            </a:br>
            <a:r>
              <a:rPr lang="id-ID" sz="2800" smtClean="0">
                <a:solidFill>
                  <a:schemeClr val="tx1"/>
                </a:solidFill>
              </a:rPr>
              <a:t/>
            </a:r>
            <a:br>
              <a:rPr lang="id-ID" sz="2800" smtClean="0">
                <a:solidFill>
                  <a:schemeClr val="tx1"/>
                </a:solidFill>
              </a:rPr>
            </a:br>
            <a:r>
              <a:rPr lang="id-ID" sz="3600" b="1" smtClean="0">
                <a:solidFill>
                  <a:srgbClr val="0070C0"/>
                </a:solidFill>
              </a:rPr>
              <a:t>LAGU: POSDAYA KITA</a:t>
            </a:r>
            <a:br>
              <a:rPr lang="id-ID" sz="3600" b="1" smtClean="0">
                <a:solidFill>
                  <a:srgbClr val="0070C0"/>
                </a:solidFill>
              </a:rPr>
            </a:br>
            <a:r>
              <a:rPr lang="id-ID" sz="2800" smtClean="0">
                <a:solidFill>
                  <a:schemeClr val="tx1"/>
                </a:solidFill>
              </a:rPr>
              <a:t/>
            </a:r>
            <a:br>
              <a:rPr lang="id-ID" sz="2800" smtClean="0">
                <a:solidFill>
                  <a:schemeClr val="tx1"/>
                </a:solidFill>
              </a:rPr>
            </a:br>
            <a:r>
              <a:rPr lang="id-ID" sz="2800" b="1" smtClean="0">
                <a:solidFill>
                  <a:schemeClr val="tx1"/>
                </a:solidFill>
              </a:rPr>
              <a:t>Lingkaran kecil, lingkaran kecil, lingkaran kecil</a:t>
            </a:r>
            <a:br>
              <a:rPr lang="id-ID" sz="2800" b="1" smtClean="0">
                <a:solidFill>
                  <a:schemeClr val="tx1"/>
                </a:solidFill>
              </a:rPr>
            </a:br>
            <a:r>
              <a:rPr lang="id-ID" sz="2800" b="1" smtClean="0">
                <a:solidFill>
                  <a:schemeClr val="tx1"/>
                </a:solidFill>
              </a:rPr>
              <a:t>Lingkaran kecil, lingkaran kecil, lingkaran besar</a:t>
            </a:r>
            <a:br>
              <a:rPr lang="id-ID" sz="2800" b="1" smtClean="0">
                <a:solidFill>
                  <a:schemeClr val="tx1"/>
                </a:solidFill>
              </a:rPr>
            </a:br>
            <a:r>
              <a:rPr lang="id-ID" sz="2800" b="1" smtClean="0">
                <a:solidFill>
                  <a:schemeClr val="tx1"/>
                </a:solidFill>
              </a:rPr>
              <a:t/>
            </a:r>
            <a:br>
              <a:rPr lang="id-ID" sz="2800" b="1" smtClean="0">
                <a:solidFill>
                  <a:schemeClr val="tx1"/>
                </a:solidFill>
              </a:rPr>
            </a:br>
            <a:r>
              <a:rPr lang="id-ID" sz="2800" b="1" smtClean="0">
                <a:solidFill>
                  <a:schemeClr val="tx1"/>
                </a:solidFill>
              </a:rPr>
              <a:t>Ada Posyandu, ada BKB, ada PAUDnya</a:t>
            </a:r>
            <a:br>
              <a:rPr lang="id-ID" sz="2800" b="1" smtClean="0">
                <a:solidFill>
                  <a:schemeClr val="tx1"/>
                </a:solidFill>
              </a:rPr>
            </a:br>
            <a:r>
              <a:rPr lang="id-ID" sz="2800" b="1" smtClean="0">
                <a:solidFill>
                  <a:schemeClr val="tx1"/>
                </a:solidFill>
              </a:rPr>
              <a:t>Ada Koperasi, ada BKL, Kebun Bergizi</a:t>
            </a:r>
            <a:br>
              <a:rPr lang="id-ID" sz="2800" b="1" smtClean="0">
                <a:solidFill>
                  <a:schemeClr val="tx1"/>
                </a:solidFill>
              </a:rPr>
            </a:br>
            <a:r>
              <a:rPr lang="id-ID" sz="2800" b="1" smtClean="0">
                <a:solidFill>
                  <a:schemeClr val="tx1"/>
                </a:solidFill>
              </a:rPr>
              <a:t/>
            </a:r>
            <a:br>
              <a:rPr lang="id-ID" sz="2800" b="1" smtClean="0">
                <a:solidFill>
                  <a:schemeClr val="tx1"/>
                </a:solidFill>
              </a:rPr>
            </a:br>
            <a:r>
              <a:rPr lang="id-ID" sz="2800" b="1" smtClean="0">
                <a:solidFill>
                  <a:schemeClr val="tx1"/>
                </a:solidFill>
              </a:rPr>
              <a:t>Posdaya, Posdaya, Posdaya milik kita</a:t>
            </a:r>
            <a:br>
              <a:rPr lang="id-ID" sz="2800" b="1" smtClean="0">
                <a:solidFill>
                  <a:schemeClr val="tx1"/>
                </a:solidFill>
              </a:rPr>
            </a:br>
            <a:r>
              <a:rPr lang="id-ID" sz="2800" b="1" smtClean="0">
                <a:solidFill>
                  <a:schemeClr val="tx1"/>
                </a:solidFill>
              </a:rPr>
              <a:t>Posdaya, Posdaya, kluarga sejahtra</a:t>
            </a:r>
            <a:br>
              <a:rPr lang="id-ID" sz="2800" b="1" smtClean="0">
                <a:solidFill>
                  <a:schemeClr val="tx1"/>
                </a:solidFill>
              </a:rPr>
            </a:br>
            <a:r>
              <a:rPr lang="id-ID" sz="2800" b="1" smtClean="0">
                <a:solidFill>
                  <a:schemeClr val="tx1"/>
                </a:solidFill>
              </a:rPr>
              <a:t/>
            </a:r>
            <a:br>
              <a:rPr lang="id-ID" sz="2800" b="1" smtClean="0">
                <a:solidFill>
                  <a:schemeClr val="tx1"/>
                </a:solidFill>
              </a:rPr>
            </a:br>
            <a:endParaRPr lang="id-ID" sz="2800" b="1" smtClean="0">
              <a:solidFill>
                <a:schemeClr val="tx1"/>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71563" y="1214438"/>
            <a:ext cx="6815137" cy="4643437"/>
          </a:xfrm>
        </p:spPr>
        <p:txBody>
          <a:bodyPr/>
          <a:lstStyle/>
          <a:p>
            <a:r>
              <a:rPr lang="id-ID" smtClean="0"/>
              <a:t/>
            </a:r>
            <a:br>
              <a:rPr lang="id-ID" smtClean="0"/>
            </a:br>
            <a:r>
              <a:rPr lang="id-ID" sz="4400" b="1" smtClean="0">
                <a:solidFill>
                  <a:srgbClr val="C00000"/>
                </a:solidFill>
              </a:rPr>
              <a:t>YEL-YEL POSDAYA</a:t>
            </a:r>
            <a:r>
              <a:rPr lang="id-ID" sz="4400" smtClean="0"/>
              <a:t/>
            </a:r>
            <a:br>
              <a:rPr lang="id-ID" sz="4400" smtClean="0"/>
            </a:br>
            <a:r>
              <a:rPr lang="id-ID" sz="4400" smtClean="0"/>
              <a:t/>
            </a:r>
            <a:br>
              <a:rPr lang="id-ID" sz="4400" smtClean="0"/>
            </a:br>
            <a:r>
              <a:rPr lang="id-ID" sz="4400" b="1" smtClean="0">
                <a:solidFill>
                  <a:schemeClr val="tx2"/>
                </a:solidFill>
              </a:rPr>
              <a:t>POSDAYA - OKE </a:t>
            </a:r>
            <a:br>
              <a:rPr lang="id-ID" sz="4400" b="1" smtClean="0">
                <a:solidFill>
                  <a:schemeClr val="tx2"/>
                </a:solidFill>
              </a:rPr>
            </a:br>
            <a:r>
              <a:rPr lang="id-ID" sz="4400" b="1" smtClean="0">
                <a:solidFill>
                  <a:schemeClr val="tx2"/>
                </a:solidFill>
              </a:rPr>
              <a:t>POSDAYA – YES </a:t>
            </a:r>
            <a:br>
              <a:rPr lang="id-ID" sz="4400" b="1" smtClean="0">
                <a:solidFill>
                  <a:schemeClr val="tx2"/>
                </a:solidFill>
              </a:rPr>
            </a:br>
            <a:r>
              <a:rPr lang="id-ID" sz="4400" b="1" smtClean="0">
                <a:solidFill>
                  <a:schemeClr val="tx2"/>
                </a:solidFill>
              </a:rPr>
              <a:t>POSDAYA – JAYA</a:t>
            </a:r>
            <a:r>
              <a:rPr lang="id-ID" sz="4400" smtClean="0"/>
              <a:t/>
            </a:r>
            <a:br>
              <a:rPr lang="id-ID" sz="4400" smtClean="0"/>
            </a:br>
            <a:endParaRPr lang="id-ID" sz="4400" smtClean="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3477" name="02 Track 2.wma">
            <a:hlinkClick r:id="" action="ppaction://media"/>
          </p:cNvPr>
          <p:cNvPicPr>
            <a:picLocks noRot="1" noChangeAspect="1" noChangeArrowheads="1"/>
          </p:cNvPicPr>
          <p:nvPr>
            <a:audioFile r:link="rId1"/>
          </p:nvPr>
        </p:nvPicPr>
        <p:blipFill>
          <a:blip r:embed="rId3" cstate="print"/>
          <a:srcRect/>
          <a:stretch>
            <a:fillRect/>
          </a:stretch>
        </p:blipFill>
        <p:spPr bwMode="auto">
          <a:xfrm>
            <a:off x="9620250" y="6553200"/>
            <a:ext cx="209550" cy="304800"/>
          </a:xfrm>
          <a:prstGeom prst="rect">
            <a:avLst/>
          </a:prstGeom>
          <a:noFill/>
          <a:ln w="9525">
            <a:noFill/>
            <a:miter lim="800000"/>
            <a:headEnd/>
            <a:tailEnd/>
          </a:ln>
        </p:spPr>
      </p:pic>
      <p:sp>
        <p:nvSpPr>
          <p:cNvPr id="233478" name="Rectangle 6"/>
          <p:cNvSpPr>
            <a:spLocks noChangeArrowheads="1"/>
          </p:cNvSpPr>
          <p:nvPr/>
        </p:nvSpPr>
        <p:spPr bwMode="auto">
          <a:xfrm>
            <a:off x="0" y="0"/>
            <a:ext cx="9144000" cy="10668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noFill/>
            <a:miter lim="800000"/>
            <a:headEnd/>
            <a:tailEnd/>
          </a:ln>
          <a:effectLst/>
        </p:spPr>
        <p:txBody>
          <a:bodyPr lIns="95789" tIns="47895" rIns="95789" bIns="47895" anchor="ctr"/>
          <a:lstStyle/>
          <a:p>
            <a:pPr algn="ctr">
              <a:defRPr/>
            </a:pPr>
            <a:r>
              <a:rPr lang="en-US" sz="6000" b="1" dirty="0">
                <a:solidFill>
                  <a:srgbClr val="FFFFFF"/>
                </a:solidFill>
                <a:effectLst>
                  <a:outerShdw blurRad="38100" dist="38100" dir="2700000" algn="tl">
                    <a:srgbClr val="5B5B89"/>
                  </a:outerShdw>
                </a:effectLst>
                <a:latin typeface="Arial Black" pitchFamily="34" charset="0"/>
              </a:rPr>
              <a:t/>
            </a:r>
            <a:br>
              <a:rPr lang="en-US" sz="6000" b="1" dirty="0">
                <a:solidFill>
                  <a:srgbClr val="FFFFFF"/>
                </a:solidFill>
                <a:effectLst>
                  <a:outerShdw blurRad="38100" dist="38100" dir="2700000" algn="tl">
                    <a:srgbClr val="5B5B89"/>
                  </a:outerShdw>
                </a:effectLst>
                <a:latin typeface="Arial Black" pitchFamily="34" charset="0"/>
              </a:rPr>
            </a:br>
            <a:r>
              <a:rPr lang="en-US" sz="4800" b="1" dirty="0">
                <a:solidFill>
                  <a:srgbClr val="FFFFFF"/>
                </a:solidFill>
                <a:effectLst>
                  <a:outerShdw blurRad="38100" dist="38100" dir="2700000" algn="tl">
                    <a:srgbClr val="5B5B89"/>
                  </a:outerShdw>
                </a:effectLst>
                <a:latin typeface="Arial Black" pitchFamily="34" charset="0"/>
              </a:rPr>
              <a:t>TRI DHARMA PT</a:t>
            </a:r>
            <a:r>
              <a:rPr lang="en-US" sz="6000" b="1" dirty="0">
                <a:solidFill>
                  <a:srgbClr val="FFFFFF"/>
                </a:solidFill>
                <a:effectLst>
                  <a:outerShdw blurRad="38100" dist="38100" dir="2700000" algn="tl">
                    <a:srgbClr val="5B5B89"/>
                  </a:outerShdw>
                </a:effectLst>
              </a:rPr>
              <a:t/>
            </a:r>
            <a:br>
              <a:rPr lang="en-US" sz="6000" b="1" dirty="0">
                <a:solidFill>
                  <a:srgbClr val="FFFFFF"/>
                </a:solidFill>
                <a:effectLst>
                  <a:outerShdw blurRad="38100" dist="38100" dir="2700000" algn="tl">
                    <a:srgbClr val="5B5B89"/>
                  </a:outerShdw>
                </a:effectLst>
              </a:rPr>
            </a:br>
            <a:endParaRPr lang="en-US" sz="6000" b="1" dirty="0">
              <a:solidFill>
                <a:srgbClr val="FFFFFF"/>
              </a:solidFill>
              <a:effectLst>
                <a:outerShdw blurRad="38100" dist="38100" dir="2700000" algn="tl">
                  <a:srgbClr val="5B5B89"/>
                </a:outerShdw>
              </a:effectLst>
            </a:endParaRPr>
          </a:p>
        </p:txBody>
      </p:sp>
      <p:sp>
        <p:nvSpPr>
          <p:cNvPr id="5124" name="Text Box 16"/>
          <p:cNvSpPr txBox="1">
            <a:spLocks noChangeArrowheads="1"/>
          </p:cNvSpPr>
          <p:nvPr/>
        </p:nvSpPr>
        <p:spPr bwMode="auto">
          <a:xfrm>
            <a:off x="4038600" y="1471613"/>
            <a:ext cx="5105400" cy="4662487"/>
          </a:xfrm>
          <a:prstGeom prst="rect">
            <a:avLst/>
          </a:prstGeom>
          <a:solidFill>
            <a:schemeClr val="tx1"/>
          </a:solidFill>
          <a:ln>
            <a:noFill/>
          </a:ln>
          <a:extLst>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b="1" dirty="0" smtClean="0">
                <a:solidFill>
                  <a:schemeClr val="bg1"/>
                </a:solidFill>
              </a:rPr>
              <a:t>UU NO. 20/2003 TENTANG SISDIKNAS: </a:t>
            </a:r>
          </a:p>
          <a:p>
            <a:pPr marL="285750" indent="-285750" algn="ctr" eaLnBrk="1" hangingPunct="1">
              <a:spcBef>
                <a:spcPct val="50000"/>
              </a:spcBef>
              <a:buFont typeface="Arial" pitchFamily="34" charset="0"/>
              <a:buChar char="•"/>
              <a:defRPr/>
            </a:pPr>
            <a:r>
              <a:rPr lang="en-US" altLang="ja-JP" b="1" dirty="0" smtClean="0">
                <a:solidFill>
                  <a:schemeClr val="bg1"/>
                </a:solidFill>
                <a:ea typeface="ＭＳ Ｐゴシック" charset="-128"/>
              </a:rPr>
              <a:t>PENDIDIKAN BERBASIS MASYARAKAT ADALAH PENYELENGGARAAN PENDIDIKAN BERDASARKAN KEKHASAN AGAMA, SOSIAL, BUDAYA, ASPIRASI, DAN POTENSI MASYARAKAT SEBAGAI PERWUJUDAN PENDIDIKAN DARI, OLEH, DAN UNTUK MASYARAKAT.</a:t>
            </a:r>
          </a:p>
          <a:p>
            <a:pPr marL="285750" indent="-285750" algn="ctr" eaLnBrk="1" hangingPunct="1">
              <a:spcBef>
                <a:spcPct val="50000"/>
              </a:spcBef>
              <a:buFont typeface="Arial" pitchFamily="34" charset="0"/>
              <a:buChar char="•"/>
              <a:defRPr/>
            </a:pPr>
            <a:endParaRPr lang="en-US" altLang="ja-JP" b="1" dirty="0" smtClean="0">
              <a:solidFill>
                <a:schemeClr val="bg1"/>
              </a:solidFill>
              <a:ea typeface="ＭＳ Ｐゴシック" charset="-128"/>
            </a:endParaRPr>
          </a:p>
          <a:p>
            <a:pPr marL="285750" indent="-285750" algn="ctr" eaLnBrk="1" hangingPunct="1">
              <a:spcBef>
                <a:spcPct val="50000"/>
              </a:spcBef>
              <a:buFont typeface="Arial" pitchFamily="34" charset="0"/>
              <a:buChar char="•"/>
              <a:defRPr/>
            </a:pPr>
            <a:r>
              <a:rPr lang="en-US" altLang="ja-JP" dirty="0" smtClean="0">
                <a:solidFill>
                  <a:schemeClr val="bg1"/>
                </a:solidFill>
                <a:ea typeface="ＭＳ Ｐゴシック" charset="-128"/>
              </a:rPr>
              <a:t> </a:t>
            </a:r>
            <a:r>
              <a:rPr lang="en-US" b="1" dirty="0" smtClean="0">
                <a:solidFill>
                  <a:schemeClr val="bg1"/>
                </a:solidFill>
              </a:rPr>
              <a:t>PERGURUAN TINGGI  MENGEMBANGKAN RELIGIUSITAS, KECAKAPAN, KETERAMPILAN, KEPEKAAN DAN KECINTAAN MAHASISWA TERHADAP PEMULIAAN KEHIDUPAN UMAT MANUSIA.</a:t>
            </a:r>
            <a:r>
              <a:rPr lang="en-US" dirty="0" smtClean="0">
                <a:solidFill>
                  <a:schemeClr val="bg1"/>
                </a:solidFill>
              </a:rPr>
              <a:t> </a:t>
            </a:r>
          </a:p>
        </p:txBody>
      </p:sp>
      <p:sp>
        <p:nvSpPr>
          <p:cNvPr id="11270" name="Text Box 18"/>
          <p:cNvSpPr txBox="1">
            <a:spLocks noChangeArrowheads="1"/>
          </p:cNvSpPr>
          <p:nvPr/>
        </p:nvSpPr>
        <p:spPr bwMode="auto">
          <a:xfrm>
            <a:off x="266700" y="2532063"/>
            <a:ext cx="3733800" cy="647700"/>
          </a:xfrm>
          <a:prstGeom prst="rect">
            <a:avLst/>
          </a:prstGeom>
          <a:solidFill>
            <a:srgbClr val="CCFF99"/>
          </a:solidFill>
          <a:ln w="9525">
            <a:noFill/>
            <a:miter lim="800000"/>
            <a:headEnd/>
            <a:tailEnd/>
          </a:ln>
        </p:spPr>
        <p:txBody>
          <a:bodyPr>
            <a:spAutoFit/>
          </a:bodyPr>
          <a:lstStyle/>
          <a:p>
            <a:pPr algn="ctr">
              <a:spcBef>
                <a:spcPct val="50000"/>
              </a:spcBef>
              <a:defRPr/>
            </a:pPr>
            <a:r>
              <a:rPr lang="en-US" sz="3600" b="1" dirty="0">
                <a:solidFill>
                  <a:srgbClr val="000000"/>
                </a:solidFill>
                <a:effectLst>
                  <a:outerShdw blurRad="38100" dist="38100" dir="2700000" algn="tl">
                    <a:srgbClr val="000000">
                      <a:alpha val="43137"/>
                    </a:srgbClr>
                  </a:outerShdw>
                </a:effectLst>
                <a:latin typeface="Arial Black" pitchFamily="34" charset="0"/>
              </a:rPr>
              <a:t>PENDIDIKAN</a:t>
            </a:r>
          </a:p>
        </p:txBody>
      </p:sp>
      <p:sp>
        <p:nvSpPr>
          <p:cNvPr id="11271" name="Text Box 19"/>
          <p:cNvSpPr txBox="1">
            <a:spLocks noChangeArrowheads="1"/>
          </p:cNvSpPr>
          <p:nvPr/>
        </p:nvSpPr>
        <p:spPr bwMode="auto">
          <a:xfrm>
            <a:off x="228600" y="3370263"/>
            <a:ext cx="3810000" cy="647700"/>
          </a:xfrm>
          <a:prstGeom prst="rect">
            <a:avLst/>
          </a:prstGeom>
          <a:solidFill>
            <a:schemeClr val="accent2"/>
          </a:solidFill>
          <a:ln w="9525">
            <a:noFill/>
            <a:miter lim="800000"/>
            <a:headEnd/>
            <a:tailEnd/>
          </a:ln>
        </p:spPr>
        <p:txBody>
          <a:bodyPr>
            <a:spAutoFit/>
          </a:bodyPr>
          <a:lstStyle/>
          <a:p>
            <a:pPr algn="ctr">
              <a:spcBef>
                <a:spcPct val="50000"/>
              </a:spcBef>
              <a:defRPr/>
            </a:pPr>
            <a:r>
              <a:rPr lang="en-US" sz="3600" b="1" dirty="0">
                <a:solidFill>
                  <a:srgbClr val="FFFFFF"/>
                </a:solidFill>
                <a:effectLst>
                  <a:outerShdw blurRad="38100" dist="38100" dir="2700000" algn="tl">
                    <a:srgbClr val="000000">
                      <a:alpha val="43137"/>
                    </a:srgbClr>
                  </a:outerShdw>
                </a:effectLst>
                <a:latin typeface="Arial Black" pitchFamily="34" charset="0"/>
              </a:rPr>
              <a:t>PENELITIAN</a:t>
            </a:r>
          </a:p>
        </p:txBody>
      </p:sp>
      <p:sp>
        <p:nvSpPr>
          <p:cNvPr id="11272" name="Text Box 20"/>
          <p:cNvSpPr txBox="1">
            <a:spLocks noChangeArrowheads="1"/>
          </p:cNvSpPr>
          <p:nvPr/>
        </p:nvSpPr>
        <p:spPr bwMode="auto">
          <a:xfrm>
            <a:off x="228600" y="4284663"/>
            <a:ext cx="3810000" cy="647700"/>
          </a:xfrm>
          <a:prstGeom prst="rect">
            <a:avLst/>
          </a:prstGeom>
          <a:solidFill>
            <a:srgbClr val="006666"/>
          </a:solidFill>
          <a:ln w="9525">
            <a:noFill/>
            <a:miter lim="800000"/>
            <a:headEnd/>
            <a:tailEnd/>
          </a:ln>
        </p:spPr>
        <p:txBody>
          <a:bodyPr>
            <a:spAutoFit/>
          </a:bodyPr>
          <a:lstStyle/>
          <a:p>
            <a:pPr algn="ctr">
              <a:spcBef>
                <a:spcPct val="50000"/>
              </a:spcBef>
              <a:defRPr/>
            </a:pPr>
            <a:r>
              <a:rPr lang="en-US" sz="3600" b="1" dirty="0">
                <a:solidFill>
                  <a:srgbClr val="FFFFFF"/>
                </a:solidFill>
                <a:effectLst>
                  <a:outerShdw blurRad="38100" dist="38100" dir="2700000" algn="tl">
                    <a:srgbClr val="000000">
                      <a:alpha val="43137"/>
                    </a:srgbClr>
                  </a:outerShdw>
                </a:effectLst>
                <a:latin typeface="Arial Black" pitchFamily="34" charset="0"/>
              </a:rPr>
              <a:t>PENGABDIAN</a:t>
            </a:r>
          </a:p>
        </p:txBody>
      </p:sp>
      <p:sp>
        <p:nvSpPr>
          <p:cNvPr id="29704" name="Text Box 17"/>
          <p:cNvSpPr txBox="1">
            <a:spLocks noChangeArrowheads="1"/>
          </p:cNvSpPr>
          <p:nvPr/>
        </p:nvSpPr>
        <p:spPr bwMode="auto">
          <a:xfrm>
            <a:off x="152400" y="1219200"/>
            <a:ext cx="4114800" cy="830263"/>
          </a:xfrm>
          <a:prstGeom prst="rect">
            <a:avLst/>
          </a:prstGeom>
          <a:noFill/>
          <a:ln w="9525">
            <a:noFill/>
            <a:miter lim="800000"/>
            <a:headEnd/>
            <a:tailEnd/>
          </a:ln>
        </p:spPr>
        <p:txBody>
          <a:bodyPr>
            <a:spAutoFit/>
          </a:bodyPr>
          <a:lstStyle/>
          <a:p>
            <a:pPr algn="ctr">
              <a:spcBef>
                <a:spcPct val="50000"/>
              </a:spcBef>
            </a:pPr>
            <a:r>
              <a:rPr lang="en-US" sz="2400" b="1">
                <a:latin typeface="Arial Black" pitchFamily="34" charset="0"/>
                <a:cs typeface="Arial" charset="0"/>
              </a:rPr>
              <a:t>TRI DHARMA PERGURUAN TINGGI</a:t>
            </a:r>
          </a:p>
        </p:txBody>
      </p:sp>
    </p:spTree>
  </p:cSld>
  <p:clrMapOvr>
    <a:masterClrMapping/>
  </p:clrMapOvr>
  <p:transition spd="slow"/>
  <p:timing>
    <p:tnLst>
      <p:par>
        <p:cTn id="1" dur="indefinite" restart="never" nodeType="tmRoot">
          <p:childTnLst>
            <p:audio>
              <p:cMediaNode numSld="13" showWhenStopped="0">
                <p:cTn id="2" fill="hold" display="0">
                  <p:stCondLst>
                    <p:cond delay="indefinite"/>
                  </p:stCondLst>
                  <p:endCondLst>
                    <p:cond evt="onPrev" delay="0">
                      <p:tgtEl>
                        <p:sldTgt/>
                      </p:tgtEl>
                    </p:cond>
                    <p:cond evt="onStopAudio" delay="0">
                      <p:tgtEl>
                        <p:sldTgt/>
                      </p:tgtEl>
                    </p:cond>
                  </p:endCondLst>
                </p:cTn>
                <p:tgtEl>
                  <p:spTgt spid="233477"/>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91DC560-2971-42B1-B6AE-815522CFA96E}" type="datetime5">
              <a:rPr lang="en-US">
                <a:solidFill>
                  <a:srgbClr val="FFFFFF"/>
                </a:solidFill>
              </a:rPr>
              <a:pPr>
                <a:defRPr/>
              </a:pPr>
              <a:t>20-Mar-14</a:t>
            </a:fld>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DAMANDIRI - 2009</a:t>
            </a:r>
            <a:endParaRPr lang="en-US" dirty="0">
              <a:solidFill>
                <a:srgbClr val="FFFFFF"/>
              </a:solidFill>
            </a:endParaRPr>
          </a:p>
        </p:txBody>
      </p:sp>
      <p:sp>
        <p:nvSpPr>
          <p:cNvPr id="122882" name="Rectangle 2"/>
          <p:cNvSpPr>
            <a:spLocks noGrp="1" noChangeArrowheads="1"/>
          </p:cNvSpPr>
          <p:nvPr>
            <p:ph type="title"/>
          </p:nvPr>
        </p:nvSpPr>
        <p:spPr>
          <a:xfrm>
            <a:off x="685800" y="533400"/>
            <a:ext cx="7848600" cy="1325563"/>
          </a:xfrm>
        </p:spPr>
        <p:style>
          <a:lnRef idx="1">
            <a:schemeClr val="accent1"/>
          </a:lnRef>
          <a:fillRef idx="2">
            <a:schemeClr val="accent1"/>
          </a:fillRef>
          <a:effectRef idx="1">
            <a:schemeClr val="accent1"/>
          </a:effectRef>
          <a:fontRef idx="minor">
            <a:schemeClr val="dk1"/>
          </a:fontRef>
        </p:style>
        <p:txBody>
          <a:bodyPr/>
          <a:lstStyle/>
          <a:p>
            <a:pPr algn="ctr" eaLnBrk="1" hangingPunct="1">
              <a:defRPr/>
            </a:pPr>
            <a:r>
              <a:rPr lang="en-US" sz="6000" b="1" dirty="0" smtClean="0">
                <a:solidFill>
                  <a:schemeClr val="tx1"/>
                </a:solidFill>
                <a:effectLst>
                  <a:outerShdw blurRad="38100" dist="38100" dir="2700000" algn="tl">
                    <a:srgbClr val="000000"/>
                  </a:outerShdw>
                </a:effectLst>
                <a:latin typeface="Arial Black" pitchFamily="34" charset="0"/>
              </a:rPr>
              <a:t>KKN POSDAYA</a:t>
            </a:r>
            <a:endParaRPr lang="en-GB" b="1" dirty="0" smtClean="0">
              <a:solidFill>
                <a:schemeClr val="tx1"/>
              </a:solidFill>
              <a:effectLst>
                <a:outerShdw blurRad="38100" dist="38100" dir="2700000" algn="tl">
                  <a:srgbClr val="000000"/>
                </a:outerShdw>
              </a:effectLst>
            </a:endParaRPr>
          </a:p>
        </p:txBody>
      </p:sp>
      <p:sp>
        <p:nvSpPr>
          <p:cNvPr id="8197" name="Rectangle 3"/>
          <p:cNvSpPr>
            <a:spLocks noGrp="1" noChangeArrowheads="1"/>
          </p:cNvSpPr>
          <p:nvPr>
            <p:ph type="body" idx="1"/>
          </p:nvPr>
        </p:nvSpPr>
        <p:spPr>
          <a:xfrm>
            <a:off x="533400" y="2667000"/>
            <a:ext cx="8077200" cy="2895600"/>
          </a:xfrm>
        </p:spPr>
        <p:txBody>
          <a:bodyPr/>
          <a:lstStyle/>
          <a:p>
            <a:pPr eaLnBrk="1" hangingPunct="1">
              <a:defRPr/>
            </a:pPr>
            <a:r>
              <a:rPr lang="en-US" dirty="0" smtClean="0">
                <a:latin typeface="Arial Black" pitchFamily="34" charset="0"/>
              </a:rPr>
              <a:t>MEMBENTUK POSDAYA</a:t>
            </a:r>
          </a:p>
          <a:p>
            <a:pPr eaLnBrk="1" hangingPunct="1">
              <a:defRPr/>
            </a:pPr>
            <a:r>
              <a:rPr lang="en-US" dirty="0" smtClean="0">
                <a:solidFill>
                  <a:schemeClr val="bg2">
                    <a:lumMod val="50000"/>
                  </a:schemeClr>
                </a:solidFill>
                <a:latin typeface="Arial Black" pitchFamily="34" charset="0"/>
              </a:rPr>
              <a:t>MEMFASILITASI PEMBENTUKAN PENGURUS</a:t>
            </a:r>
          </a:p>
          <a:p>
            <a:pPr eaLnBrk="1" hangingPunct="1">
              <a:defRPr/>
            </a:pPr>
            <a:r>
              <a:rPr lang="en-US" dirty="0" smtClean="0">
                <a:latin typeface="Arial Black" pitchFamily="34" charset="0"/>
              </a:rPr>
              <a:t>MEMBANTU MERUMUSKAN PERENCANAAN PROGRAM</a:t>
            </a:r>
          </a:p>
          <a:p>
            <a:pPr eaLnBrk="1" hangingPunct="1">
              <a:defRPr/>
            </a:pPr>
            <a:r>
              <a:rPr lang="en-US" dirty="0" smtClean="0">
                <a:solidFill>
                  <a:schemeClr val="bg2">
                    <a:lumMod val="50000"/>
                  </a:schemeClr>
                </a:solidFill>
                <a:latin typeface="Arial Black" pitchFamily="34" charset="0"/>
              </a:rPr>
              <a:t>MENDAMPINGI PELAKSANAAN</a:t>
            </a:r>
          </a:p>
          <a:p>
            <a:pPr eaLnBrk="1" hangingPunct="1">
              <a:defRPr/>
            </a:pPr>
            <a:r>
              <a:rPr lang="en-US" dirty="0" smtClean="0">
                <a:latin typeface="Arial Black" pitchFamily="34" charset="0"/>
              </a:rPr>
              <a:t>MEMBANTU MONITORING DAN EVALUASI</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3477" name="02 Track 2.wma">
            <a:hlinkClick r:id="" action="ppaction://media"/>
          </p:cNvPr>
          <p:cNvPicPr>
            <a:picLocks noRot="1" noChangeAspect="1" noChangeArrowheads="1"/>
          </p:cNvPicPr>
          <p:nvPr>
            <a:audioFile r:link="rId1"/>
          </p:nvPr>
        </p:nvPicPr>
        <p:blipFill>
          <a:blip r:embed="rId3" cstate="print"/>
          <a:srcRect/>
          <a:stretch>
            <a:fillRect/>
          </a:stretch>
        </p:blipFill>
        <p:spPr bwMode="auto">
          <a:xfrm>
            <a:off x="9620250" y="6553200"/>
            <a:ext cx="209550" cy="304800"/>
          </a:xfrm>
          <a:prstGeom prst="rect">
            <a:avLst/>
          </a:prstGeom>
          <a:noFill/>
          <a:ln w="9525">
            <a:noFill/>
            <a:miter lim="800000"/>
            <a:headEnd/>
            <a:tailEnd/>
          </a:ln>
        </p:spPr>
      </p:pic>
      <p:sp>
        <p:nvSpPr>
          <p:cNvPr id="233478" name="Rectangle 6"/>
          <p:cNvSpPr>
            <a:spLocks noChangeArrowheads="1"/>
          </p:cNvSpPr>
          <p:nvPr/>
        </p:nvSpPr>
        <p:spPr bwMode="auto">
          <a:xfrm>
            <a:off x="0" y="0"/>
            <a:ext cx="9144000" cy="9906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9525">
            <a:noFill/>
            <a:miter lim="800000"/>
            <a:headEnd/>
            <a:tailEnd/>
          </a:ln>
          <a:effectLst/>
        </p:spPr>
        <p:txBody>
          <a:bodyPr lIns="95789" tIns="47895" rIns="95789" bIns="47895" anchor="ctr"/>
          <a:lstStyle/>
          <a:p>
            <a:pPr algn="ctr">
              <a:defRPr/>
            </a:pPr>
            <a:r>
              <a:rPr lang="en-US" sz="6000" b="1" dirty="0">
                <a:solidFill>
                  <a:srgbClr val="FFFFFF"/>
                </a:solidFill>
                <a:effectLst>
                  <a:outerShdw blurRad="38100" dist="38100" dir="2700000" algn="tl">
                    <a:srgbClr val="5B5B89"/>
                  </a:outerShdw>
                </a:effectLst>
                <a:latin typeface="Arial Black" pitchFamily="34" charset="0"/>
              </a:rPr>
              <a:t/>
            </a:r>
            <a:br>
              <a:rPr lang="en-US" sz="6000" b="1" dirty="0">
                <a:solidFill>
                  <a:srgbClr val="FFFFFF"/>
                </a:solidFill>
                <a:effectLst>
                  <a:outerShdw blurRad="38100" dist="38100" dir="2700000" algn="tl">
                    <a:srgbClr val="5B5B89"/>
                  </a:outerShdw>
                </a:effectLst>
                <a:latin typeface="Arial Black" pitchFamily="34" charset="0"/>
              </a:rPr>
            </a:br>
            <a:r>
              <a:rPr lang="en-US" sz="5400" b="1" dirty="0">
                <a:solidFill>
                  <a:srgbClr val="FFFFFF"/>
                </a:solidFill>
                <a:effectLst>
                  <a:outerShdw blurRad="38100" dist="38100" dir="2700000" algn="tl">
                    <a:srgbClr val="5B5B89"/>
                  </a:outerShdw>
                </a:effectLst>
                <a:latin typeface="Arial Black" pitchFamily="34" charset="0"/>
              </a:rPr>
              <a:t>KKN </a:t>
            </a:r>
            <a:r>
              <a:rPr lang="en-US" sz="4800" b="1" dirty="0">
                <a:solidFill>
                  <a:srgbClr val="FFFFFF"/>
                </a:solidFill>
                <a:effectLst>
                  <a:outerShdw blurRad="38100" dist="38100" dir="2700000" algn="tl">
                    <a:srgbClr val="5B5B89"/>
                  </a:outerShdw>
                </a:effectLst>
                <a:latin typeface="Arial Black" pitchFamily="34" charset="0"/>
              </a:rPr>
              <a:t>TRI DHARMA PT</a:t>
            </a:r>
            <a:r>
              <a:rPr lang="en-US" sz="6000" b="1" dirty="0">
                <a:solidFill>
                  <a:srgbClr val="FFFFFF"/>
                </a:solidFill>
                <a:effectLst>
                  <a:outerShdw blurRad="38100" dist="38100" dir="2700000" algn="tl">
                    <a:srgbClr val="5B5B89"/>
                  </a:outerShdw>
                </a:effectLst>
              </a:rPr>
              <a:t/>
            </a:r>
            <a:br>
              <a:rPr lang="en-US" sz="6000" b="1" dirty="0">
                <a:solidFill>
                  <a:srgbClr val="FFFFFF"/>
                </a:solidFill>
                <a:effectLst>
                  <a:outerShdw blurRad="38100" dist="38100" dir="2700000" algn="tl">
                    <a:srgbClr val="5B5B89"/>
                  </a:outerShdw>
                </a:effectLst>
              </a:rPr>
            </a:br>
            <a:endParaRPr lang="en-US" sz="6000" b="1" dirty="0">
              <a:solidFill>
                <a:srgbClr val="FFFFFF"/>
              </a:solidFill>
              <a:effectLst>
                <a:outerShdw blurRad="38100" dist="38100" dir="2700000" algn="tl">
                  <a:srgbClr val="5B5B89"/>
                </a:outerShdw>
              </a:effectLst>
            </a:endParaRPr>
          </a:p>
        </p:txBody>
      </p:sp>
      <p:sp>
        <p:nvSpPr>
          <p:cNvPr id="31748" name="Text Box 16"/>
          <p:cNvSpPr txBox="1">
            <a:spLocks noChangeArrowheads="1"/>
          </p:cNvSpPr>
          <p:nvPr/>
        </p:nvSpPr>
        <p:spPr bwMode="auto">
          <a:xfrm>
            <a:off x="4495800" y="1066800"/>
            <a:ext cx="4343400" cy="3886200"/>
          </a:xfrm>
          <a:prstGeom prst="rect">
            <a:avLst/>
          </a:prstGeom>
          <a:solidFill>
            <a:schemeClr val="tx1"/>
          </a:solidFill>
          <a:ln w="9525">
            <a:noFill/>
            <a:miter lim="800000"/>
            <a:headEnd/>
            <a:tailEnd/>
          </a:ln>
        </p:spPr>
        <p:txBody>
          <a:bodyPr>
            <a:spAutoFit/>
          </a:bodyPr>
          <a:lstStyle/>
          <a:p>
            <a:pPr algn="ctr">
              <a:spcBef>
                <a:spcPct val="50000"/>
              </a:spcBef>
            </a:pPr>
            <a:r>
              <a:rPr lang="en-US" sz="2000" b="1">
                <a:solidFill>
                  <a:schemeClr val="bg1"/>
                </a:solidFill>
                <a:latin typeface="Arial Black" pitchFamily="34" charset="0"/>
                <a:cs typeface="Arial" charset="0"/>
              </a:rPr>
              <a:t>MAHASISWA MENGAJAR RAKYAT DENGAN BAHASA SEDERHANA</a:t>
            </a:r>
          </a:p>
          <a:p>
            <a:pPr algn="ctr">
              <a:spcBef>
                <a:spcPct val="50000"/>
              </a:spcBef>
            </a:pPr>
            <a:r>
              <a:rPr lang="en-US" sz="2000" b="1">
                <a:solidFill>
                  <a:schemeClr val="bg1"/>
                </a:solidFill>
                <a:latin typeface="Arial Black" pitchFamily="34" charset="0"/>
                <a:cs typeface="Arial" charset="0"/>
              </a:rPr>
              <a:t>MAHASISWA MELAKUKAN PENELITIAN DAN PENGEMBANGAN UNTUK MEMBANGUN ILMU DENGAN MUATAN LOKAL</a:t>
            </a:r>
          </a:p>
          <a:p>
            <a:pPr algn="ctr">
              <a:spcBef>
                <a:spcPct val="50000"/>
              </a:spcBef>
            </a:pPr>
            <a:r>
              <a:rPr lang="en-US" sz="2000" b="1">
                <a:solidFill>
                  <a:schemeClr val="bg1"/>
                </a:solidFill>
                <a:latin typeface="Arial Black" pitchFamily="34" charset="0"/>
                <a:cs typeface="Arial" charset="0"/>
              </a:rPr>
              <a:t>MAHASISWA MELAKUKAN PENGABDIAN MASYARAKAT DENGAN HASIL NYATA</a:t>
            </a:r>
            <a:endParaRPr lang="en-US" sz="2000">
              <a:solidFill>
                <a:schemeClr val="bg1"/>
              </a:solidFill>
              <a:latin typeface="Arial Black" pitchFamily="34" charset="0"/>
              <a:cs typeface="Arial" charset="0"/>
            </a:endParaRPr>
          </a:p>
        </p:txBody>
      </p:sp>
      <p:sp>
        <p:nvSpPr>
          <p:cNvPr id="31749" name="Text Box 17"/>
          <p:cNvSpPr txBox="1">
            <a:spLocks noChangeArrowheads="1"/>
          </p:cNvSpPr>
          <p:nvPr/>
        </p:nvSpPr>
        <p:spPr bwMode="auto">
          <a:xfrm>
            <a:off x="152400" y="1219200"/>
            <a:ext cx="4114800" cy="830263"/>
          </a:xfrm>
          <a:prstGeom prst="rect">
            <a:avLst/>
          </a:prstGeom>
          <a:noFill/>
          <a:ln w="9525">
            <a:noFill/>
            <a:miter lim="800000"/>
            <a:headEnd/>
            <a:tailEnd/>
          </a:ln>
        </p:spPr>
        <p:txBody>
          <a:bodyPr>
            <a:spAutoFit/>
          </a:bodyPr>
          <a:lstStyle/>
          <a:p>
            <a:pPr algn="ctr">
              <a:spcBef>
                <a:spcPct val="50000"/>
              </a:spcBef>
            </a:pPr>
            <a:r>
              <a:rPr lang="en-US" sz="2400" b="1">
                <a:latin typeface="Arial Black" pitchFamily="34" charset="0"/>
                <a:cs typeface="Arial" charset="0"/>
              </a:rPr>
              <a:t>TRI DHARMA PERGURUAN TINGGI</a:t>
            </a:r>
          </a:p>
        </p:txBody>
      </p:sp>
      <p:sp>
        <p:nvSpPr>
          <p:cNvPr id="11270" name="Text Box 18"/>
          <p:cNvSpPr txBox="1">
            <a:spLocks noChangeArrowheads="1"/>
          </p:cNvSpPr>
          <p:nvPr/>
        </p:nvSpPr>
        <p:spPr bwMode="auto">
          <a:xfrm>
            <a:off x="495300" y="2209800"/>
            <a:ext cx="3733800" cy="646113"/>
          </a:xfrm>
          <a:prstGeom prst="rect">
            <a:avLst/>
          </a:prstGeom>
          <a:solidFill>
            <a:srgbClr val="CCFF99"/>
          </a:solidFill>
          <a:ln w="9525">
            <a:noFill/>
            <a:miter lim="800000"/>
            <a:headEnd/>
            <a:tailEnd/>
          </a:ln>
        </p:spPr>
        <p:txBody>
          <a:bodyPr>
            <a:spAutoFit/>
          </a:bodyPr>
          <a:lstStyle/>
          <a:p>
            <a:pPr algn="ctr">
              <a:spcBef>
                <a:spcPct val="50000"/>
              </a:spcBef>
              <a:defRPr/>
            </a:pPr>
            <a:r>
              <a:rPr lang="en-US" sz="3600" b="1" dirty="0">
                <a:solidFill>
                  <a:srgbClr val="000000"/>
                </a:solidFill>
                <a:effectLst>
                  <a:outerShdw blurRad="38100" dist="38100" dir="2700000" algn="tl">
                    <a:srgbClr val="000000">
                      <a:alpha val="43137"/>
                    </a:srgbClr>
                  </a:outerShdw>
                </a:effectLst>
                <a:latin typeface="Arial Black" pitchFamily="34" charset="0"/>
              </a:rPr>
              <a:t>PENDIDIKAN</a:t>
            </a:r>
          </a:p>
        </p:txBody>
      </p:sp>
      <p:sp>
        <p:nvSpPr>
          <p:cNvPr id="11271" name="Text Box 19"/>
          <p:cNvSpPr txBox="1">
            <a:spLocks noChangeArrowheads="1"/>
          </p:cNvSpPr>
          <p:nvPr/>
        </p:nvSpPr>
        <p:spPr bwMode="auto">
          <a:xfrm>
            <a:off x="457200" y="3048000"/>
            <a:ext cx="3810000" cy="708025"/>
          </a:xfrm>
          <a:prstGeom prst="rect">
            <a:avLst/>
          </a:prstGeom>
          <a:solidFill>
            <a:srgbClr val="00B050"/>
          </a:solidFill>
          <a:ln w="9525">
            <a:noFill/>
            <a:miter lim="800000"/>
            <a:headEnd/>
            <a:tailEnd/>
          </a:ln>
        </p:spPr>
        <p:txBody>
          <a:bodyPr>
            <a:spAutoFit/>
          </a:bodyPr>
          <a:lstStyle/>
          <a:p>
            <a:pPr algn="ctr">
              <a:spcBef>
                <a:spcPct val="50000"/>
              </a:spcBef>
              <a:defRPr/>
            </a:pPr>
            <a:r>
              <a:rPr lang="en-US" sz="4000" b="1" dirty="0">
                <a:solidFill>
                  <a:srgbClr val="FFFFFF"/>
                </a:solidFill>
                <a:effectLst>
                  <a:outerShdw blurRad="38100" dist="38100" dir="2700000" algn="tl">
                    <a:srgbClr val="000000">
                      <a:alpha val="43137"/>
                    </a:srgbClr>
                  </a:outerShdw>
                </a:effectLst>
                <a:latin typeface="Arial Black" pitchFamily="34" charset="0"/>
              </a:rPr>
              <a:t>PENELITIAN</a:t>
            </a:r>
          </a:p>
        </p:txBody>
      </p:sp>
      <p:sp>
        <p:nvSpPr>
          <p:cNvPr id="11272" name="Text Box 20"/>
          <p:cNvSpPr txBox="1">
            <a:spLocks noChangeArrowheads="1"/>
          </p:cNvSpPr>
          <p:nvPr/>
        </p:nvSpPr>
        <p:spPr bwMode="auto">
          <a:xfrm>
            <a:off x="457200" y="3962400"/>
            <a:ext cx="3810000" cy="646113"/>
          </a:xfrm>
          <a:prstGeom prst="rect">
            <a:avLst/>
          </a:prstGeom>
          <a:solidFill>
            <a:schemeClr val="accent6">
              <a:lumMod val="50000"/>
            </a:schemeClr>
          </a:solidFill>
          <a:ln w="9525">
            <a:noFill/>
            <a:miter lim="800000"/>
            <a:headEnd/>
            <a:tailEnd/>
          </a:ln>
        </p:spPr>
        <p:txBody>
          <a:bodyPr>
            <a:spAutoFit/>
          </a:bodyPr>
          <a:lstStyle/>
          <a:p>
            <a:pPr algn="ctr">
              <a:spcBef>
                <a:spcPct val="50000"/>
              </a:spcBef>
              <a:defRPr/>
            </a:pPr>
            <a:r>
              <a:rPr lang="en-US" sz="3600" b="1" dirty="0">
                <a:solidFill>
                  <a:srgbClr val="FFFFFF"/>
                </a:solidFill>
                <a:effectLst>
                  <a:outerShdw blurRad="38100" dist="38100" dir="2700000" algn="tl">
                    <a:srgbClr val="000000">
                      <a:alpha val="43137"/>
                    </a:srgbClr>
                  </a:outerShdw>
                </a:effectLst>
                <a:latin typeface="Arial Black" pitchFamily="34" charset="0"/>
              </a:rPr>
              <a:t>PENGABDIAN</a:t>
            </a:r>
          </a:p>
        </p:txBody>
      </p:sp>
      <p:sp>
        <p:nvSpPr>
          <p:cNvPr id="9" name="TextBox 8"/>
          <p:cNvSpPr txBox="1"/>
          <p:nvPr/>
        </p:nvSpPr>
        <p:spPr>
          <a:xfrm>
            <a:off x="381000" y="5105400"/>
            <a:ext cx="8305800" cy="13843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txBody>
          <a:bodyPr>
            <a:spAutoFit/>
          </a:bodyPr>
          <a:lstStyle/>
          <a:p>
            <a:pPr algn="ctr">
              <a:defRPr/>
            </a:pPr>
            <a:r>
              <a:rPr lang="en-US" sz="2800" dirty="0">
                <a:solidFill>
                  <a:srgbClr val="FFFFFF"/>
                </a:solidFill>
                <a:effectLst>
                  <a:outerShdw blurRad="38100" dist="38100" dir="2700000" algn="tl">
                    <a:srgbClr val="000000">
                      <a:alpha val="43137"/>
                    </a:srgbClr>
                  </a:outerShdw>
                </a:effectLst>
                <a:latin typeface="Arial Black" pitchFamily="34" charset="0"/>
              </a:rPr>
              <a:t>RAKYAT MENGHORMATI MAHASISWA SELAKU PEMIMPIN MASA DEPAN YANG PEDULI SESAMA ANAK BANGSA</a:t>
            </a:r>
          </a:p>
        </p:txBody>
      </p:sp>
    </p:spTree>
  </p:cSld>
  <p:clrMapOvr>
    <a:masterClrMapping/>
  </p:clrMapOvr>
  <p:transition spd="slow"/>
  <p:timing>
    <p:tnLst>
      <p:par>
        <p:cTn id="1" dur="indefinite" restart="never" nodeType="tmRoot">
          <p:childTnLst>
            <p:audio>
              <p:cMediaNode numSld="13" showWhenStopped="0">
                <p:cTn id="2" fill="hold" display="0">
                  <p:stCondLst>
                    <p:cond delay="indefinite"/>
                  </p:stCondLst>
                  <p:endCondLst>
                    <p:cond evt="onPrev" delay="0">
                      <p:tgtEl>
                        <p:sldTgt/>
                      </p:tgtEl>
                    </p:cond>
                    <p:cond evt="onStopAudio" delay="0">
                      <p:tgtEl>
                        <p:sldTgt/>
                      </p:tgtEl>
                    </p:cond>
                  </p:endCondLst>
                </p:cTn>
                <p:tgtEl>
                  <p:spTgt spid="23347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304800"/>
            <a:ext cx="8534400" cy="914400"/>
          </a:xfrm>
          <a:solidFill>
            <a:schemeClr val="tx1"/>
          </a:solidFill>
        </p:spPr>
        <p:txBody>
          <a:bodyPr rtlCol="0">
            <a:normAutofit fontScale="90000"/>
          </a:bodyPr>
          <a:lstStyle/>
          <a:p>
            <a:pPr algn="ctr" eaLnBrk="1" fontAlgn="auto" hangingPunct="1">
              <a:spcAft>
                <a:spcPts val="0"/>
              </a:spcAft>
              <a:defRPr/>
            </a:pPr>
            <a:r>
              <a:rPr lang="en-US" b="1" dirty="0" smtClean="0">
                <a:solidFill>
                  <a:schemeClr val="bg1"/>
                </a:solidFill>
              </a:rPr>
              <a:t>LANGKAH PEMBENTUKAN POSDAYA</a:t>
            </a:r>
            <a:endParaRPr lang="en-US" b="1" dirty="0">
              <a:solidFill>
                <a:schemeClr val="bg1"/>
              </a:solidFill>
            </a:endParaRPr>
          </a:p>
        </p:txBody>
      </p:sp>
      <p:sp>
        <p:nvSpPr>
          <p:cNvPr id="84995" name="Rectangle 3"/>
          <p:cNvSpPr>
            <a:spLocks noGrp="1" noChangeArrowheads="1"/>
          </p:cNvSpPr>
          <p:nvPr>
            <p:ph type="body" idx="1"/>
          </p:nvPr>
        </p:nvSpPr>
        <p:spPr>
          <a:xfrm>
            <a:off x="533400" y="1905000"/>
            <a:ext cx="8153400" cy="4038600"/>
          </a:xfrm>
          <a:ln>
            <a:noFill/>
          </a:ln>
        </p:spPr>
        <p:style>
          <a:lnRef idx="2">
            <a:schemeClr val="accent1"/>
          </a:lnRef>
          <a:fillRef idx="1">
            <a:schemeClr val="lt1"/>
          </a:fillRef>
          <a:effectRef idx="0">
            <a:schemeClr val="accent1"/>
          </a:effectRef>
          <a:fontRef idx="minor">
            <a:schemeClr val="dk1"/>
          </a:fontRef>
        </p:style>
        <p:txBody>
          <a:bodyPr rtlCol="0">
            <a:noAutofit/>
          </a:bodyPr>
          <a:lstStyle/>
          <a:p>
            <a:pPr marL="609600" indent="-609600" eaLnBrk="1" fontAlgn="auto" hangingPunct="1">
              <a:lnSpc>
                <a:spcPct val="90000"/>
              </a:lnSpc>
              <a:spcAft>
                <a:spcPts val="0"/>
              </a:spcAft>
              <a:buClr>
                <a:schemeClr val="tx1"/>
              </a:buClr>
              <a:buFontTx/>
              <a:buAutoNum type="arabicPeriod"/>
              <a:defRPr/>
            </a:pPr>
            <a:r>
              <a:rPr lang="en-US" sz="2800" dirty="0" smtClean="0">
                <a:latin typeface="Arial Black" pitchFamily="34" charset="0"/>
              </a:rPr>
              <a:t>MENGUMPULKAN </a:t>
            </a:r>
            <a:r>
              <a:rPr lang="en-US" sz="2800" dirty="0" smtClean="0">
                <a:solidFill>
                  <a:srgbClr val="FF0000"/>
                </a:solidFill>
                <a:latin typeface="Arial Black" pitchFamily="34" charset="0"/>
              </a:rPr>
              <a:t>DATA DASAR</a:t>
            </a:r>
          </a:p>
          <a:p>
            <a:pPr marL="609600" indent="-609600" eaLnBrk="1" fontAlgn="auto" hangingPunct="1">
              <a:lnSpc>
                <a:spcPct val="90000"/>
              </a:lnSpc>
              <a:spcAft>
                <a:spcPts val="0"/>
              </a:spcAft>
              <a:buClr>
                <a:schemeClr val="tx1"/>
              </a:buClr>
              <a:buFontTx/>
              <a:buAutoNum type="arabicPeriod"/>
              <a:defRPr/>
            </a:pPr>
            <a:r>
              <a:rPr lang="en-US" sz="2800" dirty="0" smtClean="0">
                <a:latin typeface="Arial Black" pitchFamily="34" charset="0"/>
              </a:rPr>
              <a:t>MENJAJAGI </a:t>
            </a:r>
            <a:r>
              <a:rPr lang="en-US" sz="2800" dirty="0" smtClean="0">
                <a:solidFill>
                  <a:srgbClr val="FF0000"/>
                </a:solidFill>
                <a:latin typeface="Arial Black" pitchFamily="34" charset="0"/>
              </a:rPr>
              <a:t>PENDAPAT TOKOH2 </a:t>
            </a:r>
            <a:r>
              <a:rPr lang="en-US" sz="2800" dirty="0" smtClean="0">
                <a:latin typeface="Arial Black" pitchFamily="34" charset="0"/>
              </a:rPr>
              <a:t>MASY.</a:t>
            </a:r>
          </a:p>
          <a:p>
            <a:pPr marL="609600" indent="-609600" eaLnBrk="1" fontAlgn="auto" hangingPunct="1">
              <a:lnSpc>
                <a:spcPct val="90000"/>
              </a:lnSpc>
              <a:spcAft>
                <a:spcPts val="0"/>
              </a:spcAft>
              <a:buClr>
                <a:schemeClr val="tx1"/>
              </a:buClr>
              <a:buFontTx/>
              <a:buAutoNum type="arabicPeriod"/>
              <a:defRPr/>
            </a:pPr>
            <a:r>
              <a:rPr lang="en-US" sz="2800" dirty="0" smtClean="0">
                <a:latin typeface="Arial Black" pitchFamily="34" charset="0"/>
              </a:rPr>
              <a:t>MENYAJIKAN DLM </a:t>
            </a:r>
            <a:r>
              <a:rPr lang="en-US" sz="2800" smtClean="0">
                <a:solidFill>
                  <a:srgbClr val="FF0000"/>
                </a:solidFill>
                <a:latin typeface="Arial Black" pitchFamily="34" charset="0"/>
              </a:rPr>
              <a:t>PERTEMUAN </a:t>
            </a:r>
            <a:r>
              <a:rPr lang="en-US" sz="2800" smtClean="0">
                <a:latin typeface="Arial Black" pitchFamily="34" charset="0"/>
              </a:rPr>
              <a:t>REMBUG DESA/</a:t>
            </a:r>
            <a:r>
              <a:rPr lang="en-US" sz="2800" smtClean="0">
                <a:solidFill>
                  <a:schemeClr val="tx1"/>
                </a:solidFill>
                <a:latin typeface="Arial Black" pitchFamily="34" charset="0"/>
              </a:rPr>
              <a:t>MINI </a:t>
            </a:r>
            <a:r>
              <a:rPr lang="en-US" sz="2800" dirty="0" smtClean="0">
                <a:solidFill>
                  <a:schemeClr val="tx1"/>
                </a:solidFill>
                <a:latin typeface="Arial Black" pitchFamily="34" charset="0"/>
              </a:rPr>
              <a:t>LOKAKARYA</a:t>
            </a:r>
          </a:p>
          <a:p>
            <a:pPr marL="609600" indent="-609600" eaLnBrk="1" fontAlgn="auto" hangingPunct="1">
              <a:lnSpc>
                <a:spcPct val="90000"/>
              </a:lnSpc>
              <a:spcAft>
                <a:spcPts val="0"/>
              </a:spcAft>
              <a:buClr>
                <a:schemeClr val="tx1"/>
              </a:buClr>
              <a:buFontTx/>
              <a:buAutoNum type="arabicPeriod"/>
              <a:defRPr/>
            </a:pPr>
            <a:r>
              <a:rPr lang="en-US" sz="2800" dirty="0" smtClean="0">
                <a:latin typeface="Arial Black" pitchFamily="34" charset="0"/>
              </a:rPr>
              <a:t>PEMBENTUKAN </a:t>
            </a:r>
            <a:r>
              <a:rPr lang="en-US" sz="2800" dirty="0" smtClean="0">
                <a:solidFill>
                  <a:srgbClr val="FF0000"/>
                </a:solidFill>
                <a:latin typeface="Arial Black" pitchFamily="34" charset="0"/>
              </a:rPr>
              <a:t>TIM PELAKSANA </a:t>
            </a:r>
            <a:r>
              <a:rPr lang="en-US" sz="2800" dirty="0" smtClean="0">
                <a:latin typeface="Arial Black" pitchFamily="34" charset="0"/>
              </a:rPr>
              <a:t>POSDAYA</a:t>
            </a:r>
          </a:p>
          <a:p>
            <a:pPr marL="609600" indent="-609600" eaLnBrk="1" fontAlgn="auto" hangingPunct="1">
              <a:lnSpc>
                <a:spcPct val="90000"/>
              </a:lnSpc>
              <a:spcAft>
                <a:spcPts val="0"/>
              </a:spcAft>
              <a:buClr>
                <a:schemeClr val="tx1"/>
              </a:buClr>
              <a:buFontTx/>
              <a:buAutoNum type="arabicPeriod"/>
              <a:defRPr/>
            </a:pPr>
            <a:r>
              <a:rPr lang="en-US" sz="2800" dirty="0" smtClean="0">
                <a:latin typeface="Arial Black" pitchFamily="34" charset="0"/>
              </a:rPr>
              <a:t>PEYUSUNAN </a:t>
            </a:r>
            <a:r>
              <a:rPr lang="en-US" sz="2800" smtClean="0">
                <a:solidFill>
                  <a:srgbClr val="FF0000"/>
                </a:solidFill>
                <a:latin typeface="Arial Black" pitchFamily="34" charset="0"/>
              </a:rPr>
              <a:t>RENCANA</a:t>
            </a:r>
            <a:r>
              <a:rPr lang="en-US" sz="2800" smtClean="0">
                <a:latin typeface="Arial Black" pitchFamily="34" charset="0"/>
              </a:rPr>
              <a:t> </a:t>
            </a:r>
            <a:r>
              <a:rPr lang="en-US" sz="2800" smtClean="0">
                <a:solidFill>
                  <a:srgbClr val="FF0000"/>
                </a:solidFill>
                <a:latin typeface="Arial Black" pitchFamily="34" charset="0"/>
              </a:rPr>
              <a:t>KERJA </a:t>
            </a:r>
            <a:r>
              <a:rPr lang="en-US" sz="2800" smtClean="0">
                <a:latin typeface="Arial Black" pitchFamily="34" charset="0"/>
              </a:rPr>
              <a:t>DAN </a:t>
            </a:r>
            <a:r>
              <a:rPr lang="en-US" sz="2800" dirty="0" smtClean="0">
                <a:solidFill>
                  <a:srgbClr val="FF0000"/>
                </a:solidFill>
                <a:latin typeface="Arial Black" pitchFamily="34" charset="0"/>
              </a:rPr>
              <a:t>PELAKSANAAN</a:t>
            </a:r>
            <a:endParaRPr lang="en-US" sz="2800" dirty="0">
              <a:solidFill>
                <a:srgbClr val="FF0000"/>
              </a:solidFill>
              <a:latin typeface="Arial Black" pitchFamily="34"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228600" y="0"/>
            <a:ext cx="8915400" cy="914400"/>
          </a:xfrm>
        </p:spPr>
        <p:txBody>
          <a:bodyPr/>
          <a:lstStyle/>
          <a:p>
            <a:pPr eaLnBrk="1" hangingPunct="1"/>
            <a:r>
              <a:rPr lang="en-US" sz="3600" smtClean="0">
                <a:solidFill>
                  <a:srgbClr val="FF0000"/>
                </a:solidFill>
                <a:latin typeface="Arial Black" pitchFamily="34" charset="0"/>
                <a:cs typeface="Tahoma" pitchFamily="34" charset="0"/>
              </a:rPr>
              <a:t>1. Menghimpun Data Dasar</a:t>
            </a:r>
            <a:endParaRPr lang="en-US" sz="3600" smtClean="0">
              <a:solidFill>
                <a:schemeClr val="tx1"/>
              </a:solidFill>
              <a:latin typeface="Arial Black" pitchFamily="34" charset="0"/>
              <a:cs typeface="Tahoma" pitchFamily="34" charset="0"/>
            </a:endParaRPr>
          </a:p>
        </p:txBody>
      </p:sp>
      <p:sp>
        <p:nvSpPr>
          <p:cNvPr id="20483" name="Rectangle 3"/>
          <p:cNvSpPr>
            <a:spLocks noGrp="1" noChangeArrowheads="1"/>
          </p:cNvSpPr>
          <p:nvPr>
            <p:ph idx="4294967295"/>
          </p:nvPr>
        </p:nvSpPr>
        <p:spPr>
          <a:xfrm>
            <a:off x="4572000" y="1423988"/>
            <a:ext cx="4343400" cy="4876800"/>
          </a:xfrm>
        </p:spPr>
        <p:txBody>
          <a:bodyPr>
            <a:normAutofit fontScale="92500" lnSpcReduction="10000"/>
          </a:bodyPr>
          <a:lstStyle/>
          <a:p>
            <a:pPr marL="287338" indent="-287338" algn="justLow" eaLnBrk="1" fontAlgn="auto" hangingPunct="1">
              <a:lnSpc>
                <a:spcPct val="90000"/>
              </a:lnSpc>
              <a:spcAft>
                <a:spcPts val="0"/>
              </a:spcAft>
              <a:buClr>
                <a:schemeClr val="accent3"/>
              </a:buClr>
              <a:buFontTx/>
              <a:buNone/>
              <a:defRPr/>
            </a:pPr>
            <a:r>
              <a:rPr lang="en-US" sz="3300" dirty="0">
                <a:solidFill>
                  <a:srgbClr val="FF0000"/>
                </a:solidFill>
                <a:latin typeface="Algerian" pitchFamily="82" charset="0"/>
              </a:rPr>
              <a:t>	</a:t>
            </a:r>
            <a:endParaRPr lang="en-US" sz="3000" b="1" dirty="0">
              <a:solidFill>
                <a:srgbClr val="FF0000"/>
              </a:solidFill>
              <a:latin typeface="Tahoma" pitchFamily="34" charset="0"/>
              <a:cs typeface="Tahoma" pitchFamily="34" charset="0"/>
            </a:endParaRPr>
          </a:p>
          <a:p>
            <a:pPr marL="287338" indent="-287338" algn="justLow" eaLnBrk="1" fontAlgn="auto" hangingPunct="1">
              <a:lnSpc>
                <a:spcPct val="90000"/>
              </a:lnSpc>
              <a:spcAft>
                <a:spcPts val="0"/>
              </a:spcAft>
              <a:buClr>
                <a:schemeClr val="accent3"/>
              </a:buClr>
              <a:buFontTx/>
              <a:buNone/>
              <a:defRPr/>
            </a:pPr>
            <a:endParaRPr lang="en-US" sz="3000" dirty="0" smtClean="0">
              <a:latin typeface="Algerian" pitchFamily="82" charset="0"/>
            </a:endParaRPr>
          </a:p>
          <a:p>
            <a:pPr marL="287338" indent="-287338" eaLnBrk="1" fontAlgn="auto" hangingPunct="1">
              <a:lnSpc>
                <a:spcPct val="70000"/>
              </a:lnSpc>
              <a:spcAft>
                <a:spcPts val="0"/>
              </a:spcAft>
              <a:buClr>
                <a:schemeClr val="accent3"/>
              </a:buClr>
              <a:buFontTx/>
              <a:buChar char="•"/>
              <a:defRPr/>
            </a:pPr>
            <a:r>
              <a:rPr lang="en-US" sz="3000" dirty="0" err="1">
                <a:cs typeface="Arial" charset="0"/>
              </a:rPr>
              <a:t>Keluarga</a:t>
            </a:r>
            <a:r>
              <a:rPr lang="en-US" sz="3000" dirty="0">
                <a:cs typeface="Arial" charset="0"/>
              </a:rPr>
              <a:t> </a:t>
            </a:r>
            <a:r>
              <a:rPr lang="en-US" sz="3000" dirty="0" err="1">
                <a:cs typeface="Arial" charset="0"/>
              </a:rPr>
              <a:t>tertinggal</a:t>
            </a:r>
            <a:r>
              <a:rPr lang="en-US" sz="3000" dirty="0">
                <a:cs typeface="Arial" charset="0"/>
              </a:rPr>
              <a:t> </a:t>
            </a:r>
            <a:r>
              <a:rPr lang="en-US" sz="3000" dirty="0" err="1">
                <a:cs typeface="Arial" charset="0"/>
              </a:rPr>
              <a:t>yg</a:t>
            </a:r>
            <a:r>
              <a:rPr lang="en-US" sz="3000" dirty="0">
                <a:cs typeface="Arial" charset="0"/>
              </a:rPr>
              <a:t> </a:t>
            </a:r>
            <a:r>
              <a:rPr lang="en-US" sz="3000" dirty="0" err="1">
                <a:cs typeface="Arial" charset="0"/>
              </a:rPr>
              <a:t>akan</a:t>
            </a:r>
            <a:r>
              <a:rPr lang="en-US" sz="3000" dirty="0">
                <a:cs typeface="Arial" charset="0"/>
              </a:rPr>
              <a:t> </a:t>
            </a:r>
            <a:r>
              <a:rPr lang="en-US" sz="3000" dirty="0" err="1">
                <a:cs typeface="Arial" charset="0"/>
              </a:rPr>
              <a:t>menjadi</a:t>
            </a:r>
            <a:r>
              <a:rPr lang="en-US" sz="3000" dirty="0">
                <a:cs typeface="Arial" charset="0"/>
              </a:rPr>
              <a:t> </a:t>
            </a:r>
            <a:r>
              <a:rPr lang="en-US" sz="3000" dirty="0" err="1">
                <a:cs typeface="Arial" charset="0"/>
              </a:rPr>
              <a:t>sasaran</a:t>
            </a:r>
            <a:r>
              <a:rPr lang="en-US" sz="3000" dirty="0">
                <a:cs typeface="Arial" charset="0"/>
              </a:rPr>
              <a:t> </a:t>
            </a:r>
            <a:r>
              <a:rPr lang="en-US" sz="3000" dirty="0" err="1" smtClean="0">
                <a:cs typeface="Arial" charset="0"/>
              </a:rPr>
              <a:t>pemberdayaan</a:t>
            </a:r>
            <a:r>
              <a:rPr lang="en-US" sz="3000" dirty="0" smtClean="0">
                <a:cs typeface="Arial" charset="0"/>
              </a:rPr>
              <a:t> </a:t>
            </a:r>
            <a:endParaRPr lang="en-US" sz="3000" dirty="0">
              <a:cs typeface="Arial" charset="0"/>
            </a:endParaRPr>
          </a:p>
          <a:p>
            <a:pPr marL="287338" indent="-287338" eaLnBrk="1" fontAlgn="auto" hangingPunct="1">
              <a:lnSpc>
                <a:spcPct val="70000"/>
              </a:lnSpc>
              <a:spcAft>
                <a:spcPts val="0"/>
              </a:spcAft>
              <a:buClr>
                <a:schemeClr val="accent3"/>
              </a:buClr>
              <a:buFontTx/>
              <a:buNone/>
              <a:defRPr/>
            </a:pPr>
            <a:endParaRPr lang="en-US" sz="3000" dirty="0">
              <a:cs typeface="Arial" charset="0"/>
            </a:endParaRPr>
          </a:p>
          <a:p>
            <a:pPr marL="287338" indent="-287338" eaLnBrk="1" fontAlgn="auto" hangingPunct="1">
              <a:lnSpc>
                <a:spcPct val="70000"/>
              </a:lnSpc>
              <a:spcAft>
                <a:spcPts val="0"/>
              </a:spcAft>
              <a:buClr>
                <a:schemeClr val="accent3"/>
              </a:buClr>
              <a:buFontTx/>
              <a:buChar char="•"/>
              <a:defRPr/>
            </a:pPr>
            <a:r>
              <a:rPr lang="en-US" sz="3000" dirty="0" err="1" smtClean="0">
                <a:cs typeface="Arial" charset="0"/>
              </a:rPr>
              <a:t>Pemetaan</a:t>
            </a:r>
            <a:r>
              <a:rPr lang="en-US" sz="3000" dirty="0" smtClean="0">
                <a:cs typeface="Arial" charset="0"/>
              </a:rPr>
              <a:t> </a:t>
            </a:r>
            <a:r>
              <a:rPr lang="en-US" sz="3000" dirty="0" err="1" smtClean="0">
                <a:cs typeface="Arial" charset="0"/>
              </a:rPr>
              <a:t>klrg</a:t>
            </a:r>
            <a:r>
              <a:rPr lang="en-US" sz="3000" dirty="0" smtClean="0">
                <a:cs typeface="Arial" charset="0"/>
              </a:rPr>
              <a:t> </a:t>
            </a:r>
            <a:r>
              <a:rPr lang="en-US" sz="3000" dirty="0" err="1" smtClean="0">
                <a:cs typeface="Arial" charset="0"/>
              </a:rPr>
              <a:t>tertinggal</a:t>
            </a:r>
            <a:r>
              <a:rPr lang="en-US" sz="3000" dirty="0" smtClean="0">
                <a:cs typeface="Arial" charset="0"/>
              </a:rPr>
              <a:t> </a:t>
            </a:r>
            <a:r>
              <a:rPr lang="en-US" sz="3000" dirty="0">
                <a:cs typeface="Arial" charset="0"/>
              </a:rPr>
              <a:t>di </a:t>
            </a:r>
            <a:r>
              <a:rPr lang="en-US" sz="3000" dirty="0" err="1">
                <a:cs typeface="Arial" charset="0"/>
              </a:rPr>
              <a:t>Desa</a:t>
            </a:r>
            <a:r>
              <a:rPr lang="en-US" sz="3000" dirty="0">
                <a:cs typeface="Arial" charset="0"/>
              </a:rPr>
              <a:t> / </a:t>
            </a:r>
            <a:r>
              <a:rPr lang="en-US" sz="3000" dirty="0" smtClean="0">
                <a:cs typeface="Arial" charset="0"/>
              </a:rPr>
              <a:t>Du</a:t>
            </a:r>
            <a:r>
              <a:rPr lang="id-ID" sz="3000" dirty="0" smtClean="0">
                <a:cs typeface="Arial" charset="0"/>
              </a:rPr>
              <a:t>sun</a:t>
            </a:r>
            <a:endParaRPr lang="en-US" sz="3000" dirty="0">
              <a:cs typeface="Arial" charset="0"/>
            </a:endParaRPr>
          </a:p>
          <a:p>
            <a:pPr marL="287338" indent="-287338" eaLnBrk="1" fontAlgn="auto" hangingPunct="1">
              <a:lnSpc>
                <a:spcPct val="70000"/>
              </a:lnSpc>
              <a:spcAft>
                <a:spcPts val="0"/>
              </a:spcAft>
              <a:buClr>
                <a:schemeClr val="accent3"/>
              </a:buClr>
              <a:buFontTx/>
              <a:buNone/>
              <a:defRPr/>
            </a:pPr>
            <a:endParaRPr lang="en-US" sz="3000" dirty="0">
              <a:cs typeface="Arial" charset="0"/>
            </a:endParaRPr>
          </a:p>
          <a:p>
            <a:pPr marL="287338" indent="-287338" eaLnBrk="1" fontAlgn="auto" hangingPunct="1">
              <a:lnSpc>
                <a:spcPct val="70000"/>
              </a:lnSpc>
              <a:spcAft>
                <a:spcPts val="0"/>
              </a:spcAft>
              <a:buClr>
                <a:schemeClr val="accent3"/>
              </a:buClr>
              <a:buFontTx/>
              <a:buChar char="•"/>
              <a:defRPr/>
            </a:pPr>
            <a:r>
              <a:rPr lang="en-US" sz="3000" dirty="0" err="1">
                <a:cs typeface="Arial" charset="0"/>
              </a:rPr>
              <a:t>Gambaran</a:t>
            </a:r>
            <a:r>
              <a:rPr lang="en-US" sz="3000" dirty="0">
                <a:cs typeface="Arial" charset="0"/>
              </a:rPr>
              <a:t> </a:t>
            </a:r>
            <a:r>
              <a:rPr lang="en-US" sz="3000" dirty="0" err="1">
                <a:cs typeface="Arial" charset="0"/>
              </a:rPr>
              <a:t>persebaran</a:t>
            </a:r>
            <a:r>
              <a:rPr lang="en-US" sz="3000" dirty="0">
                <a:cs typeface="Arial" charset="0"/>
              </a:rPr>
              <a:t> </a:t>
            </a:r>
            <a:r>
              <a:rPr lang="en-US" sz="3000" dirty="0" err="1">
                <a:cs typeface="Arial" charset="0"/>
              </a:rPr>
              <a:t>dan</a:t>
            </a:r>
            <a:r>
              <a:rPr lang="en-US" sz="3000" dirty="0">
                <a:cs typeface="Arial" charset="0"/>
              </a:rPr>
              <a:t> </a:t>
            </a:r>
            <a:r>
              <a:rPr lang="en-US" sz="3000" dirty="0" err="1" smtClean="0">
                <a:cs typeface="Arial" charset="0"/>
              </a:rPr>
              <a:t>karakteristik</a:t>
            </a:r>
            <a:r>
              <a:rPr lang="en-US" sz="3000" dirty="0" smtClean="0">
                <a:cs typeface="Arial" charset="0"/>
              </a:rPr>
              <a:t> </a:t>
            </a:r>
            <a:r>
              <a:rPr lang="en-US" sz="3000" dirty="0" err="1">
                <a:cs typeface="Arial" charset="0"/>
              </a:rPr>
              <a:t>keluarga</a:t>
            </a:r>
            <a:r>
              <a:rPr lang="en-US" sz="3000" dirty="0">
                <a:cs typeface="Arial" charset="0"/>
              </a:rPr>
              <a:t> </a:t>
            </a:r>
            <a:r>
              <a:rPr lang="en-US" sz="3000" dirty="0" err="1">
                <a:cs typeface="Arial" charset="0"/>
              </a:rPr>
              <a:t>tertinggal</a:t>
            </a:r>
            <a:r>
              <a:rPr lang="en-US" sz="3000" dirty="0">
                <a:cs typeface="Arial" charset="0"/>
              </a:rPr>
              <a:t> di </a:t>
            </a:r>
            <a:r>
              <a:rPr lang="en-US" sz="3000" dirty="0" err="1">
                <a:cs typeface="Arial" charset="0"/>
              </a:rPr>
              <a:t>Desa</a:t>
            </a:r>
            <a:r>
              <a:rPr lang="en-US" sz="3000" dirty="0">
                <a:solidFill>
                  <a:srgbClr val="0033CC"/>
                </a:solidFill>
                <a:cs typeface="Arial" charset="0"/>
              </a:rPr>
              <a:t>.</a:t>
            </a:r>
          </a:p>
        </p:txBody>
      </p:sp>
      <p:pic>
        <p:nvPicPr>
          <p:cNvPr id="12292" name="Picture 4" descr="Untitled-5"/>
          <p:cNvPicPr>
            <a:picLocks noChangeAspect="1" noChangeArrowheads="1"/>
          </p:cNvPicPr>
          <p:nvPr/>
        </p:nvPicPr>
        <p:blipFill>
          <a:blip r:embed="rId2" cstate="print"/>
          <a:srcRect/>
          <a:stretch>
            <a:fillRect/>
          </a:stretch>
        </p:blipFill>
        <p:spPr bwMode="auto">
          <a:xfrm>
            <a:off x="533400" y="1981200"/>
            <a:ext cx="4114800" cy="4343400"/>
          </a:xfrm>
          <a:prstGeom prst="rect">
            <a:avLst/>
          </a:prstGeom>
          <a:ln>
            <a:noFill/>
          </a:ln>
          <a:effectLst>
            <a:softEdge rad="112500"/>
          </a:effectLst>
        </p:spPr>
      </p:pic>
      <p:sp>
        <p:nvSpPr>
          <p:cNvPr id="5" name="Rectangle 2"/>
          <p:cNvSpPr txBox="1">
            <a:spLocks noChangeArrowheads="1"/>
          </p:cNvSpPr>
          <p:nvPr/>
        </p:nvSpPr>
        <p:spPr>
          <a:xfrm>
            <a:off x="304800" y="76200"/>
            <a:ext cx="8534400" cy="838200"/>
          </a:xfrm>
          <a:prstGeom prst="rect">
            <a:avLst/>
          </a:prstGeom>
          <a:solidFill>
            <a:schemeClr val="tx1"/>
          </a:solidFill>
        </p:spPr>
        <p:txBody>
          <a:bodyPr/>
          <a:lstStyle/>
          <a:p>
            <a:pPr marL="533400" indent="-533400" algn="ctr" fontAlgn="auto">
              <a:lnSpc>
                <a:spcPct val="80000"/>
              </a:lnSpc>
              <a:spcAft>
                <a:spcPts val="0"/>
              </a:spcAft>
              <a:defRPr/>
            </a:pPr>
            <a:endParaRPr lang="en-US" sz="1200">
              <a:solidFill>
                <a:schemeClr val="accent1"/>
              </a:solidFill>
              <a:effectLst>
                <a:outerShdw blurRad="50000" dist="30000" dir="5400000" algn="tl" rotWithShape="0">
                  <a:srgbClr val="000000">
                    <a:alpha val="30000"/>
                  </a:srgbClr>
                </a:outerShdw>
              </a:effectLst>
              <a:latin typeface="+mj-lt"/>
              <a:ea typeface="+mj-ea"/>
              <a:cs typeface="+mj-cs"/>
            </a:endParaRPr>
          </a:p>
          <a:p>
            <a:pPr marL="533400" indent="-533400" algn="ctr" fontAlgn="auto">
              <a:lnSpc>
                <a:spcPct val="80000"/>
              </a:lnSpc>
              <a:spcAft>
                <a:spcPts val="0"/>
              </a:spcAft>
              <a:defRPr/>
            </a:pPr>
            <a:r>
              <a:rPr lang="en-US" sz="3200">
                <a:solidFill>
                  <a:schemeClr val="accent1"/>
                </a:solidFill>
                <a:effectLst>
                  <a:outerShdw blurRad="50000" dist="30000" dir="5400000" algn="tl" rotWithShape="0">
                    <a:srgbClr val="000000">
                      <a:alpha val="30000"/>
                    </a:srgbClr>
                  </a:outerShdw>
                </a:effectLst>
                <a:latin typeface="+mj-lt"/>
                <a:ea typeface="+mj-ea"/>
                <a:cs typeface="+mj-cs"/>
              </a:rPr>
              <a:t>1. MENGHIMPUN DATA DASAR</a:t>
            </a:r>
            <a:br>
              <a:rPr lang="en-US" sz="3200">
                <a:solidFill>
                  <a:schemeClr val="accent1"/>
                </a:solidFill>
                <a:effectLst>
                  <a:outerShdw blurRad="50000" dist="30000" dir="5400000" algn="tl" rotWithShape="0">
                    <a:srgbClr val="000000">
                      <a:alpha val="30000"/>
                    </a:srgbClr>
                  </a:outerShdw>
                </a:effectLst>
                <a:latin typeface="+mj-lt"/>
                <a:ea typeface="+mj-ea"/>
                <a:cs typeface="+mj-cs"/>
              </a:rPr>
            </a:br>
            <a:endParaRPr lang="en-US" sz="3200" dirty="0">
              <a:solidFill>
                <a:schemeClr val="accent1"/>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amirpemulung.JPG"/>
          <p:cNvPicPr>
            <a:picLocks noChangeAspect="1"/>
          </p:cNvPicPr>
          <p:nvPr/>
        </p:nvPicPr>
        <p:blipFill>
          <a:blip r:embed="rId3" cstate="print"/>
          <a:srcRect/>
          <a:stretch>
            <a:fillRect/>
          </a:stretch>
        </p:blipFill>
        <p:spPr bwMode="auto">
          <a:xfrm>
            <a:off x="3581400" y="2286000"/>
            <a:ext cx="2743200" cy="2362200"/>
          </a:xfrm>
          <a:prstGeom prst="rect">
            <a:avLst/>
          </a:prstGeom>
          <a:ln>
            <a:noFill/>
          </a:ln>
          <a:effectLst>
            <a:softEdge rad="112500"/>
          </a:effectLst>
        </p:spPr>
      </p:pic>
      <p:pic>
        <p:nvPicPr>
          <p:cNvPr id="9219" name="Picture 4" descr="kemiskinan1.jpg"/>
          <p:cNvPicPr>
            <a:picLocks noChangeAspect="1"/>
          </p:cNvPicPr>
          <p:nvPr/>
        </p:nvPicPr>
        <p:blipFill>
          <a:blip r:embed="rId4" cstate="print"/>
          <a:srcRect/>
          <a:stretch>
            <a:fillRect/>
          </a:stretch>
        </p:blipFill>
        <p:spPr bwMode="auto">
          <a:xfrm>
            <a:off x="6477000" y="1828800"/>
            <a:ext cx="1981200" cy="2819400"/>
          </a:xfrm>
          <a:prstGeom prst="rect">
            <a:avLst/>
          </a:prstGeom>
          <a:ln>
            <a:noFill/>
          </a:ln>
          <a:effectLst>
            <a:softEdge rad="112500"/>
          </a:effectLst>
        </p:spPr>
      </p:pic>
      <p:sp>
        <p:nvSpPr>
          <p:cNvPr id="8196" name="Title 1"/>
          <p:cNvSpPr>
            <a:spLocks noGrp="1"/>
          </p:cNvSpPr>
          <p:nvPr>
            <p:ph type="title" idx="4294967295"/>
          </p:nvPr>
        </p:nvSpPr>
        <p:spPr>
          <a:xfrm>
            <a:off x="304800" y="890588"/>
            <a:ext cx="8610600" cy="914400"/>
          </a:xfrm>
        </p:spPr>
        <p:txBody>
          <a:bodyPr rtlCol="0">
            <a:noAutofit/>
          </a:bodyPr>
          <a:lstStyle/>
          <a:p>
            <a:pPr algn="ctr" eaLnBrk="1" fontAlgn="auto" hangingPunct="1">
              <a:spcAft>
                <a:spcPts val="0"/>
              </a:spcAft>
              <a:defRPr/>
            </a:pPr>
            <a:r>
              <a:rPr lang="en-US" sz="2400" b="1" dirty="0" smtClean="0">
                <a:solidFill>
                  <a:srgbClr val="FF0000"/>
                </a:solidFill>
                <a:effectLst>
                  <a:outerShdw blurRad="38100" dist="38100" dir="2700000" algn="tl">
                    <a:srgbClr val="000000">
                      <a:alpha val="43137"/>
                    </a:srgbClr>
                  </a:outerShdw>
                </a:effectLst>
              </a:rPr>
              <a:t>KEMISKINAN, KELAPARAN, DAN KEBODOHAN</a:t>
            </a:r>
          </a:p>
        </p:txBody>
      </p:sp>
      <p:sp>
        <p:nvSpPr>
          <p:cNvPr id="7173" name="Content Placeholder 2"/>
          <p:cNvSpPr>
            <a:spLocks noGrp="1"/>
          </p:cNvSpPr>
          <p:nvPr>
            <p:ph idx="4294967295"/>
          </p:nvPr>
        </p:nvSpPr>
        <p:spPr>
          <a:xfrm>
            <a:off x="0" y="1727200"/>
            <a:ext cx="6859588" cy="1570038"/>
          </a:xfrm>
        </p:spPr>
        <p:txBody>
          <a:bodyPr/>
          <a:lstStyle/>
          <a:p>
            <a:pPr eaLnBrk="1" hangingPunct="1">
              <a:buFont typeface="Wingdings" pitchFamily="2" charset="2"/>
              <a:buNone/>
            </a:pPr>
            <a:r>
              <a:rPr lang="en-US" smtClean="0"/>
              <a:t>  </a:t>
            </a:r>
          </a:p>
        </p:txBody>
      </p:sp>
      <p:pic>
        <p:nvPicPr>
          <p:cNvPr id="9222" name="Picture 7" descr="seisedap-happyalthoughveryunderprivileged.JPG"/>
          <p:cNvPicPr>
            <a:picLocks noChangeAspect="1"/>
          </p:cNvPicPr>
          <p:nvPr/>
        </p:nvPicPr>
        <p:blipFill>
          <a:blip r:embed="rId5" cstate="print"/>
          <a:srcRect/>
          <a:stretch>
            <a:fillRect/>
          </a:stretch>
        </p:blipFill>
        <p:spPr bwMode="auto">
          <a:xfrm>
            <a:off x="838200" y="1600200"/>
            <a:ext cx="2514600" cy="3200400"/>
          </a:xfrm>
          <a:prstGeom prst="rect">
            <a:avLst/>
          </a:prstGeom>
          <a:ln>
            <a:noFill/>
          </a:ln>
          <a:effectLst>
            <a:softEdge rad="112500"/>
          </a:effectLst>
        </p:spPr>
      </p:pic>
      <p:sp>
        <p:nvSpPr>
          <p:cNvPr id="7" name="TextBox 6"/>
          <p:cNvSpPr txBox="1"/>
          <p:nvPr/>
        </p:nvSpPr>
        <p:spPr>
          <a:xfrm>
            <a:off x="304800" y="5156200"/>
            <a:ext cx="8610600" cy="1200150"/>
          </a:xfrm>
          <a:prstGeom prst="rect">
            <a:avLst/>
          </a:prstGeom>
          <a:noFill/>
        </p:spPr>
        <p:txBody>
          <a:bodyPr>
            <a:spAutoFit/>
          </a:bodyPr>
          <a:lstStyle/>
          <a:p>
            <a:pPr algn="ctr" fontAlgn="auto">
              <a:spcBef>
                <a:spcPts val="0"/>
              </a:spcBef>
              <a:spcAft>
                <a:spcPts val="0"/>
              </a:spcAft>
              <a:defRPr/>
            </a:pPr>
            <a:r>
              <a:rPr lang="en-US" sz="2400" b="1" dirty="0">
                <a:solidFill>
                  <a:srgbClr val="FF0000"/>
                </a:solidFill>
                <a:effectLst>
                  <a:outerShdw blurRad="38100" dist="38100" dir="2700000" algn="tl">
                    <a:srgbClr val="000000">
                      <a:alpha val="43137"/>
                    </a:srgbClr>
                  </a:outerShdw>
                </a:effectLst>
              </a:rPr>
              <a:t>DAPAT DIATASI DENGAN PEMBERDAYAAN MEREKA, </a:t>
            </a:r>
          </a:p>
          <a:p>
            <a:pPr algn="ctr" fontAlgn="auto">
              <a:spcBef>
                <a:spcPts val="0"/>
              </a:spcBef>
              <a:spcAft>
                <a:spcPts val="0"/>
              </a:spcAft>
              <a:defRPr/>
            </a:pPr>
            <a:r>
              <a:rPr lang="en-US" sz="2400" b="1" dirty="0">
                <a:solidFill>
                  <a:srgbClr val="FF0000"/>
                </a:solidFill>
                <a:effectLst>
                  <a:outerShdw blurRad="38100" dist="38100" dir="2700000" algn="tl">
                    <a:srgbClr val="000000">
                      <a:alpha val="43137"/>
                    </a:srgbClr>
                  </a:outerShdw>
                </a:effectLst>
              </a:rPr>
              <a:t>KELUARGA MEREKA </a:t>
            </a:r>
          </a:p>
          <a:p>
            <a:pPr algn="ctr" fontAlgn="auto">
              <a:spcBef>
                <a:spcPts val="0"/>
              </a:spcBef>
              <a:spcAft>
                <a:spcPts val="0"/>
              </a:spcAft>
              <a:defRPr/>
            </a:pPr>
            <a:r>
              <a:rPr lang="en-US" sz="2400" b="1" dirty="0">
                <a:solidFill>
                  <a:srgbClr val="FF0000"/>
                </a:solidFill>
                <a:effectLst>
                  <a:outerShdw blurRad="38100" dist="38100" dir="2700000" algn="tl">
                    <a:srgbClr val="000000">
                      <a:alpha val="43137"/>
                    </a:srgbClr>
                  </a:outerShdw>
                </a:effectLst>
              </a:rPr>
              <a:t>DAN MASYARAKAT MEREKA</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76200"/>
            <a:ext cx="8534400" cy="1371600"/>
          </a:xfrm>
          <a:solidFill>
            <a:schemeClr val="tx1"/>
          </a:solidFill>
        </p:spPr>
        <p:txBody>
          <a:bodyPr/>
          <a:lstStyle/>
          <a:p>
            <a:pPr marL="533400" indent="-533400" algn="ctr" eaLnBrk="1" hangingPunct="1">
              <a:lnSpc>
                <a:spcPct val="80000"/>
              </a:lnSpc>
            </a:pPr>
            <a:r>
              <a:rPr lang="en-US" sz="3200" smtClean="0"/>
              <a:t>2. MENJAJAGI PENDAPAT  TOKOH-TOKOH MASYARAKAT</a:t>
            </a:r>
            <a:br>
              <a:rPr lang="en-US" sz="3200" smtClean="0"/>
            </a:br>
            <a:endParaRPr lang="en-US" sz="3200" smtClean="0"/>
          </a:p>
        </p:txBody>
      </p:sp>
      <p:sp>
        <p:nvSpPr>
          <p:cNvPr id="31747" name="Rectangle 3"/>
          <p:cNvSpPr>
            <a:spLocks noGrp="1" noChangeArrowheads="1"/>
          </p:cNvSpPr>
          <p:nvPr>
            <p:ph type="body" idx="1"/>
          </p:nvPr>
        </p:nvSpPr>
        <p:spPr>
          <a:xfrm>
            <a:off x="304800" y="1524000"/>
            <a:ext cx="8534400" cy="4724400"/>
          </a:xfrm>
          <a:solidFill>
            <a:srgbClr val="F4FDA1"/>
          </a:solidFill>
        </p:spPr>
        <p:txBody>
          <a:bodyPr/>
          <a:lstStyle/>
          <a:p>
            <a:pPr marL="533400" indent="-533400" algn="justLow" eaLnBrk="1" hangingPunct="1">
              <a:lnSpc>
                <a:spcPct val="80000"/>
              </a:lnSpc>
              <a:buFontTx/>
              <a:buNone/>
              <a:defRPr/>
            </a:pPr>
            <a:r>
              <a:rPr lang="en-US" sz="3600" dirty="0" smtClean="0">
                <a:solidFill>
                  <a:srgbClr val="FF0000"/>
                </a:solidFill>
                <a:latin typeface="Algerian" pitchFamily="82" charset="0"/>
              </a:rPr>
              <a:t>	</a:t>
            </a:r>
            <a:endParaRPr lang="en-US" dirty="0" smtClean="0">
              <a:solidFill>
                <a:srgbClr val="FF0000"/>
              </a:solidFill>
              <a:latin typeface="Algerian" pitchFamily="82" charset="0"/>
            </a:endParaRPr>
          </a:p>
          <a:p>
            <a:pPr marL="533400" indent="-533400" algn="justLow" eaLnBrk="1" hangingPunct="1">
              <a:lnSpc>
                <a:spcPct val="90000"/>
              </a:lnSpc>
              <a:buFontTx/>
              <a:buChar char="•"/>
              <a:defRPr/>
            </a:pPr>
            <a:r>
              <a:rPr lang="en-US" dirty="0" err="1" smtClean="0">
                <a:latin typeface="Britannic Bold" pitchFamily="34" charset="0"/>
              </a:rPr>
              <a:t>Mendatangi</a:t>
            </a:r>
            <a:r>
              <a:rPr lang="en-US" dirty="0" smtClean="0">
                <a:latin typeface="Britannic Bold" pitchFamily="34" charset="0"/>
              </a:rPr>
              <a:t> </a:t>
            </a:r>
            <a:r>
              <a:rPr lang="en-US" dirty="0" err="1" smtClean="0">
                <a:latin typeface="Britannic Bold" pitchFamily="34" charset="0"/>
              </a:rPr>
              <a:t>tokoh-tokoh</a:t>
            </a:r>
            <a:r>
              <a:rPr lang="en-US" dirty="0" smtClean="0">
                <a:latin typeface="Britannic Bold" pitchFamily="34" charset="0"/>
              </a:rPr>
              <a:t> </a:t>
            </a:r>
            <a:r>
              <a:rPr lang="en-US" dirty="0" err="1" smtClean="0">
                <a:latin typeface="Britannic Bold" pitchFamily="34" charset="0"/>
              </a:rPr>
              <a:t>kunci</a:t>
            </a:r>
            <a:endParaRPr lang="id-ID" dirty="0" smtClean="0">
              <a:latin typeface="Britannic Bold" pitchFamily="34" charset="0"/>
            </a:endParaRPr>
          </a:p>
          <a:p>
            <a:pPr marL="533400" indent="-533400" algn="justLow" eaLnBrk="1" hangingPunct="1">
              <a:lnSpc>
                <a:spcPct val="90000"/>
              </a:lnSpc>
              <a:buFontTx/>
              <a:buChar char="•"/>
              <a:defRPr/>
            </a:pPr>
            <a:endParaRPr lang="id-ID" dirty="0" smtClean="0">
              <a:latin typeface="Britannic Bold" pitchFamily="34" charset="0"/>
            </a:endParaRPr>
          </a:p>
          <a:p>
            <a:pPr marL="0" indent="0" algn="justLow" eaLnBrk="1" hangingPunct="1">
              <a:lnSpc>
                <a:spcPct val="90000"/>
              </a:lnSpc>
              <a:buFont typeface="Wingdings 2" pitchFamily="18" charset="2"/>
              <a:buNone/>
              <a:defRPr/>
            </a:pPr>
            <a:r>
              <a:rPr lang="id-ID" dirty="0" smtClean="0">
                <a:latin typeface="Britannic Bold" pitchFamily="34" charset="0"/>
              </a:rPr>
              <a:t>.     </a:t>
            </a:r>
            <a:r>
              <a:rPr lang="en-US" dirty="0" err="1" smtClean="0">
                <a:latin typeface="Britannic Bold" pitchFamily="34" charset="0"/>
              </a:rPr>
              <a:t>Menjelaskan</a:t>
            </a:r>
            <a:r>
              <a:rPr lang="en-US" dirty="0" smtClean="0">
                <a:latin typeface="Britannic Bold" pitchFamily="34" charset="0"/>
              </a:rPr>
              <a:t> </a:t>
            </a:r>
            <a:r>
              <a:rPr lang="en-US" dirty="0" err="1" smtClean="0">
                <a:latin typeface="Britannic Bold" pitchFamily="34" charset="0"/>
              </a:rPr>
              <a:t>kondisi</a:t>
            </a:r>
            <a:r>
              <a:rPr lang="en-US" dirty="0" smtClean="0">
                <a:latin typeface="Britannic Bold" pitchFamily="34" charset="0"/>
              </a:rPr>
              <a:t> </a:t>
            </a:r>
            <a:r>
              <a:rPr lang="en-US" dirty="0" err="1" smtClean="0">
                <a:latin typeface="Britannic Bold" pitchFamily="34" charset="0"/>
              </a:rPr>
              <a:t>klrg</a:t>
            </a:r>
            <a:r>
              <a:rPr lang="en-US" dirty="0" smtClean="0">
                <a:latin typeface="Britannic Bold" pitchFamily="34" charset="0"/>
              </a:rPr>
              <a:t> </a:t>
            </a:r>
            <a:r>
              <a:rPr lang="en-US" dirty="0" err="1" smtClean="0">
                <a:latin typeface="Britannic Bold" pitchFamily="34" charset="0"/>
              </a:rPr>
              <a:t>yg</a:t>
            </a:r>
            <a:r>
              <a:rPr lang="en-US" dirty="0" smtClean="0">
                <a:latin typeface="Britannic Bold" pitchFamily="34" charset="0"/>
              </a:rPr>
              <a:t> </a:t>
            </a:r>
            <a:r>
              <a:rPr lang="en-US" dirty="0" err="1" smtClean="0">
                <a:latin typeface="Britannic Bold" pitchFamily="34" charset="0"/>
              </a:rPr>
              <a:t>ada</a:t>
            </a:r>
            <a:r>
              <a:rPr lang="en-US" dirty="0" smtClean="0">
                <a:latin typeface="Britannic Bold" pitchFamily="34" charset="0"/>
              </a:rPr>
              <a:t> di </a:t>
            </a:r>
            <a:r>
              <a:rPr lang="en-US" dirty="0" err="1" smtClean="0">
                <a:latin typeface="Britannic Bold" pitchFamily="34" charset="0"/>
              </a:rPr>
              <a:t>lingk</a:t>
            </a:r>
            <a:r>
              <a:rPr lang="en-US" dirty="0" smtClean="0">
                <a:latin typeface="Britannic Bold" pitchFamily="34" charset="0"/>
              </a:rPr>
              <a:t>.</a:t>
            </a:r>
            <a:r>
              <a:rPr lang="id-ID" dirty="0" smtClean="0">
                <a:latin typeface="Britannic Bold" pitchFamily="34" charset="0"/>
              </a:rPr>
              <a:t> s</a:t>
            </a:r>
            <a:r>
              <a:rPr lang="en-US" dirty="0" err="1" smtClean="0">
                <a:latin typeface="Britannic Bold" pitchFamily="34" charset="0"/>
              </a:rPr>
              <a:t>ekitar</a:t>
            </a:r>
            <a:endParaRPr lang="id-ID" dirty="0" smtClean="0">
              <a:latin typeface="Britannic Bold" pitchFamily="34" charset="0"/>
            </a:endParaRPr>
          </a:p>
          <a:p>
            <a:pPr marL="0" indent="0" algn="justLow" eaLnBrk="1" hangingPunct="1">
              <a:lnSpc>
                <a:spcPct val="90000"/>
              </a:lnSpc>
              <a:buFont typeface="Wingdings 2" pitchFamily="18" charset="2"/>
              <a:buNone/>
              <a:defRPr/>
            </a:pPr>
            <a:endParaRPr lang="en-US" dirty="0" smtClean="0">
              <a:latin typeface="Britannic Bold" pitchFamily="34" charset="0"/>
            </a:endParaRPr>
          </a:p>
          <a:p>
            <a:pPr marL="533400" indent="-533400" algn="justLow" eaLnBrk="1" hangingPunct="1">
              <a:lnSpc>
                <a:spcPct val="90000"/>
              </a:lnSpc>
              <a:buFontTx/>
              <a:buChar char="•"/>
              <a:defRPr/>
            </a:pPr>
            <a:r>
              <a:rPr lang="en-US" dirty="0" err="1" smtClean="0">
                <a:latin typeface="Britannic Bold" pitchFamily="34" charset="0"/>
              </a:rPr>
              <a:t>Meminta</a:t>
            </a:r>
            <a:r>
              <a:rPr lang="en-US" dirty="0" smtClean="0">
                <a:latin typeface="Britannic Bold" pitchFamily="34" charset="0"/>
              </a:rPr>
              <a:t> </a:t>
            </a:r>
            <a:r>
              <a:rPr lang="en-US" dirty="0" err="1" smtClean="0">
                <a:latin typeface="Britannic Bold" pitchFamily="34" charset="0"/>
              </a:rPr>
              <a:t>pendapat</a:t>
            </a:r>
            <a:r>
              <a:rPr lang="en-US" dirty="0" smtClean="0">
                <a:latin typeface="Britannic Bold" pitchFamily="34" charset="0"/>
              </a:rPr>
              <a:t> / </a:t>
            </a:r>
            <a:r>
              <a:rPr lang="en-US" dirty="0" err="1" smtClean="0">
                <a:latin typeface="Britannic Bold" pitchFamily="34" charset="0"/>
              </a:rPr>
              <a:t>dukungan</a:t>
            </a:r>
            <a:r>
              <a:rPr lang="en-US" dirty="0" smtClean="0">
                <a:latin typeface="Britannic Bold" pitchFamily="34" charset="0"/>
              </a:rPr>
              <a:t> </a:t>
            </a:r>
            <a:r>
              <a:rPr lang="en-US" dirty="0" err="1" smtClean="0">
                <a:latin typeface="Britannic Bold" pitchFamily="34" charset="0"/>
              </a:rPr>
              <a:t>tokoh</a:t>
            </a:r>
            <a:endParaRPr lang="id-ID" dirty="0" smtClean="0">
              <a:latin typeface="Britannic Bold" pitchFamily="34" charset="0"/>
            </a:endParaRPr>
          </a:p>
          <a:p>
            <a:pPr marL="0" indent="0" algn="justLow" eaLnBrk="1" hangingPunct="1">
              <a:lnSpc>
                <a:spcPct val="90000"/>
              </a:lnSpc>
              <a:buFont typeface="Wingdings 2" pitchFamily="18" charset="2"/>
              <a:buNone/>
              <a:defRPr/>
            </a:pPr>
            <a:endParaRPr lang="en-US" dirty="0" smtClean="0">
              <a:latin typeface="Britannic Bold" pitchFamily="34" charset="0"/>
            </a:endParaRPr>
          </a:p>
          <a:p>
            <a:pPr marL="533400" indent="-533400" algn="justLow" eaLnBrk="1" hangingPunct="1">
              <a:lnSpc>
                <a:spcPct val="90000"/>
              </a:lnSpc>
              <a:buFontTx/>
              <a:buChar char="•"/>
              <a:defRPr/>
            </a:pPr>
            <a:r>
              <a:rPr lang="en-US" dirty="0" err="1" smtClean="0">
                <a:latin typeface="Britannic Bold" pitchFamily="34" charset="0"/>
              </a:rPr>
              <a:t>Kesediaan</a:t>
            </a:r>
            <a:r>
              <a:rPr lang="en-US" dirty="0" smtClean="0">
                <a:latin typeface="Britannic Bold" pitchFamily="34" charset="0"/>
              </a:rPr>
              <a:t> </a:t>
            </a:r>
            <a:r>
              <a:rPr lang="en-US" dirty="0" err="1" smtClean="0">
                <a:latin typeface="Britannic Bold" pitchFamily="34" charset="0"/>
              </a:rPr>
              <a:t>menjadi</a:t>
            </a:r>
            <a:r>
              <a:rPr lang="en-US" dirty="0" smtClean="0">
                <a:latin typeface="Britannic Bold" pitchFamily="34" charset="0"/>
              </a:rPr>
              <a:t> </a:t>
            </a:r>
            <a:r>
              <a:rPr lang="en-US" dirty="0" err="1" smtClean="0">
                <a:latin typeface="Britannic Bold" pitchFamily="34" charset="0"/>
              </a:rPr>
              <a:t>pembina</a:t>
            </a:r>
            <a:r>
              <a:rPr lang="en-US" dirty="0" smtClean="0">
                <a:latin typeface="Britannic Bold" pitchFamily="34" charset="0"/>
              </a:rPr>
              <a:t>, </a:t>
            </a:r>
            <a:r>
              <a:rPr lang="en-US" dirty="0" err="1" smtClean="0">
                <a:latin typeface="Britannic Bold" pitchFamily="34" charset="0"/>
              </a:rPr>
              <a:t>penasehat</a:t>
            </a:r>
            <a:r>
              <a:rPr lang="en-US" dirty="0" smtClean="0">
                <a:latin typeface="Britannic Bold" pitchFamily="34" charset="0"/>
              </a:rPr>
              <a:t>, </a:t>
            </a:r>
            <a:r>
              <a:rPr lang="en-US" dirty="0" err="1" smtClean="0">
                <a:latin typeface="Britannic Bold" pitchFamily="34" charset="0"/>
              </a:rPr>
              <a:t>pengarah</a:t>
            </a:r>
            <a:r>
              <a:rPr lang="en-US" dirty="0" smtClean="0">
                <a:latin typeface="Britannic Bold" pitchFamily="34" charset="0"/>
              </a:rPr>
              <a:t> / </a:t>
            </a:r>
            <a:r>
              <a:rPr lang="en-US" dirty="0" err="1" smtClean="0">
                <a:latin typeface="Britannic Bold" pitchFamily="34" charset="0"/>
              </a:rPr>
              <a:t>pelindung</a:t>
            </a:r>
            <a:endParaRPr lang="en-US" dirty="0" smtClean="0">
              <a:latin typeface="Britannic Bold" pitchFamily="34"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52400" y="228600"/>
            <a:ext cx="8839200" cy="836613"/>
          </a:xfrm>
          <a:solidFill>
            <a:schemeClr val="tx1"/>
          </a:solidFill>
        </p:spPr>
        <p:txBody>
          <a:bodyPr/>
          <a:lstStyle/>
          <a:p>
            <a:pPr algn="ctr" eaLnBrk="1" hangingPunct="1"/>
            <a:r>
              <a:rPr lang="en-US" sz="2800" smtClean="0"/>
              <a:t>3.MENYELENGGARAKAN MINI LOKAKARYA</a:t>
            </a:r>
          </a:p>
        </p:txBody>
      </p:sp>
      <p:sp>
        <p:nvSpPr>
          <p:cNvPr id="35843" name="Rectangle 3"/>
          <p:cNvSpPr>
            <a:spLocks noGrp="1" noChangeArrowheads="1"/>
          </p:cNvSpPr>
          <p:nvPr>
            <p:ph type="body" idx="1"/>
          </p:nvPr>
        </p:nvSpPr>
        <p:spPr>
          <a:xfrm>
            <a:off x="301625" y="1219200"/>
            <a:ext cx="5184775" cy="5181600"/>
          </a:xfrm>
          <a:solidFill>
            <a:srgbClr val="F4FDA1"/>
          </a:solidFill>
        </p:spPr>
        <p:txBody>
          <a:bodyPr/>
          <a:lstStyle/>
          <a:p>
            <a:pPr marL="533400" indent="-533400" algn="justLow" eaLnBrk="1" hangingPunct="1">
              <a:lnSpc>
                <a:spcPct val="80000"/>
              </a:lnSpc>
              <a:buFontTx/>
              <a:buNone/>
            </a:pPr>
            <a:r>
              <a:rPr lang="en-US" sz="2800" smtClean="0">
                <a:solidFill>
                  <a:srgbClr val="FF0000"/>
                </a:solidFill>
                <a:latin typeface="Britannic Bold" pitchFamily="34" charset="0"/>
              </a:rPr>
              <a:t>	</a:t>
            </a:r>
            <a:endParaRPr lang="en-US" smtClean="0">
              <a:solidFill>
                <a:srgbClr val="FF0000"/>
              </a:solidFill>
              <a:latin typeface="Britannic Bold" pitchFamily="34" charset="0"/>
            </a:endParaRPr>
          </a:p>
          <a:p>
            <a:pPr marL="533400" indent="-533400" algn="justLow" eaLnBrk="1" hangingPunct="1">
              <a:lnSpc>
                <a:spcPct val="80000"/>
              </a:lnSpc>
              <a:buFontTx/>
              <a:buChar char="•"/>
            </a:pPr>
            <a:r>
              <a:rPr lang="en-US" smtClean="0">
                <a:latin typeface="Britannic Bold" pitchFamily="34" charset="0"/>
              </a:rPr>
              <a:t>Menyajikan hasil pendataan</a:t>
            </a:r>
          </a:p>
          <a:p>
            <a:pPr marL="533400" indent="-533400" algn="justLow" eaLnBrk="1" hangingPunct="1">
              <a:lnSpc>
                <a:spcPct val="80000"/>
              </a:lnSpc>
              <a:buFontTx/>
              <a:buNone/>
            </a:pPr>
            <a:endParaRPr lang="en-US" smtClean="0">
              <a:latin typeface="Britannic Bold" pitchFamily="34" charset="0"/>
            </a:endParaRPr>
          </a:p>
          <a:p>
            <a:pPr marL="533400" indent="-533400" algn="justLow" eaLnBrk="1" hangingPunct="1">
              <a:lnSpc>
                <a:spcPct val="80000"/>
              </a:lnSpc>
              <a:buFontTx/>
              <a:buChar char="•"/>
            </a:pPr>
            <a:r>
              <a:rPr lang="en-US" smtClean="0">
                <a:latin typeface="Britannic Bold" pitchFamily="34" charset="0"/>
              </a:rPr>
              <a:t>Menyajikan daftar/peta klrg yg perlu diberdayakan</a:t>
            </a:r>
          </a:p>
          <a:p>
            <a:pPr marL="533400" indent="-533400" algn="justLow" eaLnBrk="1" hangingPunct="1">
              <a:lnSpc>
                <a:spcPct val="80000"/>
              </a:lnSpc>
              <a:buFontTx/>
              <a:buNone/>
            </a:pPr>
            <a:endParaRPr lang="en-US" smtClean="0">
              <a:latin typeface="Britannic Bold" pitchFamily="34" charset="0"/>
            </a:endParaRPr>
          </a:p>
          <a:p>
            <a:pPr marL="533400" indent="-533400" algn="justLow" eaLnBrk="1" hangingPunct="1">
              <a:lnSpc>
                <a:spcPct val="80000"/>
              </a:lnSpc>
              <a:buFontTx/>
              <a:buChar char="•"/>
            </a:pPr>
            <a:r>
              <a:rPr lang="en-US" smtClean="0">
                <a:latin typeface="Britannic Bold" pitchFamily="34" charset="0"/>
              </a:rPr>
              <a:t>Menyajikan daftar/peta klrg atau tokoh yg mampu memberikan dukungan</a:t>
            </a:r>
          </a:p>
          <a:p>
            <a:pPr marL="533400" indent="-533400" algn="justLow" eaLnBrk="1" hangingPunct="1">
              <a:lnSpc>
                <a:spcPct val="80000"/>
              </a:lnSpc>
              <a:buFontTx/>
              <a:buNone/>
            </a:pPr>
            <a:endParaRPr lang="en-US" smtClean="0">
              <a:latin typeface="Britannic Bold" pitchFamily="34" charset="0"/>
            </a:endParaRPr>
          </a:p>
          <a:p>
            <a:pPr marL="533400" indent="-533400" algn="justLow" eaLnBrk="1" hangingPunct="1">
              <a:lnSpc>
                <a:spcPct val="80000"/>
              </a:lnSpc>
              <a:buFontTx/>
              <a:buChar char="•"/>
            </a:pPr>
            <a:r>
              <a:rPr lang="en-US" smtClean="0">
                <a:latin typeface="Britannic Bold" pitchFamily="34" charset="0"/>
              </a:rPr>
              <a:t>Kesepakatan membentuk Tim Pelaksana Posdaya</a:t>
            </a:r>
          </a:p>
        </p:txBody>
      </p:sp>
      <p:pic>
        <p:nvPicPr>
          <p:cNvPr id="35844" name="Picture 4" descr="Untitled-6"/>
          <p:cNvPicPr>
            <a:picLocks noChangeAspect="1" noChangeArrowheads="1"/>
          </p:cNvPicPr>
          <p:nvPr/>
        </p:nvPicPr>
        <p:blipFill>
          <a:blip r:embed="rId2" cstate="print"/>
          <a:srcRect/>
          <a:stretch>
            <a:fillRect/>
          </a:stretch>
        </p:blipFill>
        <p:spPr bwMode="auto">
          <a:xfrm>
            <a:off x="5715000" y="1219200"/>
            <a:ext cx="3124200" cy="5181600"/>
          </a:xfrm>
          <a:prstGeom prst="rect">
            <a:avLst/>
          </a:prstGeom>
          <a:noFill/>
          <a:ln w="50800">
            <a:solidFill>
              <a:srgbClr val="FFFF00"/>
            </a:solidFill>
            <a:miter lim="800000"/>
            <a:headEnd/>
            <a:tailEnd/>
          </a:ln>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77788"/>
            <a:ext cx="8534400" cy="836612"/>
          </a:xfrm>
          <a:solidFill>
            <a:schemeClr val="tx1"/>
          </a:solidFill>
        </p:spPr>
        <p:txBody>
          <a:bodyPr/>
          <a:lstStyle/>
          <a:p>
            <a:pPr algn="ctr" eaLnBrk="1" hangingPunct="1"/>
            <a:r>
              <a:rPr lang="en-US" sz="3200" smtClean="0"/>
              <a:t>4.MEMBENTUK TIM POSDAYA</a:t>
            </a:r>
          </a:p>
        </p:txBody>
      </p:sp>
      <p:sp>
        <p:nvSpPr>
          <p:cNvPr id="36867" name="Rectangle 3"/>
          <p:cNvSpPr>
            <a:spLocks noGrp="1" noChangeArrowheads="1"/>
          </p:cNvSpPr>
          <p:nvPr>
            <p:ph type="body" idx="1"/>
          </p:nvPr>
        </p:nvSpPr>
        <p:spPr>
          <a:xfrm>
            <a:off x="304800" y="1371600"/>
            <a:ext cx="8534400" cy="4724400"/>
          </a:xfrm>
          <a:solidFill>
            <a:srgbClr val="F4FDA1"/>
          </a:solidFill>
        </p:spPr>
        <p:txBody>
          <a:bodyPr/>
          <a:lstStyle/>
          <a:p>
            <a:pPr marL="533400" indent="-533400" algn="justLow" eaLnBrk="1" hangingPunct="1">
              <a:lnSpc>
                <a:spcPct val="90000"/>
              </a:lnSpc>
              <a:buFontTx/>
              <a:buNone/>
            </a:pPr>
            <a:r>
              <a:rPr lang="en-US" smtClean="0">
                <a:solidFill>
                  <a:srgbClr val="FF0000"/>
                </a:solidFill>
                <a:latin typeface="Algerian" pitchFamily="82" charset="0"/>
              </a:rPr>
              <a:t>	</a:t>
            </a:r>
            <a:endParaRPr lang="en-US" sz="2800" smtClean="0">
              <a:solidFill>
                <a:srgbClr val="FF0000"/>
              </a:solidFill>
              <a:latin typeface="Algerian" pitchFamily="82" charset="0"/>
            </a:endParaRPr>
          </a:p>
          <a:p>
            <a:pPr marL="533400" indent="-533400" algn="just" eaLnBrk="1" hangingPunct="1">
              <a:lnSpc>
                <a:spcPct val="90000"/>
              </a:lnSpc>
              <a:buFontTx/>
              <a:buChar char="•"/>
            </a:pPr>
            <a:r>
              <a:rPr lang="en-US" sz="2800" smtClean="0">
                <a:latin typeface="Britannic Bold" pitchFamily="34" charset="0"/>
              </a:rPr>
              <a:t>Menetapkan Tim Formatur</a:t>
            </a:r>
          </a:p>
          <a:p>
            <a:pPr marL="533400" indent="-533400" algn="just" eaLnBrk="1" hangingPunct="1">
              <a:lnSpc>
                <a:spcPct val="90000"/>
              </a:lnSpc>
              <a:buFontTx/>
              <a:buChar char="•"/>
            </a:pPr>
            <a:r>
              <a:rPr lang="en-US" sz="2800" smtClean="0">
                <a:latin typeface="Britannic Bold" pitchFamily="34" charset="0"/>
              </a:rPr>
              <a:t>Memilih Tim Pengurus yg tdd:</a:t>
            </a:r>
          </a:p>
          <a:p>
            <a:pPr marL="533400" indent="-533400" algn="just" eaLnBrk="1" hangingPunct="1">
              <a:lnSpc>
                <a:spcPct val="90000"/>
              </a:lnSpc>
              <a:buFontTx/>
              <a:buNone/>
            </a:pPr>
            <a:r>
              <a:rPr lang="en-US" sz="2800" smtClean="0">
                <a:latin typeface="Britannic Bold" pitchFamily="34" charset="0"/>
              </a:rPr>
              <a:t>     - Penasehat / Pengarah / Pembina</a:t>
            </a:r>
          </a:p>
          <a:p>
            <a:pPr marL="533400" indent="-533400" algn="just" eaLnBrk="1" hangingPunct="1">
              <a:lnSpc>
                <a:spcPct val="90000"/>
              </a:lnSpc>
              <a:buFontTx/>
              <a:buNone/>
            </a:pPr>
            <a:r>
              <a:rPr lang="en-US" sz="2800" smtClean="0">
                <a:latin typeface="Britannic Bold" pitchFamily="34" charset="0"/>
              </a:rPr>
              <a:t>     - Ketua/Koordinator</a:t>
            </a:r>
          </a:p>
          <a:p>
            <a:pPr marL="533400" indent="-533400" algn="just" eaLnBrk="1" hangingPunct="1">
              <a:lnSpc>
                <a:spcPct val="90000"/>
              </a:lnSpc>
              <a:buFontTx/>
              <a:buNone/>
            </a:pPr>
            <a:r>
              <a:rPr lang="en-US" sz="2800" smtClean="0">
                <a:latin typeface="Britannic Bold" pitchFamily="34" charset="0"/>
              </a:rPr>
              <a:t>     - Ketua Bid. Kesehatan, </a:t>
            </a:r>
          </a:p>
          <a:p>
            <a:pPr marL="533400" indent="-533400" algn="just" eaLnBrk="1" hangingPunct="1">
              <a:lnSpc>
                <a:spcPct val="90000"/>
              </a:lnSpc>
              <a:buFontTx/>
              <a:buNone/>
            </a:pPr>
            <a:r>
              <a:rPr lang="en-US" sz="2800" smtClean="0">
                <a:latin typeface="Britannic Bold" pitchFamily="34" charset="0"/>
              </a:rPr>
              <a:t>     - Ketua Bid. Pendidikan</a:t>
            </a:r>
          </a:p>
          <a:p>
            <a:pPr marL="533400" indent="-533400" algn="just" eaLnBrk="1" hangingPunct="1">
              <a:lnSpc>
                <a:spcPct val="90000"/>
              </a:lnSpc>
              <a:buFontTx/>
              <a:buNone/>
            </a:pPr>
            <a:r>
              <a:rPr lang="en-US" sz="2800" smtClean="0">
                <a:latin typeface="Britannic Bold" pitchFamily="34" charset="0"/>
              </a:rPr>
              <a:t>     - Ketua Bid. Wirausaha</a:t>
            </a:r>
          </a:p>
          <a:p>
            <a:pPr marL="533400" indent="-533400" algn="just" eaLnBrk="1" hangingPunct="1">
              <a:lnSpc>
                <a:spcPct val="90000"/>
              </a:lnSpc>
              <a:buFontTx/>
              <a:buNone/>
            </a:pPr>
            <a:r>
              <a:rPr lang="en-US" sz="2800" smtClean="0">
                <a:latin typeface="Britannic Bold" pitchFamily="34" charset="0"/>
              </a:rPr>
              <a:t>     - Ketua Bid. Lingkungan</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77788"/>
            <a:ext cx="8534400" cy="836612"/>
          </a:xfrm>
          <a:solidFill>
            <a:schemeClr val="tx1"/>
          </a:solidFill>
        </p:spPr>
        <p:txBody>
          <a:bodyPr/>
          <a:lstStyle/>
          <a:p>
            <a:pPr algn="ctr" eaLnBrk="1" hangingPunct="1"/>
            <a:r>
              <a:rPr lang="en-US" sz="3200" smtClean="0"/>
              <a:t>5. MENYUSUN PROGRAM KERJA</a:t>
            </a:r>
          </a:p>
        </p:txBody>
      </p:sp>
      <p:sp>
        <p:nvSpPr>
          <p:cNvPr id="146435" name="Rectangle 3"/>
          <p:cNvSpPr>
            <a:spLocks noGrp="1" noChangeArrowheads="1"/>
          </p:cNvSpPr>
          <p:nvPr>
            <p:ph type="body" idx="1"/>
          </p:nvPr>
        </p:nvSpPr>
        <p:spPr>
          <a:xfrm>
            <a:off x="304800" y="1447800"/>
            <a:ext cx="8534400" cy="4724400"/>
          </a:xfrm>
          <a:solidFill>
            <a:srgbClr val="F4FDA1"/>
          </a:solidFill>
        </p:spPr>
        <p:txBody>
          <a:bodyPr>
            <a:normAutofit lnSpcReduction="10000"/>
          </a:bodyPr>
          <a:lstStyle/>
          <a:p>
            <a:pPr marL="533400" indent="-533400" algn="justLow" eaLnBrk="1" fontAlgn="auto" hangingPunct="1">
              <a:lnSpc>
                <a:spcPct val="90000"/>
              </a:lnSpc>
              <a:spcAft>
                <a:spcPts val="0"/>
              </a:spcAft>
              <a:buFontTx/>
              <a:buNone/>
              <a:defRPr/>
            </a:pPr>
            <a:r>
              <a:rPr lang="en-US" sz="800">
                <a:solidFill>
                  <a:srgbClr val="FF0000"/>
                </a:solidFill>
                <a:latin typeface="Algerian" pitchFamily="82" charset="0"/>
              </a:rPr>
              <a:t>	</a:t>
            </a:r>
            <a:endParaRPr lang="en-US" sz="800" smtClean="0">
              <a:solidFill>
                <a:srgbClr val="FF0000"/>
              </a:solidFill>
              <a:latin typeface="Algerian" pitchFamily="82" charset="0"/>
            </a:endParaRPr>
          </a:p>
          <a:p>
            <a:pPr marL="533400" indent="-533400" algn="just" eaLnBrk="1" fontAlgn="auto" hangingPunct="1">
              <a:lnSpc>
                <a:spcPct val="90000"/>
              </a:lnSpc>
              <a:spcAft>
                <a:spcPts val="0"/>
              </a:spcAft>
              <a:buFontTx/>
              <a:buChar char="•"/>
              <a:defRPr/>
            </a:pPr>
            <a:r>
              <a:rPr lang="en-US" sz="2800" smtClean="0">
                <a:latin typeface="Britannic Bold" pitchFamily="34" charset="0"/>
              </a:rPr>
              <a:t>Untuk penyelesaian masalah </a:t>
            </a:r>
          </a:p>
          <a:p>
            <a:pPr marL="533400" indent="-533400" algn="just" eaLnBrk="1" fontAlgn="auto" hangingPunct="1">
              <a:lnSpc>
                <a:spcPct val="90000"/>
              </a:lnSpc>
              <a:spcAft>
                <a:spcPts val="0"/>
              </a:spcAft>
              <a:buFontTx/>
              <a:buChar char="•"/>
              <a:defRPr/>
            </a:pPr>
            <a:r>
              <a:rPr lang="en-US" sz="2800" smtClean="0">
                <a:latin typeface="Britannic Bold" pitchFamily="34" charset="0"/>
              </a:rPr>
              <a:t>Berbasis data dan masalah yg ditemui</a:t>
            </a:r>
          </a:p>
          <a:p>
            <a:pPr marL="533400" indent="-533400" algn="just" eaLnBrk="1" fontAlgn="auto" hangingPunct="1">
              <a:lnSpc>
                <a:spcPct val="90000"/>
              </a:lnSpc>
              <a:spcAft>
                <a:spcPts val="0"/>
              </a:spcAft>
              <a:buFontTx/>
              <a:buChar char="•"/>
              <a:defRPr/>
            </a:pPr>
            <a:r>
              <a:rPr lang="en-US" sz="2800" smtClean="0">
                <a:latin typeface="Britannic Bold" pitchFamily="34" charset="0"/>
              </a:rPr>
              <a:t>Tentukan prioritas berdasarkan masalah pokok</a:t>
            </a:r>
          </a:p>
          <a:p>
            <a:pPr marL="533400" indent="-533400" algn="just" eaLnBrk="1" fontAlgn="auto" hangingPunct="1">
              <a:lnSpc>
                <a:spcPct val="90000"/>
              </a:lnSpc>
              <a:spcAft>
                <a:spcPts val="0"/>
              </a:spcAft>
              <a:buFontTx/>
              <a:buChar char="•"/>
              <a:defRPr/>
            </a:pPr>
            <a:r>
              <a:rPr lang="en-US" sz="2800" smtClean="0">
                <a:latin typeface="Britannic Bold" pitchFamily="34" charset="0"/>
              </a:rPr>
              <a:t>Sederhana dan dapat dilaksanakan</a:t>
            </a:r>
          </a:p>
          <a:p>
            <a:pPr marL="533400" indent="-533400" algn="just" eaLnBrk="1" fontAlgn="auto" hangingPunct="1">
              <a:lnSpc>
                <a:spcPct val="90000"/>
              </a:lnSpc>
              <a:spcAft>
                <a:spcPts val="0"/>
              </a:spcAft>
              <a:buFontTx/>
              <a:buChar char="•"/>
              <a:defRPr/>
            </a:pPr>
            <a:r>
              <a:rPr lang="en-US" sz="2800" smtClean="0">
                <a:latin typeface="Britannic Bold" pitchFamily="34" charset="0"/>
              </a:rPr>
              <a:t>Mulai dengan kegiatan yg relatif mudah dilaksanakan</a:t>
            </a:r>
          </a:p>
          <a:p>
            <a:pPr marL="533400" indent="-533400" algn="just" eaLnBrk="1" fontAlgn="auto" hangingPunct="1">
              <a:lnSpc>
                <a:spcPct val="90000"/>
              </a:lnSpc>
              <a:spcAft>
                <a:spcPts val="0"/>
              </a:spcAft>
              <a:buFontTx/>
              <a:buChar char="•"/>
              <a:defRPr/>
            </a:pPr>
            <a:r>
              <a:rPr lang="en-US" sz="2800" smtClean="0">
                <a:latin typeface="Britannic Bold" pitchFamily="34" charset="0"/>
              </a:rPr>
              <a:t> Perhitungkan biaya yg diperlukan</a:t>
            </a:r>
          </a:p>
          <a:p>
            <a:pPr marL="533400" indent="-533400" algn="just" eaLnBrk="1" fontAlgn="auto" hangingPunct="1">
              <a:lnSpc>
                <a:spcPct val="90000"/>
              </a:lnSpc>
              <a:spcAft>
                <a:spcPts val="0"/>
              </a:spcAft>
              <a:buFontTx/>
              <a:buChar char="•"/>
              <a:defRPr/>
            </a:pPr>
            <a:r>
              <a:rPr lang="en-US" sz="2800" smtClean="0">
                <a:latin typeface="Britannic Bold" pitchFamily="34" charset="0"/>
              </a:rPr>
              <a:t>Inventarisasi sumber2 yg dpt mendukung pembiayaan dan pelaksanaan</a:t>
            </a:r>
          </a:p>
          <a:p>
            <a:pPr marL="533400" indent="-533400" algn="just" eaLnBrk="1" fontAlgn="auto" hangingPunct="1">
              <a:lnSpc>
                <a:spcPct val="90000"/>
              </a:lnSpc>
              <a:spcAft>
                <a:spcPts val="0"/>
              </a:spcAft>
              <a:buFontTx/>
              <a:buChar char="•"/>
              <a:defRPr/>
            </a:pPr>
            <a:r>
              <a:rPr lang="en-US" sz="2800" smtClean="0">
                <a:latin typeface="Britannic Bold" pitchFamily="34" charset="0"/>
              </a:rPr>
              <a:t>Usahakan keterpaduan kegiatan</a:t>
            </a:r>
          </a:p>
          <a:p>
            <a:pPr marL="533400" indent="-533400" algn="just" eaLnBrk="1" fontAlgn="auto" hangingPunct="1">
              <a:lnSpc>
                <a:spcPct val="90000"/>
              </a:lnSpc>
              <a:spcAft>
                <a:spcPts val="0"/>
              </a:spcAft>
              <a:buFontTx/>
              <a:buChar char="•"/>
              <a:defRPr/>
            </a:pPr>
            <a:r>
              <a:rPr lang="en-US" sz="2800" smtClean="0">
                <a:latin typeface="Britannic Bold" pitchFamily="34" charset="0"/>
              </a:rPr>
              <a:t>Monitor pelaksanaan keg. secara teratur</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lansia di Kosagra, Rungkut.JPG"/>
          <p:cNvPicPr>
            <a:picLocks noChangeAspect="1"/>
          </p:cNvPicPr>
          <p:nvPr/>
        </p:nvPicPr>
        <p:blipFill>
          <a:blip r:embed="rId2" cstate="print"/>
          <a:srcRect/>
          <a:stretch>
            <a:fillRect/>
          </a:stretch>
        </p:blipFill>
        <p:spPr bwMode="auto">
          <a:xfrm>
            <a:off x="5364088" y="3573016"/>
            <a:ext cx="3200400" cy="2590800"/>
          </a:xfrm>
          <a:prstGeom prst="rect">
            <a:avLst/>
          </a:prstGeom>
          <a:ln>
            <a:noFill/>
          </a:ln>
          <a:effectLst>
            <a:softEdge rad="112500"/>
          </a:effectLst>
        </p:spPr>
      </p:pic>
      <p:sp>
        <p:nvSpPr>
          <p:cNvPr id="59395" name="Title 1"/>
          <p:cNvSpPr>
            <a:spLocks noGrp="1"/>
          </p:cNvSpPr>
          <p:nvPr>
            <p:ph type="title" idx="4294967295"/>
          </p:nvPr>
        </p:nvSpPr>
        <p:spPr>
          <a:xfrm>
            <a:off x="1187450" y="404813"/>
            <a:ext cx="7772400" cy="914400"/>
          </a:xfrm>
        </p:spPr>
        <p:txBody>
          <a:bodyPr rtlCol="0">
            <a:normAutofit fontScale="90000"/>
          </a:bodyPr>
          <a:lstStyle/>
          <a:p>
            <a:pPr eaLnBrk="1" fontAlgn="auto" hangingPunct="1">
              <a:spcAft>
                <a:spcPts val="0"/>
              </a:spcAft>
              <a:defRPr/>
            </a:pPr>
            <a:r>
              <a:rPr lang="en-US" dirty="0" smtClean="0">
                <a:solidFill>
                  <a:srgbClr val="FF0000"/>
                </a:solidFill>
                <a:latin typeface="Arial Black" pitchFamily="34" charset="0"/>
              </a:rPr>
              <a:t>POSDAYA:</a:t>
            </a:r>
            <a:br>
              <a:rPr lang="en-US" dirty="0" smtClean="0">
                <a:solidFill>
                  <a:srgbClr val="FF0000"/>
                </a:solidFill>
                <a:latin typeface="Arial Black" pitchFamily="34" charset="0"/>
              </a:rPr>
            </a:br>
            <a:r>
              <a:rPr lang="en-US" sz="2000" dirty="0" smtClean="0">
                <a:solidFill>
                  <a:srgbClr val="FF0000"/>
                </a:solidFill>
                <a:latin typeface="Arial Black" pitchFamily="34" charset="0"/>
              </a:rPr>
              <a:t>PEMENUHAN KEBUTUHAN DENGAN UPAYA NYATA</a:t>
            </a:r>
          </a:p>
        </p:txBody>
      </p:sp>
      <p:sp>
        <p:nvSpPr>
          <p:cNvPr id="46084" name="Content Placeholder 2"/>
          <p:cNvSpPr>
            <a:spLocks noGrp="1"/>
          </p:cNvSpPr>
          <p:nvPr>
            <p:ph idx="4294967295"/>
          </p:nvPr>
        </p:nvSpPr>
        <p:spPr>
          <a:xfrm>
            <a:off x="481013" y="1371600"/>
            <a:ext cx="8083550" cy="5064125"/>
          </a:xfrm>
        </p:spPr>
        <p:txBody>
          <a:bodyPr rtlCol="0">
            <a:normAutofit/>
          </a:bodyPr>
          <a:lstStyle/>
          <a:p>
            <a:pPr marL="411163" indent="-283464" eaLnBrk="1" fontAlgn="auto" hangingPunct="1">
              <a:lnSpc>
                <a:spcPct val="90000"/>
              </a:lnSpc>
              <a:spcAft>
                <a:spcPts val="0"/>
              </a:spcAft>
              <a:buClr>
                <a:schemeClr val="accent3"/>
              </a:buClr>
              <a:buFont typeface="Wingdings" pitchFamily="2" charset="2"/>
              <a:buChar char=""/>
              <a:defRPr/>
            </a:pPr>
            <a:r>
              <a:rPr lang="en-US" sz="2800" dirty="0" smtClean="0">
                <a:latin typeface="Aharoni" pitchFamily="2" charset="-79"/>
                <a:cs typeface="Aharoni" pitchFamily="2" charset="-79"/>
              </a:rPr>
              <a:t>MEMOTONG RANTAI KEMISKINAN</a:t>
            </a:r>
          </a:p>
          <a:p>
            <a:pPr marL="411163" indent="-283464" eaLnBrk="1" fontAlgn="auto" hangingPunct="1">
              <a:lnSpc>
                <a:spcPct val="90000"/>
              </a:lnSpc>
              <a:spcAft>
                <a:spcPts val="0"/>
              </a:spcAft>
              <a:buClr>
                <a:schemeClr val="accent3"/>
              </a:buClr>
              <a:buFont typeface="Wingdings" pitchFamily="2" charset="2"/>
              <a:buChar char=""/>
              <a:defRPr/>
            </a:pPr>
            <a:r>
              <a:rPr lang="en-US" sz="2800" dirty="0" smtClean="0">
                <a:latin typeface="Aharoni" pitchFamily="2" charset="-79"/>
                <a:cs typeface="Aharoni" pitchFamily="2" charset="-79"/>
              </a:rPr>
              <a:t>MEWUJUDKAN IMPIAN DAN MEMENUHI KEBUTUHAN</a:t>
            </a:r>
          </a:p>
          <a:p>
            <a:pPr marL="411163" indent="-283464" eaLnBrk="1" fontAlgn="auto" hangingPunct="1">
              <a:lnSpc>
                <a:spcPct val="90000"/>
              </a:lnSpc>
              <a:spcAft>
                <a:spcPts val="0"/>
              </a:spcAft>
              <a:buClr>
                <a:schemeClr val="accent3"/>
              </a:buClr>
              <a:buFont typeface="Wingdings" pitchFamily="2" charset="2"/>
              <a:buChar char=""/>
              <a:defRPr/>
            </a:pPr>
            <a:r>
              <a:rPr lang="id-ID" sz="2800" dirty="0" smtClean="0">
                <a:latin typeface="Aharoni" pitchFamily="2" charset="-79"/>
                <a:cs typeface="Aharoni" pitchFamily="2" charset="-79"/>
              </a:rPr>
              <a:t>EMPAT </a:t>
            </a:r>
            <a:r>
              <a:rPr lang="en-US" sz="2800" dirty="0" smtClean="0">
                <a:latin typeface="Aharoni" pitchFamily="2" charset="-79"/>
                <a:cs typeface="Aharoni" pitchFamily="2" charset="-79"/>
              </a:rPr>
              <a:t>JALUR UTAMA POSDAYA:</a:t>
            </a:r>
          </a:p>
          <a:p>
            <a:pPr marL="1641158" lvl="4" indent="-342900" eaLnBrk="1" fontAlgn="auto" hangingPunct="1">
              <a:lnSpc>
                <a:spcPct val="90000"/>
              </a:lnSpc>
              <a:spcAft>
                <a:spcPts val="0"/>
              </a:spcAft>
              <a:buClr>
                <a:srgbClr val="0BD0D9"/>
              </a:buClr>
              <a:defRPr/>
            </a:pPr>
            <a:r>
              <a:rPr lang="en-US" sz="2000" b="1" spc="3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KESEHATAN</a:t>
            </a:r>
          </a:p>
          <a:p>
            <a:pPr marL="1641158" lvl="4" indent="-342900" eaLnBrk="1" fontAlgn="auto" hangingPunct="1">
              <a:lnSpc>
                <a:spcPct val="90000"/>
              </a:lnSpc>
              <a:spcAft>
                <a:spcPts val="0"/>
              </a:spcAft>
              <a:buClr>
                <a:srgbClr val="0BD0D9"/>
              </a:buClr>
              <a:defRPr/>
            </a:pPr>
            <a:r>
              <a:rPr lang="en-US" sz="2000" b="1" spc="3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PENDIDIKAN  </a:t>
            </a:r>
          </a:p>
          <a:p>
            <a:pPr marL="1641158" lvl="4" indent="-342900" eaLnBrk="1" fontAlgn="auto" hangingPunct="1">
              <a:lnSpc>
                <a:spcPct val="90000"/>
              </a:lnSpc>
              <a:spcAft>
                <a:spcPts val="0"/>
              </a:spcAft>
              <a:buClr>
                <a:srgbClr val="0BD0D9"/>
              </a:buClr>
              <a:defRPr/>
            </a:pPr>
            <a:r>
              <a:rPr lang="en-US" sz="2000" b="1" spc="3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WIRA USAHA</a:t>
            </a:r>
          </a:p>
          <a:p>
            <a:pPr marL="1641158" lvl="4" indent="-342900" eaLnBrk="1" fontAlgn="auto" hangingPunct="1">
              <a:lnSpc>
                <a:spcPct val="90000"/>
              </a:lnSpc>
              <a:spcAft>
                <a:spcPts val="0"/>
              </a:spcAft>
              <a:buClr>
                <a:srgbClr val="0BD0D9"/>
              </a:buClr>
              <a:defRPr/>
            </a:pPr>
            <a:r>
              <a:rPr lang="en-US" sz="2000" b="1" spc="3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LINGKUNGAN</a:t>
            </a:r>
          </a:p>
          <a:p>
            <a:pPr marL="411163" indent="-283464" eaLnBrk="1" fontAlgn="auto" hangingPunct="1">
              <a:lnSpc>
                <a:spcPct val="90000"/>
              </a:lnSpc>
              <a:spcAft>
                <a:spcPts val="0"/>
              </a:spcAft>
              <a:buClr>
                <a:schemeClr val="accent3"/>
              </a:buClr>
              <a:buFont typeface="Wingdings" pitchFamily="2" charset="2"/>
              <a:buChar char=""/>
              <a:defRPr/>
            </a:pPr>
            <a:r>
              <a:rPr lang="en-US" sz="2800" dirty="0" smtClean="0">
                <a:latin typeface="Aharoni" pitchFamily="2" charset="-79"/>
                <a:cs typeface="Aharoni" pitchFamily="2" charset="-79"/>
              </a:rPr>
              <a:t>TIGA PRINSIP UTAMA:  </a:t>
            </a:r>
          </a:p>
          <a:p>
            <a:pPr marL="1584008" lvl="4" indent="-285750" eaLnBrk="1" fontAlgn="auto" hangingPunct="1">
              <a:lnSpc>
                <a:spcPct val="90000"/>
              </a:lnSpc>
              <a:spcAft>
                <a:spcPts val="0"/>
              </a:spcAft>
              <a:buClr>
                <a:srgbClr val="0BD0D9"/>
              </a:buClr>
              <a:defRPr/>
            </a:pPr>
            <a:r>
              <a:rPr lang="en-US" sz="1800" b="1" spc="3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PEMBERDAYAAN</a:t>
            </a:r>
          </a:p>
          <a:p>
            <a:pPr marL="1584008" lvl="4" indent="-285750" eaLnBrk="1" fontAlgn="auto" hangingPunct="1">
              <a:lnSpc>
                <a:spcPct val="90000"/>
              </a:lnSpc>
              <a:spcAft>
                <a:spcPts val="0"/>
              </a:spcAft>
              <a:buClr>
                <a:srgbClr val="0BD0D9"/>
              </a:buClr>
              <a:defRPr/>
            </a:pPr>
            <a:r>
              <a:rPr lang="en-US" sz="1800" b="1" spc="300" dirty="0" smtClean="0">
                <a:solidFill>
                  <a:srgbClr val="FF0000"/>
                </a:solidFill>
                <a:effectLst>
                  <a:outerShdw blurRad="38100" dist="38100" dir="2700000" algn="tl">
                    <a:srgbClr val="000000">
                      <a:alpha val="43137"/>
                    </a:srgbClr>
                  </a:outerShdw>
                </a:effectLst>
                <a:latin typeface="Aharoni" pitchFamily="2" charset="-79"/>
                <a:cs typeface="Aharoni" pitchFamily="2" charset="-79"/>
              </a:rPr>
              <a:t>GOTONG ROYONG</a:t>
            </a:r>
          </a:p>
          <a:p>
            <a:pPr marL="1584008" lvl="4" indent="-285750" eaLnBrk="1" fontAlgn="auto" hangingPunct="1">
              <a:lnSpc>
                <a:spcPct val="90000"/>
              </a:lnSpc>
              <a:spcAft>
                <a:spcPts val="0"/>
              </a:spcAft>
              <a:buClr>
                <a:srgbClr val="0BD0D9"/>
              </a:buClr>
              <a:defRPr/>
            </a:pPr>
            <a:r>
              <a:rPr lang="en-US" sz="1800" b="1" spc="300" smtClean="0">
                <a:solidFill>
                  <a:srgbClr val="FF0000"/>
                </a:solidFill>
                <a:effectLst>
                  <a:outerShdw blurRad="38100" dist="38100" dir="2700000" algn="tl">
                    <a:srgbClr val="000000">
                      <a:alpha val="43137"/>
                    </a:srgbClr>
                  </a:outerShdw>
                </a:effectLst>
                <a:latin typeface="Aharoni" pitchFamily="2" charset="-79"/>
                <a:cs typeface="Aharoni" pitchFamily="2" charset="-79"/>
              </a:rPr>
              <a:t>KEMANDIRIAN </a:t>
            </a:r>
            <a:endParaRPr lang="en-US" sz="1800" b="1" spc="300" dirty="0">
              <a:solidFill>
                <a:srgbClr val="FF0000"/>
              </a:solidFill>
              <a:effectLst>
                <a:outerShdw blurRad="38100" dist="38100" dir="2700000" algn="tl">
                  <a:srgbClr val="000000">
                    <a:alpha val="43137"/>
                  </a:srgbClr>
                </a:outerShdw>
              </a:effectLst>
              <a:latin typeface="Aharoni" pitchFamily="2" charset="-79"/>
              <a:cs typeface="Aharoni" pitchFamily="2" charset="-79"/>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1066800" y="685800"/>
            <a:ext cx="6248400" cy="1162050"/>
          </a:xfrm>
        </p:spPr>
        <p:txBody>
          <a:bodyPr/>
          <a:lstStyle/>
          <a:p>
            <a:pPr eaLnBrk="1" hangingPunct="1"/>
            <a:r>
              <a:rPr lang="en-US" smtClean="0">
                <a:solidFill>
                  <a:srgbClr val="FF0000"/>
                </a:solidFill>
                <a:latin typeface="Arial Black" pitchFamily="34" charset="0"/>
                <a:cs typeface="Arial" charset="0"/>
              </a:rPr>
              <a:t>INDIKATOR UMUM:</a:t>
            </a:r>
            <a:br>
              <a:rPr lang="en-US" smtClean="0">
                <a:solidFill>
                  <a:srgbClr val="FF0000"/>
                </a:solidFill>
                <a:latin typeface="Arial Black" pitchFamily="34" charset="0"/>
                <a:cs typeface="Arial" charset="0"/>
              </a:rPr>
            </a:br>
            <a:r>
              <a:rPr lang="en-US" sz="2800" smtClean="0">
                <a:solidFill>
                  <a:srgbClr val="FF0000"/>
                </a:solidFill>
                <a:latin typeface="Arial Black" pitchFamily="34" charset="0"/>
                <a:cs typeface="Arial" charset="0"/>
              </a:rPr>
              <a:t>KELUARGA SEJAHTERA</a:t>
            </a:r>
            <a:endParaRPr lang="en-US" smtClean="0">
              <a:solidFill>
                <a:srgbClr val="FF0000"/>
              </a:solidFill>
              <a:latin typeface="Arial Black" pitchFamily="34" charset="0"/>
              <a:cs typeface="Arial" charset="0"/>
            </a:endParaRPr>
          </a:p>
        </p:txBody>
      </p:sp>
      <p:sp>
        <p:nvSpPr>
          <p:cNvPr id="43012" name="Text Placeholder 5"/>
          <p:cNvSpPr>
            <a:spLocks noGrp="1"/>
          </p:cNvSpPr>
          <p:nvPr>
            <p:ph type="body" idx="4294967295"/>
          </p:nvPr>
        </p:nvSpPr>
        <p:spPr>
          <a:xfrm>
            <a:off x="1066800" y="1447800"/>
            <a:ext cx="6400800" cy="4572000"/>
          </a:xfrm>
        </p:spPr>
        <p:txBody>
          <a:bodyPr lIns="18288" rIns="18288">
            <a:normAutofit fontScale="92500" lnSpcReduction="20000"/>
          </a:bodyPr>
          <a:lstStyle/>
          <a:p>
            <a:pPr marL="53975" indent="0" eaLnBrk="1" fontAlgn="auto" hangingPunct="1">
              <a:spcAft>
                <a:spcPts val="0"/>
              </a:spcAft>
              <a:buClr>
                <a:schemeClr val="accent3"/>
              </a:buClr>
              <a:buFont typeface="Wingdings" pitchFamily="2" charset="2"/>
              <a:buNone/>
              <a:defRPr/>
            </a:pPr>
            <a:endParaRPr lang="en-US" sz="1700" dirty="0"/>
          </a:p>
          <a:p>
            <a:pPr marL="53975" indent="0" eaLnBrk="1" fontAlgn="auto" hangingPunct="1">
              <a:spcAft>
                <a:spcPts val="0"/>
              </a:spcAft>
              <a:buClr>
                <a:schemeClr val="accent3"/>
              </a:buClr>
              <a:buFont typeface="Wingdings" pitchFamily="2" charset="2"/>
              <a:buNone/>
              <a:defRPr/>
            </a:pPr>
            <a:endParaRPr lang="en-US" sz="1700" dirty="0"/>
          </a:p>
          <a:p>
            <a:pPr marL="53975" indent="0" eaLnBrk="1" fontAlgn="auto" hangingPunct="1">
              <a:spcAft>
                <a:spcPts val="0"/>
              </a:spcAft>
              <a:buClr>
                <a:schemeClr val="accent3"/>
              </a:buClr>
              <a:buFont typeface="Arial" charset="0"/>
              <a:buChar char="•"/>
              <a:defRPr/>
            </a:pPr>
            <a:r>
              <a:rPr lang="en-US" sz="3000" dirty="0">
                <a:latin typeface="Calibri" pitchFamily="34" charset="0"/>
              </a:rPr>
              <a:t>   </a:t>
            </a:r>
            <a:r>
              <a:rPr lang="en-US" sz="3000" b="1" dirty="0">
                <a:solidFill>
                  <a:srgbClr val="002060"/>
                </a:solidFill>
                <a:latin typeface="Calibri" pitchFamily="34" charset="0"/>
              </a:rPr>
              <a:t>POSDAYA ADALAH </a:t>
            </a:r>
            <a:r>
              <a:rPr lang="en-US" sz="3000" b="1" dirty="0" smtClean="0">
                <a:solidFill>
                  <a:srgbClr val="002060"/>
                </a:solidFill>
                <a:latin typeface="Calibri" pitchFamily="34" charset="0"/>
              </a:rPr>
              <a:t>GERAKAN </a:t>
            </a:r>
            <a:r>
              <a:rPr lang="en-US" sz="3000" b="1" dirty="0">
                <a:solidFill>
                  <a:srgbClr val="002060"/>
                </a:solidFill>
                <a:latin typeface="Calibri" pitchFamily="34" charset="0"/>
              </a:rPr>
              <a:t>	MASYARAKAT</a:t>
            </a:r>
          </a:p>
          <a:p>
            <a:pPr marL="53975" indent="0" eaLnBrk="1" fontAlgn="auto" hangingPunct="1">
              <a:spcAft>
                <a:spcPts val="0"/>
              </a:spcAft>
              <a:buClr>
                <a:schemeClr val="accent3"/>
              </a:buClr>
              <a:buFont typeface="Arial" charset="0"/>
              <a:buChar char="•"/>
              <a:defRPr/>
            </a:pPr>
            <a:endParaRPr lang="en-US" sz="1700" b="1" dirty="0">
              <a:solidFill>
                <a:srgbClr val="002060"/>
              </a:solidFill>
              <a:latin typeface="Calibri" pitchFamily="34" charset="0"/>
            </a:endParaRPr>
          </a:p>
          <a:p>
            <a:pPr marL="53975" indent="0" eaLnBrk="1" fontAlgn="auto" hangingPunct="1">
              <a:spcAft>
                <a:spcPts val="0"/>
              </a:spcAft>
              <a:buClr>
                <a:schemeClr val="accent3"/>
              </a:buClr>
              <a:buFont typeface="Arial" charset="0"/>
              <a:buChar char="•"/>
              <a:defRPr/>
            </a:pPr>
            <a:r>
              <a:rPr lang="en-US" sz="3000" b="1" dirty="0">
                <a:solidFill>
                  <a:srgbClr val="002060"/>
                </a:solidFill>
                <a:latin typeface="Calibri" pitchFamily="34" charset="0"/>
              </a:rPr>
              <a:t>   BESARAN PARTISIPASI</a:t>
            </a:r>
            <a:r>
              <a:rPr lang="en-US" sz="3000" dirty="0">
                <a:solidFill>
                  <a:srgbClr val="002060"/>
                </a:solidFill>
                <a:latin typeface="Calibri" pitchFamily="34" charset="0"/>
              </a:rPr>
              <a:t>  </a:t>
            </a:r>
          </a:p>
          <a:p>
            <a:pPr marL="53975" indent="0" eaLnBrk="1" fontAlgn="auto" hangingPunct="1">
              <a:spcAft>
                <a:spcPts val="0"/>
              </a:spcAft>
              <a:buClr>
                <a:schemeClr val="accent3"/>
              </a:buClr>
              <a:buFont typeface="Arial" charset="0"/>
              <a:buChar char="•"/>
              <a:defRPr/>
            </a:pPr>
            <a:endParaRPr lang="en-US" sz="3000" b="1" dirty="0">
              <a:solidFill>
                <a:srgbClr val="002060"/>
              </a:solidFill>
              <a:latin typeface="Calibri" pitchFamily="34" charset="0"/>
            </a:endParaRPr>
          </a:p>
          <a:p>
            <a:pPr marL="53975" indent="0" eaLnBrk="1" fontAlgn="auto" hangingPunct="1">
              <a:spcAft>
                <a:spcPts val="0"/>
              </a:spcAft>
              <a:buClr>
                <a:schemeClr val="accent3"/>
              </a:buClr>
              <a:buFont typeface="Arial" charset="0"/>
              <a:buChar char="•"/>
              <a:defRPr/>
            </a:pPr>
            <a:r>
              <a:rPr lang="en-US" sz="3000" b="1" dirty="0">
                <a:solidFill>
                  <a:srgbClr val="002060"/>
                </a:solidFill>
                <a:latin typeface="Calibri" pitchFamily="34" charset="0"/>
              </a:rPr>
              <a:t>   KEBUTUHAN DASAR</a:t>
            </a:r>
          </a:p>
          <a:p>
            <a:pPr marL="53975" indent="0" eaLnBrk="1" fontAlgn="auto" hangingPunct="1">
              <a:spcAft>
                <a:spcPts val="0"/>
              </a:spcAft>
              <a:buClr>
                <a:schemeClr val="accent3"/>
              </a:buClr>
              <a:buFont typeface="Arial" charset="0"/>
              <a:buChar char="•"/>
              <a:defRPr/>
            </a:pPr>
            <a:endParaRPr lang="en-US" sz="1400" b="1" dirty="0">
              <a:solidFill>
                <a:srgbClr val="002060"/>
              </a:solidFill>
              <a:latin typeface="Calibri" pitchFamily="34" charset="0"/>
            </a:endParaRPr>
          </a:p>
          <a:p>
            <a:pPr marL="53975" indent="0" eaLnBrk="1" fontAlgn="auto" hangingPunct="1">
              <a:spcAft>
                <a:spcPts val="0"/>
              </a:spcAft>
              <a:buClr>
                <a:schemeClr val="accent3"/>
              </a:buClr>
              <a:buFont typeface="Arial" charset="0"/>
              <a:buChar char="•"/>
              <a:defRPr/>
            </a:pPr>
            <a:r>
              <a:rPr lang="en-US" sz="4100" b="1" dirty="0">
                <a:solidFill>
                  <a:srgbClr val="002060"/>
                </a:solidFill>
                <a:latin typeface="Calibri" pitchFamily="34" charset="0"/>
              </a:rPr>
              <a:t> </a:t>
            </a:r>
            <a:r>
              <a:rPr lang="en-US" sz="3000" b="1" dirty="0">
                <a:solidFill>
                  <a:srgbClr val="002060"/>
                </a:solidFill>
                <a:latin typeface="Calibri" pitchFamily="34" charset="0"/>
              </a:rPr>
              <a:t> KEMANDIRIAN  </a:t>
            </a:r>
          </a:p>
          <a:p>
            <a:pPr marL="53975" indent="0" eaLnBrk="1" fontAlgn="auto" hangingPunct="1">
              <a:spcAft>
                <a:spcPts val="0"/>
              </a:spcAft>
              <a:buClr>
                <a:schemeClr val="accent3"/>
              </a:buClr>
              <a:buFont typeface="Arial" charset="0"/>
              <a:buChar char="•"/>
              <a:defRPr/>
            </a:pPr>
            <a:endParaRPr lang="en-US" sz="1300" b="1" dirty="0">
              <a:solidFill>
                <a:srgbClr val="002060"/>
              </a:solidFill>
              <a:latin typeface="Calibri" pitchFamily="34" charset="0"/>
            </a:endParaRPr>
          </a:p>
          <a:p>
            <a:pPr marL="53975" indent="0" eaLnBrk="1" fontAlgn="auto" hangingPunct="1">
              <a:spcAft>
                <a:spcPts val="0"/>
              </a:spcAft>
              <a:buClr>
                <a:schemeClr val="accent3"/>
              </a:buClr>
              <a:buFont typeface="Arial" charset="0"/>
              <a:buChar char="•"/>
              <a:defRPr/>
            </a:pPr>
            <a:r>
              <a:rPr lang="en-US" sz="4100" b="1" dirty="0">
                <a:solidFill>
                  <a:srgbClr val="002060"/>
                </a:solidFill>
                <a:latin typeface="Calibri" pitchFamily="34" charset="0"/>
              </a:rPr>
              <a:t>  </a:t>
            </a:r>
            <a:r>
              <a:rPr lang="en-US" sz="3000" b="1" dirty="0">
                <a:solidFill>
                  <a:srgbClr val="002060"/>
                </a:solidFill>
                <a:latin typeface="Calibri" pitchFamily="34" charset="0"/>
              </a:rPr>
              <a:t>DELAPAN FUNGSI KELUARGA</a:t>
            </a:r>
          </a:p>
        </p:txBody>
      </p:sp>
      <p:pic>
        <p:nvPicPr>
          <p:cNvPr id="52229" name="Picture 5" descr="D:\PHOTOREF POSDAYA LENOVO\FOTO POSDAYA\100_4436.JPG"/>
          <p:cNvPicPr>
            <a:picLocks noChangeAspect="1" noChangeArrowheads="1"/>
          </p:cNvPicPr>
          <p:nvPr/>
        </p:nvPicPr>
        <p:blipFill>
          <a:blip r:embed="rId3" cstate="print"/>
          <a:srcRect/>
          <a:stretch>
            <a:fillRect/>
          </a:stretch>
        </p:blipFill>
        <p:spPr bwMode="auto">
          <a:xfrm>
            <a:off x="5227637" y="2209801"/>
            <a:ext cx="3078163" cy="3276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Rot="1" noChangeArrowheads="1"/>
          </p:cNvSpPr>
          <p:nvPr>
            <p:ph type="title"/>
          </p:nvPr>
        </p:nvSpPr>
        <p:spPr>
          <a:xfrm>
            <a:off x="838200" y="838200"/>
            <a:ext cx="7499350" cy="1143000"/>
          </a:xfrm>
        </p:spPr>
        <p:txBody>
          <a:bodyPr/>
          <a:lstStyle/>
          <a:p>
            <a:pPr eaLnBrk="1" hangingPunct="1"/>
            <a:r>
              <a:rPr lang="en-US" sz="3300" smtClean="0">
                <a:solidFill>
                  <a:srgbClr val="FF0000"/>
                </a:solidFill>
                <a:latin typeface="Arial Black" pitchFamily="34" charset="0"/>
              </a:rPr>
              <a:t>INDIKATOR UMUM:</a:t>
            </a:r>
            <a:br>
              <a:rPr lang="en-US" sz="3300" smtClean="0">
                <a:solidFill>
                  <a:srgbClr val="FF0000"/>
                </a:solidFill>
                <a:latin typeface="Arial Black" pitchFamily="34" charset="0"/>
              </a:rPr>
            </a:br>
            <a:r>
              <a:rPr lang="en-US" sz="3300" smtClean="0">
                <a:solidFill>
                  <a:srgbClr val="FF0000"/>
                </a:solidFill>
                <a:latin typeface="Arial Black" pitchFamily="34" charset="0"/>
              </a:rPr>
              <a:t>KESERTAAN</a:t>
            </a:r>
          </a:p>
        </p:txBody>
      </p:sp>
      <p:sp>
        <p:nvSpPr>
          <p:cNvPr id="40963" name="Text Box 5"/>
          <p:cNvSpPr txBox="1">
            <a:spLocks noChangeArrowheads="1"/>
          </p:cNvSpPr>
          <p:nvPr/>
        </p:nvSpPr>
        <p:spPr bwMode="auto">
          <a:xfrm>
            <a:off x="1047750" y="2652713"/>
            <a:ext cx="6267450" cy="3378200"/>
          </a:xfrm>
          <a:prstGeom prst="rect">
            <a:avLst/>
          </a:prstGeom>
          <a:noFill/>
          <a:ln w="9525">
            <a:noFill/>
            <a:miter lim="800000"/>
            <a:headEnd/>
            <a:tailEnd/>
          </a:ln>
        </p:spPr>
        <p:txBody>
          <a:bodyPr wrap="none">
            <a:spAutoFit/>
          </a:bodyPr>
          <a:lstStyle/>
          <a:p>
            <a:r>
              <a:rPr lang="en-US" sz="2400" b="1"/>
              <a:t>KOMITMEN JELAS</a:t>
            </a:r>
          </a:p>
          <a:p>
            <a:endParaRPr lang="en-US" sz="2400" b="1"/>
          </a:p>
          <a:p>
            <a:r>
              <a:rPr lang="en-US" sz="2400" b="1"/>
              <a:t>TERBENTUK KONSENSUS MODUS/CARA</a:t>
            </a:r>
          </a:p>
          <a:p>
            <a:endParaRPr lang="en-US" sz="2400" b="1"/>
          </a:p>
          <a:p>
            <a:r>
              <a:rPr lang="en-US" sz="2400" b="1"/>
              <a:t>TEPAT SASARAN</a:t>
            </a:r>
          </a:p>
          <a:p>
            <a:endParaRPr lang="en-US" sz="2400" b="1"/>
          </a:p>
          <a:p>
            <a:r>
              <a:rPr lang="en-US" sz="2400" b="1"/>
              <a:t>JUMLAH PESERTA</a:t>
            </a:r>
          </a:p>
          <a:p>
            <a:endParaRPr lang="en-US" sz="2400" b="1"/>
          </a:p>
          <a:p>
            <a:r>
              <a:rPr lang="en-US" sz="2400" b="1"/>
              <a:t>KETEKUNAN DAN DISIPLIN PESERTA </a:t>
            </a:r>
          </a:p>
        </p:txBody>
      </p:sp>
      <p:pic>
        <p:nvPicPr>
          <p:cNvPr id="40964" name="Picture 6" descr="C:\Users\VGN-C260E\Documents\CLIP ART\PELITA.WMF"/>
          <p:cNvPicPr>
            <a:picLocks noChangeAspect="1" noChangeArrowheads="1"/>
          </p:cNvPicPr>
          <p:nvPr/>
        </p:nvPicPr>
        <p:blipFill>
          <a:blip r:embed="rId2" cstate="print"/>
          <a:srcRect/>
          <a:stretch>
            <a:fillRect/>
          </a:stretch>
        </p:blipFill>
        <p:spPr bwMode="auto">
          <a:xfrm>
            <a:off x="7375525" y="2590800"/>
            <a:ext cx="1616075" cy="3260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762000" y="990600"/>
            <a:ext cx="8153400" cy="1162050"/>
          </a:xfrm>
        </p:spPr>
        <p:txBody>
          <a:bodyPr>
            <a:normAutofit fontScale="90000"/>
          </a:bodyPr>
          <a:lstStyle/>
          <a:p>
            <a:pPr eaLnBrk="1" fontAlgn="auto" hangingPunct="1">
              <a:spcAft>
                <a:spcPts val="0"/>
              </a:spcAft>
              <a:defRPr/>
            </a:pPr>
            <a:r>
              <a:rPr lang="en-US" dirty="0" smtClean="0">
                <a:solidFill>
                  <a:srgbClr val="FF0000"/>
                </a:solidFill>
                <a:latin typeface="Arial Black" pitchFamily="34" charset="0"/>
                <a:cs typeface="Arial" charset="0"/>
              </a:rPr>
              <a:t>PENENTU KEBERHASILAN 1:</a:t>
            </a:r>
            <a:br>
              <a:rPr lang="en-US" dirty="0" smtClean="0">
                <a:solidFill>
                  <a:srgbClr val="FF0000"/>
                </a:solidFill>
                <a:latin typeface="Arial Black" pitchFamily="34" charset="0"/>
                <a:cs typeface="Arial" charset="0"/>
              </a:rPr>
            </a:br>
            <a:r>
              <a:rPr lang="en-US" sz="2900" dirty="0" smtClean="0">
                <a:solidFill>
                  <a:srgbClr val="FF0000"/>
                </a:solidFill>
                <a:latin typeface="Arial Black" pitchFamily="34" charset="0"/>
                <a:cs typeface="Arial" charset="0"/>
              </a:rPr>
              <a:t>NIAT (VISI) DAN MISI</a:t>
            </a:r>
            <a:endParaRPr lang="en-US" dirty="0" smtClean="0">
              <a:solidFill>
                <a:srgbClr val="FF0000"/>
              </a:solidFill>
              <a:latin typeface="Arial Black" pitchFamily="34" charset="0"/>
              <a:cs typeface="Arial" charset="0"/>
            </a:endParaRPr>
          </a:p>
        </p:txBody>
      </p:sp>
      <p:sp>
        <p:nvSpPr>
          <p:cNvPr id="64515" name="Text Placeholder 4"/>
          <p:cNvSpPr>
            <a:spLocks noGrp="1"/>
          </p:cNvSpPr>
          <p:nvPr>
            <p:ph type="body" idx="4294967295"/>
          </p:nvPr>
        </p:nvSpPr>
        <p:spPr>
          <a:xfrm>
            <a:off x="1066800" y="2057400"/>
            <a:ext cx="7162800" cy="4572000"/>
          </a:xfrm>
        </p:spPr>
        <p:txBody>
          <a:bodyPr lIns="18288" rIns="18288">
            <a:normAutofit/>
          </a:bodyPr>
          <a:lstStyle/>
          <a:p>
            <a:pPr marL="53975" indent="0" eaLnBrk="1" fontAlgn="auto" hangingPunct="1">
              <a:spcAft>
                <a:spcPts val="0"/>
              </a:spcAft>
              <a:buFont typeface="Arial" charset="0"/>
              <a:buChar char="•"/>
              <a:defRPr/>
            </a:pPr>
            <a:endParaRPr lang="en-US" sz="2800" dirty="0" smtClean="0">
              <a:latin typeface="Calibri" pitchFamily="34" charset="0"/>
            </a:endParaRPr>
          </a:p>
          <a:p>
            <a:pPr marL="53975" indent="0" eaLnBrk="1" fontAlgn="auto" hangingPunct="1">
              <a:spcAft>
                <a:spcPts val="0"/>
              </a:spcAft>
              <a:buFont typeface="Arial" charset="0"/>
              <a:buChar char="•"/>
              <a:defRPr/>
            </a:pPr>
            <a:r>
              <a:rPr lang="en-US" sz="2800" dirty="0" smtClean="0">
                <a:latin typeface="Calibri" pitchFamily="34" charset="0"/>
              </a:rPr>
              <a:t>  </a:t>
            </a:r>
            <a:r>
              <a:rPr lang="en-US" b="1" dirty="0" err="1" smtClean="0">
                <a:effectLst>
                  <a:outerShdw blurRad="38100" dist="38100" dir="2700000" algn="tl">
                    <a:srgbClr val="000000">
                      <a:alpha val="43137"/>
                    </a:srgbClr>
                  </a:outerShdw>
                </a:effectLst>
              </a:rPr>
              <a:t>Impian</a:t>
            </a:r>
            <a:r>
              <a:rPr lang="en-US" b="1" dirty="0" smtClean="0">
                <a:effectLst>
                  <a:outerShdw blurRad="38100" dist="38100" dir="2700000" algn="tl">
                    <a:srgbClr val="000000">
                      <a:alpha val="43137"/>
                    </a:srgbClr>
                  </a:outerShdw>
                </a:effectLst>
              </a:rPr>
              <a:t>  yang  </a:t>
            </a:r>
            <a:r>
              <a:rPr lang="en-US" b="1" dirty="0" err="1" smtClean="0">
                <a:effectLst>
                  <a:outerShdw blurRad="38100" dist="38100" dir="2700000" algn="tl">
                    <a:srgbClr val="000000">
                      <a:alpha val="43137"/>
                    </a:srgbClr>
                  </a:outerShdw>
                </a:effectLst>
              </a:rPr>
              <a:t>realistik</a:t>
            </a:r>
            <a:r>
              <a:rPr lang="en-US" b="1" dirty="0" smtClean="0">
                <a:effectLst>
                  <a:outerShdw blurRad="38100" dist="38100" dir="2700000" algn="tl">
                    <a:srgbClr val="000000">
                      <a:alpha val="43137"/>
                    </a:srgbClr>
                  </a:outerShdw>
                </a:effectLst>
              </a:rPr>
              <a:t>  </a:t>
            </a:r>
          </a:p>
          <a:p>
            <a:pPr marL="53975" indent="0" eaLnBrk="1" fontAlgn="auto" hangingPunct="1">
              <a:spcAft>
                <a:spcPts val="0"/>
              </a:spcAft>
              <a:buFont typeface="Arial" charset="0"/>
              <a:buChar char="•"/>
              <a:defRPr/>
            </a:pPr>
            <a:endParaRPr lang="en-US" b="1" dirty="0" smtClean="0">
              <a:effectLst>
                <a:outerShdw blurRad="38100" dist="38100" dir="2700000" algn="tl">
                  <a:srgbClr val="000000">
                    <a:alpha val="43137"/>
                  </a:srgbClr>
                </a:outerShdw>
              </a:effectLst>
            </a:endParaRPr>
          </a:p>
          <a:p>
            <a:pPr marL="53975" indent="0" eaLnBrk="1" fontAlgn="auto" hangingPunct="1">
              <a:spcAft>
                <a:spcPts val="0"/>
              </a:spcAft>
              <a:buFont typeface="Arial" charset="0"/>
              <a:buChar char="•"/>
              <a:defRPr/>
            </a:pP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Komunal</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dan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kumulatif</a:t>
            </a:r>
            <a:endParaRPr lang="en-US" b="1" dirty="0" smtClean="0">
              <a:effectLst>
                <a:outerShdw blurRad="38100" dist="38100" dir="2700000" algn="tl">
                  <a:srgbClr val="000000">
                    <a:alpha val="43137"/>
                  </a:srgbClr>
                </a:outerShdw>
              </a:effectLst>
            </a:endParaRPr>
          </a:p>
          <a:p>
            <a:pPr marL="53975" indent="0" eaLnBrk="1" fontAlgn="auto" hangingPunct="1">
              <a:spcAft>
                <a:spcPts val="0"/>
              </a:spcAft>
              <a:buFont typeface="Arial" charset="0"/>
              <a:buChar char="•"/>
              <a:defRPr/>
            </a:pPr>
            <a:endParaRPr lang="en-US" b="1" dirty="0" smtClean="0">
              <a:effectLst>
                <a:outerShdw blurRad="38100" dist="38100" dir="2700000" algn="tl">
                  <a:srgbClr val="000000">
                    <a:alpha val="43137"/>
                  </a:srgbClr>
                </a:outerShdw>
              </a:effectLst>
            </a:endParaRPr>
          </a:p>
          <a:p>
            <a:pPr marL="268288" indent="-214313" eaLnBrk="1" fontAlgn="auto" hangingPunct="1">
              <a:spcAft>
                <a:spcPts val="0"/>
              </a:spcAft>
              <a:buFont typeface="Arial" charset="0"/>
              <a:buChar char="•"/>
              <a:defRPr/>
            </a:pPr>
            <a:r>
              <a:rPr lang="en-US" b="1" dirty="0" err="1" smtClean="0">
                <a:effectLst>
                  <a:outerShdw blurRad="38100" dist="38100" dir="2700000" algn="tl">
                    <a:srgbClr val="000000">
                      <a:alpha val="43137"/>
                    </a:srgbClr>
                  </a:outerShdw>
                </a:effectLst>
              </a:rPr>
              <a:t>Mampu</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merencanakan</a:t>
            </a:r>
            <a:r>
              <a:rPr lang="en-US" b="1" dirty="0" smtClean="0">
                <a:effectLst>
                  <a:outerShdw blurRad="38100" dist="38100" dir="2700000" algn="tl">
                    <a:srgbClr val="000000">
                      <a:alpha val="43137"/>
                    </a:srgbClr>
                  </a:outerShdw>
                </a:effectLst>
              </a:rPr>
              <a:t>  </a:t>
            </a:r>
            <a:r>
              <a:rPr lang="id-ID" b="1" dirty="0" smtClean="0">
                <a:effectLst>
                  <a:outerShdw blurRad="38100" dist="38100" dir="2700000" algn="tl">
                    <a:srgbClr val="000000">
                      <a:alpha val="43137"/>
                    </a:srgbClr>
                  </a:outerShdw>
                </a:effectLst>
              </a:rPr>
              <a:t>u</a:t>
            </a:r>
            <a:r>
              <a:rPr lang="en-US" b="1" dirty="0" err="1" smtClean="0">
                <a:effectLst>
                  <a:outerShdw blurRad="38100" dist="38100" dir="2700000" algn="tl">
                    <a:srgbClr val="000000">
                      <a:alpha val="43137"/>
                    </a:srgbClr>
                  </a:outerShdw>
                </a:effectLst>
              </a:rPr>
              <a:t>paya</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pencapaiannya</a:t>
            </a:r>
            <a:r>
              <a:rPr lang="en-US" b="1" dirty="0" smtClean="0">
                <a:effectLst>
                  <a:outerShdw blurRad="38100" dist="38100" dir="2700000" algn="tl">
                    <a:srgbClr val="000000">
                      <a:alpha val="43137"/>
                    </a:srgbClr>
                  </a:outerShdw>
                </a:effectLst>
              </a:rPr>
              <a:t>  </a:t>
            </a:r>
          </a:p>
          <a:p>
            <a:pPr marL="53975" indent="0" eaLnBrk="1" fontAlgn="auto" hangingPunct="1">
              <a:spcAft>
                <a:spcPts val="0"/>
              </a:spcAft>
              <a:buFont typeface="Wingdings" pitchFamily="2" charset="2"/>
              <a:buNone/>
              <a:defRPr/>
            </a:pPr>
            <a:endParaRPr lang="en-US" sz="2800" dirty="0" smtClean="0">
              <a:latin typeface="Calibri" pitchFamily="34" charset="0"/>
            </a:endParaRPr>
          </a:p>
          <a:p>
            <a:pPr marL="53975" indent="0" eaLnBrk="1" fontAlgn="auto" hangingPunct="1">
              <a:spcAft>
                <a:spcPts val="0"/>
              </a:spcAft>
              <a:buFont typeface="Wingdings" pitchFamily="2" charset="2"/>
              <a:buNone/>
              <a:defRPr/>
            </a:pPr>
            <a:r>
              <a:rPr lang="en-US" sz="2800" dirty="0" smtClean="0">
                <a:latin typeface="Calibri" pitchFamily="34" charset="0"/>
              </a:rPr>
              <a: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381000"/>
            <a:ext cx="8686800" cy="1143000"/>
          </a:xfrm>
        </p:spPr>
        <p:txBody>
          <a:bodyPr/>
          <a:lstStyle/>
          <a:p>
            <a:pPr eaLnBrk="1" hangingPunct="1"/>
            <a:r>
              <a:rPr lang="en-US" sz="3900" smtClean="0">
                <a:solidFill>
                  <a:srgbClr val="FF0000"/>
                </a:solidFill>
                <a:latin typeface="Arial Black" pitchFamily="34" charset="0"/>
                <a:cs typeface="Arial" charset="0"/>
              </a:rPr>
              <a:t>PENENTU KEBERHASILAN  2:</a:t>
            </a:r>
            <a:br>
              <a:rPr lang="en-US" sz="3900" smtClean="0">
                <a:solidFill>
                  <a:srgbClr val="FF0000"/>
                </a:solidFill>
                <a:latin typeface="Arial Black" pitchFamily="34" charset="0"/>
                <a:cs typeface="Arial" charset="0"/>
              </a:rPr>
            </a:br>
            <a:r>
              <a:rPr lang="en-US" sz="2400" smtClean="0">
                <a:solidFill>
                  <a:srgbClr val="FF0000"/>
                </a:solidFill>
                <a:latin typeface="Arial Black" pitchFamily="34" charset="0"/>
                <a:cs typeface="Arial" charset="0"/>
              </a:rPr>
              <a:t>RENCANA KERJA</a:t>
            </a:r>
            <a:endParaRPr lang="en-US" sz="3900" smtClean="0">
              <a:solidFill>
                <a:srgbClr val="FF0000"/>
              </a:solidFill>
              <a:latin typeface="Arial Black" pitchFamily="34" charset="0"/>
              <a:cs typeface="Arial" charset="0"/>
            </a:endParaRPr>
          </a:p>
        </p:txBody>
      </p:sp>
      <p:sp>
        <p:nvSpPr>
          <p:cNvPr id="43011" name="Content Placeholder 3"/>
          <p:cNvSpPr>
            <a:spLocks noGrp="1"/>
          </p:cNvSpPr>
          <p:nvPr>
            <p:ph idx="4294967295"/>
          </p:nvPr>
        </p:nvSpPr>
        <p:spPr>
          <a:xfrm>
            <a:off x="0" y="2133600"/>
            <a:ext cx="7924800" cy="4343400"/>
          </a:xfrm>
        </p:spPr>
        <p:txBody>
          <a:bodyPr/>
          <a:lstStyle/>
          <a:p>
            <a:pPr lvl="1" eaLnBrk="1" hangingPunct="1"/>
            <a:r>
              <a:rPr lang="en-US" sz="3600" smtClean="0">
                <a:cs typeface="Arial" charset="0"/>
              </a:rPr>
              <a:t>Membumi</a:t>
            </a:r>
          </a:p>
          <a:p>
            <a:pPr lvl="1" eaLnBrk="1" hangingPunct="1"/>
            <a:r>
              <a:rPr lang="en-US" sz="3600" smtClean="0">
                <a:cs typeface="Arial" charset="0"/>
              </a:rPr>
              <a:t>Memenuhi kebutuhan khalayak</a:t>
            </a:r>
          </a:p>
          <a:p>
            <a:pPr lvl="1" eaLnBrk="1" hangingPunct="1"/>
            <a:r>
              <a:rPr lang="en-US" sz="3600" smtClean="0">
                <a:cs typeface="Arial" charset="0"/>
              </a:rPr>
              <a:t>Dilandasi keberadaan potensi</a:t>
            </a:r>
          </a:p>
          <a:p>
            <a:pPr lvl="1" eaLnBrk="1" hangingPunct="1"/>
            <a:r>
              <a:rPr lang="en-US" sz="3600" smtClean="0">
                <a:cs typeface="Arial" charset="0"/>
              </a:rPr>
              <a:t>Membawa perubahan</a:t>
            </a:r>
          </a:p>
          <a:p>
            <a:pPr lvl="1" eaLnBrk="1" hangingPunct="1"/>
            <a:r>
              <a:rPr lang="en-US" sz="3600" smtClean="0">
                <a:cs typeface="Arial" charset="0"/>
              </a:rPr>
              <a:t>Realistik dan terukur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838200"/>
            <a:ext cx="8229600" cy="1143000"/>
          </a:xfrm>
        </p:spPr>
        <p:txBody>
          <a:bodyPr/>
          <a:lstStyle/>
          <a:p>
            <a:pPr eaLnBrk="1" hangingPunct="1"/>
            <a:r>
              <a:rPr lang="en-US" sz="3900" smtClean="0">
                <a:solidFill>
                  <a:srgbClr val="FF0000"/>
                </a:solidFill>
                <a:latin typeface="Arial Black" pitchFamily="34" charset="0"/>
                <a:cs typeface="Arial" charset="0"/>
              </a:rPr>
              <a:t>PENENTU KEBERHASILAN 3:</a:t>
            </a:r>
            <a:br>
              <a:rPr lang="en-US" sz="3900" smtClean="0">
                <a:solidFill>
                  <a:srgbClr val="FF0000"/>
                </a:solidFill>
                <a:latin typeface="Arial Black" pitchFamily="34" charset="0"/>
                <a:cs typeface="Arial" charset="0"/>
              </a:rPr>
            </a:br>
            <a:r>
              <a:rPr lang="en-US" sz="2400" smtClean="0">
                <a:solidFill>
                  <a:srgbClr val="FF0000"/>
                </a:solidFill>
                <a:latin typeface="Arial Black" pitchFamily="34" charset="0"/>
                <a:cs typeface="Arial" charset="0"/>
              </a:rPr>
              <a:t>KOMITMEN (TEKAD) BERSAMA</a:t>
            </a:r>
            <a:endParaRPr lang="en-US" sz="3900" smtClean="0">
              <a:solidFill>
                <a:srgbClr val="FF0000"/>
              </a:solidFill>
              <a:latin typeface="Arial Black" pitchFamily="34" charset="0"/>
              <a:cs typeface="Arial" charset="0"/>
            </a:endParaRPr>
          </a:p>
        </p:txBody>
      </p:sp>
      <p:sp>
        <p:nvSpPr>
          <p:cNvPr id="13315" name="Content Placeholder 2"/>
          <p:cNvSpPr>
            <a:spLocks noGrp="1"/>
          </p:cNvSpPr>
          <p:nvPr>
            <p:ph idx="4294967295"/>
          </p:nvPr>
        </p:nvSpPr>
        <p:spPr>
          <a:xfrm>
            <a:off x="762000" y="2667000"/>
            <a:ext cx="7696200" cy="3549650"/>
          </a:xfrm>
        </p:spPr>
        <p:txBody>
          <a:bodyPr>
            <a:normAutofit lnSpcReduction="10000"/>
          </a:bodyPr>
          <a:lstStyle/>
          <a:p>
            <a:pPr marL="411163" indent="-283464" eaLnBrk="1" fontAlgn="auto" hangingPunct="1">
              <a:lnSpc>
                <a:spcPct val="80000"/>
              </a:lnSpc>
              <a:spcAft>
                <a:spcPts val="0"/>
              </a:spcAft>
              <a:buClr>
                <a:schemeClr val="accent3"/>
              </a:buClr>
              <a:buFont typeface="Wingdings" pitchFamily="2" charset="2"/>
              <a:buChar char=""/>
              <a:defRPr/>
            </a:pPr>
            <a:r>
              <a:rPr lang="en-US" dirty="0">
                <a:solidFill>
                  <a:srgbClr val="FF0000"/>
                </a:solidFill>
                <a:latin typeface="Calibri" pitchFamily="34" charset="0"/>
              </a:rPr>
              <a:t>  </a:t>
            </a:r>
            <a:r>
              <a:rPr lang="en-US" dirty="0" smtClean="0">
                <a:solidFill>
                  <a:srgbClr val="FF0000"/>
                </a:solidFill>
                <a:latin typeface="Calibri" pitchFamily="34" charset="0"/>
              </a:rPr>
              <a:t> </a:t>
            </a:r>
            <a:r>
              <a:rPr lang="en-US" sz="3000" dirty="0" err="1" smtClean="0">
                <a:solidFill>
                  <a:srgbClr val="FF0000"/>
                </a:solidFill>
                <a:latin typeface="Arial Black" pitchFamily="34" charset="0"/>
              </a:rPr>
              <a:t>untuk</a:t>
            </a:r>
            <a:r>
              <a:rPr lang="en-US" sz="3000" dirty="0" smtClean="0">
                <a:solidFill>
                  <a:srgbClr val="FF0000"/>
                </a:solidFill>
                <a:latin typeface="Arial Black" pitchFamily="34" charset="0"/>
              </a:rPr>
              <a:t>  </a:t>
            </a:r>
            <a:r>
              <a:rPr lang="en-US" sz="3000" b="1" dirty="0">
                <a:solidFill>
                  <a:srgbClr val="FF0000"/>
                </a:solidFill>
                <a:latin typeface="Arial Black" pitchFamily="34" charset="0"/>
              </a:rPr>
              <a:t>MAJU</a:t>
            </a:r>
          </a:p>
          <a:p>
            <a:pPr marL="411163" indent="-283464" eaLnBrk="1" fontAlgn="auto" hangingPunct="1">
              <a:lnSpc>
                <a:spcPct val="80000"/>
              </a:lnSpc>
              <a:spcAft>
                <a:spcPts val="0"/>
              </a:spcAft>
              <a:buClr>
                <a:schemeClr val="accent3"/>
              </a:buClr>
              <a:buFont typeface="Wingdings" pitchFamily="2" charset="2"/>
              <a:buChar char=""/>
              <a:defRPr/>
            </a:pPr>
            <a:endParaRPr lang="en-US" sz="3000" b="1" dirty="0">
              <a:solidFill>
                <a:srgbClr val="FF0000"/>
              </a:solidFill>
              <a:latin typeface="Arial Black" pitchFamily="34" charset="0"/>
            </a:endParaRPr>
          </a:p>
          <a:p>
            <a:pPr marL="411163" indent="-283464" eaLnBrk="1" fontAlgn="auto" hangingPunct="1">
              <a:lnSpc>
                <a:spcPct val="80000"/>
              </a:lnSpc>
              <a:spcAft>
                <a:spcPts val="0"/>
              </a:spcAft>
              <a:buClr>
                <a:schemeClr val="accent3"/>
              </a:buClr>
              <a:buFont typeface="Wingdings" pitchFamily="2" charset="2"/>
              <a:buChar char=""/>
              <a:defRPr/>
            </a:pPr>
            <a:r>
              <a:rPr lang="en-US" sz="3000" b="1" dirty="0">
                <a:solidFill>
                  <a:srgbClr val="FF0000"/>
                </a:solidFill>
                <a:latin typeface="Arial Black" pitchFamily="34" charset="0"/>
              </a:rPr>
              <a:t>  </a:t>
            </a:r>
            <a:r>
              <a:rPr lang="en-US" sz="3000" b="1" dirty="0" err="1">
                <a:solidFill>
                  <a:srgbClr val="FF0000"/>
                </a:solidFill>
                <a:latin typeface="Arial Black" pitchFamily="34" charset="0"/>
              </a:rPr>
              <a:t>untuk</a:t>
            </a:r>
            <a:r>
              <a:rPr lang="en-US" sz="3000" b="1" dirty="0">
                <a:solidFill>
                  <a:srgbClr val="FF0000"/>
                </a:solidFill>
                <a:latin typeface="Arial Black" pitchFamily="34" charset="0"/>
              </a:rPr>
              <a:t>  BERUBAH/MENINGKAT</a:t>
            </a:r>
          </a:p>
          <a:p>
            <a:pPr marL="411163" indent="-283464" eaLnBrk="1" fontAlgn="auto" hangingPunct="1">
              <a:lnSpc>
                <a:spcPct val="80000"/>
              </a:lnSpc>
              <a:spcAft>
                <a:spcPts val="0"/>
              </a:spcAft>
              <a:buClr>
                <a:schemeClr val="accent3"/>
              </a:buClr>
              <a:buFont typeface="Wingdings" pitchFamily="2" charset="2"/>
              <a:buChar char=""/>
              <a:defRPr/>
            </a:pPr>
            <a:endParaRPr lang="en-US" sz="3000" b="1" dirty="0">
              <a:solidFill>
                <a:srgbClr val="FF0000"/>
              </a:solidFill>
              <a:latin typeface="Arial Black" pitchFamily="34" charset="0"/>
            </a:endParaRPr>
          </a:p>
          <a:p>
            <a:pPr marL="411163" indent="-283464" eaLnBrk="1" fontAlgn="auto" hangingPunct="1">
              <a:lnSpc>
                <a:spcPct val="80000"/>
              </a:lnSpc>
              <a:spcAft>
                <a:spcPts val="0"/>
              </a:spcAft>
              <a:buClr>
                <a:schemeClr val="accent3"/>
              </a:buClr>
              <a:buFont typeface="Wingdings" pitchFamily="2" charset="2"/>
              <a:buChar char=""/>
              <a:defRPr/>
            </a:pPr>
            <a:r>
              <a:rPr lang="en-US" sz="3000" b="1" dirty="0">
                <a:solidFill>
                  <a:srgbClr val="FF0000"/>
                </a:solidFill>
                <a:latin typeface="Arial Black" pitchFamily="34" charset="0"/>
              </a:rPr>
              <a:t>  </a:t>
            </a:r>
            <a:r>
              <a:rPr lang="en-US" sz="3000" b="1" dirty="0" err="1">
                <a:solidFill>
                  <a:srgbClr val="FF0000"/>
                </a:solidFill>
                <a:latin typeface="Arial Black" pitchFamily="34" charset="0"/>
              </a:rPr>
              <a:t>untuk</a:t>
            </a:r>
            <a:r>
              <a:rPr lang="en-US" sz="3000" b="1" dirty="0">
                <a:solidFill>
                  <a:srgbClr val="FF0000"/>
                </a:solidFill>
                <a:latin typeface="Arial Black" pitchFamily="34" charset="0"/>
              </a:rPr>
              <a:t>  SEJAHTERA</a:t>
            </a:r>
          </a:p>
          <a:p>
            <a:pPr marL="411163" indent="-283464" eaLnBrk="1" fontAlgn="auto" hangingPunct="1">
              <a:lnSpc>
                <a:spcPct val="80000"/>
              </a:lnSpc>
              <a:spcAft>
                <a:spcPts val="0"/>
              </a:spcAft>
              <a:buClr>
                <a:schemeClr val="accent3"/>
              </a:buClr>
              <a:buFont typeface="Wingdings" pitchFamily="2" charset="2"/>
              <a:buChar char=""/>
              <a:defRPr/>
            </a:pPr>
            <a:endParaRPr lang="en-US" sz="3000" b="1" dirty="0">
              <a:solidFill>
                <a:srgbClr val="FF0000"/>
              </a:solidFill>
              <a:latin typeface="Arial Black" pitchFamily="34" charset="0"/>
            </a:endParaRPr>
          </a:p>
          <a:p>
            <a:pPr marL="411163" indent="-283464" eaLnBrk="1" fontAlgn="auto" hangingPunct="1">
              <a:lnSpc>
                <a:spcPct val="80000"/>
              </a:lnSpc>
              <a:spcAft>
                <a:spcPts val="0"/>
              </a:spcAft>
              <a:buClr>
                <a:schemeClr val="accent3"/>
              </a:buClr>
              <a:buFont typeface="Wingdings" pitchFamily="2" charset="2"/>
              <a:buChar char=""/>
              <a:defRPr/>
            </a:pPr>
            <a:r>
              <a:rPr lang="en-US" sz="3000" b="1" dirty="0">
                <a:solidFill>
                  <a:srgbClr val="FF0000"/>
                </a:solidFill>
                <a:latin typeface="Arial Black" pitchFamily="34" charset="0"/>
              </a:rPr>
              <a:t>  </a:t>
            </a:r>
            <a:r>
              <a:rPr lang="en-US" sz="3000" b="1" dirty="0" err="1">
                <a:solidFill>
                  <a:srgbClr val="FF0000"/>
                </a:solidFill>
                <a:latin typeface="Arial Black" pitchFamily="34" charset="0"/>
              </a:rPr>
              <a:t>kearah</a:t>
            </a:r>
            <a:r>
              <a:rPr lang="en-US" sz="3000" b="1" dirty="0">
                <a:solidFill>
                  <a:srgbClr val="FF0000"/>
                </a:solidFill>
                <a:latin typeface="Arial Black" pitchFamily="34" charset="0"/>
              </a:rPr>
              <a:t>  KESETARAAN DALAM </a:t>
            </a:r>
            <a:r>
              <a:rPr lang="en-US" sz="3000" b="1" dirty="0" smtClean="0">
                <a:solidFill>
                  <a:srgbClr val="FF0000"/>
                </a:solidFill>
                <a:latin typeface="Arial Black" pitchFamily="34" charset="0"/>
              </a:rPr>
              <a:t>   	ARUS PEMBANGUNAN</a:t>
            </a:r>
            <a:endParaRPr lang="en-US" sz="3000" b="1" dirty="0">
              <a:solidFill>
                <a:srgbClr val="FF0000"/>
              </a:solidFill>
              <a:latin typeface="Arial Black"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GN-C260E\Documents\CLIP ART\PELITA.WMF"/>
          <p:cNvPicPr>
            <a:picLocks noChangeAspect="1" noChangeArrowheads="1"/>
          </p:cNvPicPr>
          <p:nvPr/>
        </p:nvPicPr>
        <p:blipFill>
          <a:blip r:embed="rId2" cstate="print"/>
          <a:srcRect/>
          <a:stretch>
            <a:fillRect/>
          </a:stretch>
        </p:blipFill>
        <p:spPr bwMode="auto">
          <a:xfrm>
            <a:off x="441325" y="3124200"/>
            <a:ext cx="1768475" cy="3413125"/>
          </a:xfrm>
          <a:prstGeom prst="rect">
            <a:avLst/>
          </a:prstGeom>
          <a:noFill/>
          <a:ln w="9525">
            <a:noFill/>
            <a:miter lim="800000"/>
            <a:headEnd/>
            <a:tailEnd/>
          </a:ln>
        </p:spPr>
      </p:pic>
      <p:sp>
        <p:nvSpPr>
          <p:cNvPr id="3" name="TextBox 2"/>
          <p:cNvSpPr txBox="1"/>
          <p:nvPr/>
        </p:nvSpPr>
        <p:spPr>
          <a:xfrm>
            <a:off x="978178" y="932765"/>
            <a:ext cx="7403822" cy="646331"/>
          </a:xfrm>
          <a:prstGeom prst="rect">
            <a:avLst/>
          </a:prstGeom>
          <a:noFill/>
        </p:spPr>
        <p:txBody>
          <a:bodyPr wrap="none">
            <a:spAutoFit/>
          </a:bodyPr>
          <a:lstStyle/>
          <a:p>
            <a:pPr algn="ctr" fontAlgn="auto">
              <a:spcBef>
                <a:spcPts val="0"/>
              </a:spcBef>
              <a:spcAft>
                <a:spcPts val="0"/>
              </a:spcAft>
              <a:defRPr/>
            </a:pPr>
            <a:r>
              <a:rPr lang="en-US" sz="3600" b="1" dirty="0">
                <a:ln>
                  <a:solidFill>
                    <a:schemeClr val="accent3"/>
                  </a:solidFill>
                </a:ln>
                <a:solidFill>
                  <a:srgbClr val="FF0000"/>
                </a:solidFill>
                <a:effectLst>
                  <a:outerShdw blurRad="38100" dist="38100" dir="2700000" algn="tl">
                    <a:srgbClr val="C0C0C0"/>
                  </a:outerShdw>
                </a:effectLst>
                <a:latin typeface="Arial Black" pitchFamily="34" charset="0"/>
              </a:rPr>
              <a:t>MENGAPA PEMBERDAYAAN?</a:t>
            </a:r>
          </a:p>
        </p:txBody>
      </p:sp>
      <p:sp>
        <p:nvSpPr>
          <p:cNvPr id="4" name="TextBox 3"/>
          <p:cNvSpPr txBox="1">
            <a:spLocks noChangeArrowheads="1"/>
          </p:cNvSpPr>
          <p:nvPr/>
        </p:nvSpPr>
        <p:spPr bwMode="auto">
          <a:xfrm>
            <a:off x="1325563" y="2427288"/>
            <a:ext cx="7207250" cy="3046412"/>
          </a:xfrm>
          <a:prstGeom prst="rect">
            <a:avLst/>
          </a:prstGeom>
          <a:noFill/>
          <a:ln w="9525">
            <a:noFill/>
            <a:miter lim="800000"/>
            <a:headEnd/>
            <a:tailEnd/>
          </a:ln>
        </p:spPr>
        <p:txBody>
          <a:bodyPr>
            <a:spAutoFit/>
          </a:bodyPr>
          <a:lstStyle/>
          <a:p>
            <a:pPr algn="r" fontAlgn="auto">
              <a:spcBef>
                <a:spcPts val="0"/>
              </a:spcBef>
              <a:spcAft>
                <a:spcPts val="0"/>
              </a:spcAft>
              <a:defRPr/>
            </a:pPr>
            <a:r>
              <a:rPr lang="en-US" sz="2400" b="1" dirty="0">
                <a:effectLst>
                  <a:outerShdw blurRad="38100" dist="38100" dir="2700000" algn="tl">
                    <a:srgbClr val="C0C0C0"/>
                  </a:outerShdw>
                </a:effectLst>
                <a:latin typeface="+mn-lt"/>
                <a:cs typeface="Arial" pitchFamily="34" charset="0"/>
              </a:rPr>
              <a:t>MENGANGKAT </a:t>
            </a:r>
            <a:r>
              <a:rPr lang="en-US" sz="2400" b="1" dirty="0">
                <a:solidFill>
                  <a:srgbClr val="FF0000"/>
                </a:solidFill>
                <a:effectLst>
                  <a:outerShdw blurRad="38100" dist="38100" dir="2700000" algn="tl">
                    <a:srgbClr val="C0C0C0"/>
                  </a:outerShdw>
                </a:effectLst>
                <a:latin typeface="+mn-lt"/>
                <a:cs typeface="Arial" pitchFamily="34" charset="0"/>
              </a:rPr>
              <a:t>DAYA </a:t>
            </a:r>
            <a:r>
              <a:rPr lang="en-US" sz="2400" b="1" dirty="0">
                <a:effectLst>
                  <a:outerShdw blurRad="38100" dist="38100" dir="2700000" algn="tl">
                    <a:srgbClr val="C0C0C0"/>
                  </a:outerShdw>
                </a:effectLst>
                <a:latin typeface="+mn-lt"/>
                <a:cs typeface="Arial" pitchFamily="34" charset="0"/>
              </a:rPr>
              <a:t>DAN </a:t>
            </a:r>
            <a:r>
              <a:rPr lang="en-US" sz="2400" b="1" dirty="0">
                <a:solidFill>
                  <a:srgbClr val="FF0000"/>
                </a:solidFill>
                <a:effectLst>
                  <a:outerShdw blurRad="38100" dist="38100" dir="2700000" algn="tl">
                    <a:srgbClr val="C0C0C0"/>
                  </a:outerShdw>
                </a:effectLst>
                <a:latin typeface="+mn-lt"/>
                <a:cs typeface="Arial" pitchFamily="34" charset="0"/>
              </a:rPr>
              <a:t>POTENSI </a:t>
            </a:r>
            <a:r>
              <a:rPr lang="en-US" sz="2400" b="1" dirty="0">
                <a:effectLst>
                  <a:outerShdw blurRad="38100" dist="38100" dir="2700000" algn="tl">
                    <a:srgbClr val="C0C0C0"/>
                  </a:outerShdw>
                </a:effectLst>
                <a:latin typeface="+mn-lt"/>
                <a:cs typeface="Arial" pitchFamily="34" charset="0"/>
              </a:rPr>
              <a:t>YANG ADA </a:t>
            </a:r>
          </a:p>
          <a:p>
            <a:pPr algn="r" fontAlgn="auto">
              <a:spcBef>
                <a:spcPts val="0"/>
              </a:spcBef>
              <a:spcAft>
                <a:spcPts val="0"/>
              </a:spcAft>
              <a:defRPr/>
            </a:pPr>
            <a:r>
              <a:rPr lang="en-US" sz="2400" b="1" dirty="0">
                <a:effectLst>
                  <a:outerShdw blurRad="38100" dist="38100" dir="2700000" algn="tl">
                    <a:srgbClr val="C0C0C0"/>
                  </a:outerShdw>
                </a:effectLst>
                <a:latin typeface="+mn-lt"/>
                <a:cs typeface="Arial" pitchFamily="34" charset="0"/>
              </a:rPr>
              <a:t>PADA </a:t>
            </a:r>
            <a:r>
              <a:rPr lang="en-US" sz="2400" b="1" dirty="0">
                <a:solidFill>
                  <a:srgbClr val="FF0000"/>
                </a:solidFill>
                <a:effectLst>
                  <a:outerShdw blurRad="38100" dist="38100" dir="2700000" algn="tl">
                    <a:srgbClr val="C0C0C0"/>
                  </a:outerShdw>
                </a:effectLst>
                <a:latin typeface="+mn-lt"/>
                <a:cs typeface="Arial" pitchFamily="34" charset="0"/>
              </a:rPr>
              <a:t>TIAP ANGGOTA KELUARGA </a:t>
            </a:r>
            <a:r>
              <a:rPr lang="en-US" sz="2400" b="1" dirty="0">
                <a:effectLst>
                  <a:outerShdw blurRad="38100" dist="38100" dir="2700000" algn="tl">
                    <a:srgbClr val="C0C0C0"/>
                  </a:outerShdw>
                </a:effectLst>
                <a:latin typeface="+mn-lt"/>
                <a:cs typeface="Arial" pitchFamily="34" charset="0"/>
              </a:rPr>
              <a:t>DAN </a:t>
            </a:r>
          </a:p>
          <a:p>
            <a:pPr algn="r" fontAlgn="auto">
              <a:spcBef>
                <a:spcPts val="0"/>
              </a:spcBef>
              <a:spcAft>
                <a:spcPts val="0"/>
              </a:spcAft>
              <a:defRPr/>
            </a:pPr>
            <a:r>
              <a:rPr lang="en-US" sz="2400" b="1" dirty="0">
                <a:effectLst>
                  <a:outerShdw blurRad="38100" dist="38100" dir="2700000" algn="tl">
                    <a:srgbClr val="C0C0C0"/>
                  </a:outerShdw>
                </a:effectLst>
                <a:latin typeface="+mn-lt"/>
                <a:cs typeface="Arial" pitchFamily="34" charset="0"/>
              </a:rPr>
              <a:t>TIAP ANGGOTA MASYARAKAT, </a:t>
            </a:r>
          </a:p>
          <a:p>
            <a:pPr algn="r" fontAlgn="auto">
              <a:spcBef>
                <a:spcPts val="0"/>
              </a:spcBef>
              <a:spcAft>
                <a:spcPts val="0"/>
              </a:spcAft>
              <a:defRPr/>
            </a:pPr>
            <a:r>
              <a:rPr lang="en-US" sz="2400" b="1" dirty="0">
                <a:effectLst>
                  <a:outerShdw blurRad="38100" dist="38100" dir="2700000" algn="tl">
                    <a:srgbClr val="C0C0C0"/>
                  </a:outerShdw>
                </a:effectLst>
                <a:latin typeface="+mn-lt"/>
                <a:cs typeface="Arial" pitchFamily="34" charset="0"/>
              </a:rPr>
              <a:t>UNTUK </a:t>
            </a:r>
            <a:r>
              <a:rPr lang="en-US" sz="2400" b="1" dirty="0">
                <a:solidFill>
                  <a:srgbClr val="FF0000"/>
                </a:solidFill>
                <a:effectLst>
                  <a:outerShdw blurRad="38100" dist="38100" dir="2700000" algn="tl">
                    <a:srgbClr val="C0C0C0"/>
                  </a:outerShdw>
                </a:effectLst>
                <a:latin typeface="+mn-lt"/>
                <a:cs typeface="Arial" pitchFamily="34" charset="0"/>
              </a:rPr>
              <a:t>ME</a:t>
            </a:r>
            <a:r>
              <a:rPr lang="id-ID" sz="2400" b="1" dirty="0">
                <a:solidFill>
                  <a:srgbClr val="FF0000"/>
                </a:solidFill>
                <a:effectLst>
                  <a:outerShdw blurRad="38100" dist="38100" dir="2700000" algn="tl">
                    <a:srgbClr val="C0C0C0"/>
                  </a:outerShdw>
                </a:effectLst>
                <a:latin typeface="+mn-lt"/>
                <a:cs typeface="Arial" pitchFamily="34" charset="0"/>
              </a:rPr>
              <a:t>NG</a:t>
            </a:r>
            <a:r>
              <a:rPr lang="en-US" sz="2400" b="1" dirty="0">
                <a:solidFill>
                  <a:srgbClr val="FF0000"/>
                </a:solidFill>
                <a:effectLst>
                  <a:outerShdw blurRad="38100" dist="38100" dir="2700000" algn="tl">
                    <a:srgbClr val="C0C0C0"/>
                  </a:outerShdw>
                </a:effectLst>
                <a:latin typeface="+mn-lt"/>
                <a:cs typeface="Arial" pitchFamily="34" charset="0"/>
              </a:rPr>
              <a:t>UBAH DAN BERUBAH</a:t>
            </a:r>
            <a:r>
              <a:rPr lang="en-US" sz="2400" b="1" dirty="0">
                <a:effectLst>
                  <a:outerShdw blurRad="38100" dist="38100" dir="2700000" algn="tl">
                    <a:srgbClr val="C0C0C0"/>
                  </a:outerShdw>
                </a:effectLst>
                <a:latin typeface="+mn-lt"/>
                <a:cs typeface="Arial" pitchFamily="34" charset="0"/>
              </a:rPr>
              <a:t>, </a:t>
            </a:r>
          </a:p>
          <a:p>
            <a:pPr algn="r" fontAlgn="auto">
              <a:spcBef>
                <a:spcPts val="0"/>
              </a:spcBef>
              <a:spcAft>
                <a:spcPts val="0"/>
              </a:spcAft>
              <a:defRPr/>
            </a:pPr>
            <a:r>
              <a:rPr lang="en-US" sz="2400" b="1">
                <a:effectLst>
                  <a:outerShdw blurRad="38100" dist="38100" dir="2700000" algn="tl">
                    <a:srgbClr val="C0C0C0"/>
                  </a:outerShdw>
                </a:effectLst>
                <a:latin typeface="+mn-lt"/>
                <a:cs typeface="Arial" pitchFamily="34" charset="0"/>
              </a:rPr>
              <a:t>DARI YANG </a:t>
            </a:r>
            <a:r>
              <a:rPr lang="en-US" sz="2400" b="1" dirty="0">
                <a:effectLst>
                  <a:outerShdw blurRad="38100" dist="38100" dir="2700000" algn="tl">
                    <a:srgbClr val="C0C0C0"/>
                  </a:outerShdw>
                </a:effectLst>
                <a:latin typeface="+mn-lt"/>
                <a:cs typeface="Arial" pitchFamily="34" charset="0"/>
              </a:rPr>
              <a:t>SUDAH DIMILIKI </a:t>
            </a:r>
            <a:r>
              <a:rPr lang="en-US" sz="2400" b="1" dirty="0">
                <a:solidFill>
                  <a:srgbClr val="FF0000"/>
                </a:solidFill>
                <a:effectLst>
                  <a:outerShdw blurRad="38100" dist="38100" dir="2700000" algn="tl">
                    <a:srgbClr val="C0C0C0"/>
                  </a:outerShdw>
                </a:effectLst>
                <a:latin typeface="+mn-lt"/>
                <a:cs typeface="Arial" pitchFamily="34" charset="0"/>
              </a:rPr>
              <a:t>SEJAK LAHIR</a:t>
            </a:r>
            <a:r>
              <a:rPr lang="en-US" sz="2400" b="1" dirty="0">
                <a:effectLst>
                  <a:outerShdw blurRad="38100" dist="38100" dir="2700000" algn="tl">
                    <a:srgbClr val="C0C0C0"/>
                  </a:outerShdw>
                </a:effectLst>
                <a:latin typeface="+mn-lt"/>
                <a:cs typeface="Arial" pitchFamily="34" charset="0"/>
              </a:rPr>
              <a:t>, </a:t>
            </a:r>
          </a:p>
          <a:p>
            <a:pPr algn="r" fontAlgn="auto">
              <a:spcBef>
                <a:spcPts val="0"/>
              </a:spcBef>
              <a:spcAft>
                <a:spcPts val="0"/>
              </a:spcAft>
              <a:defRPr/>
            </a:pPr>
            <a:r>
              <a:rPr lang="en-US" sz="2400" b="1" dirty="0">
                <a:effectLst>
                  <a:outerShdw blurRad="38100" dist="38100" dir="2700000" algn="tl">
                    <a:srgbClr val="C0C0C0"/>
                  </a:outerShdw>
                </a:effectLst>
                <a:latin typeface="+mn-lt"/>
                <a:cs typeface="Arial" pitchFamily="34" charset="0"/>
              </a:rPr>
              <a:t>TETAPI </a:t>
            </a:r>
            <a:r>
              <a:rPr lang="en-US" sz="2400" b="1" dirty="0">
                <a:solidFill>
                  <a:srgbClr val="FF0000"/>
                </a:solidFill>
                <a:effectLst>
                  <a:outerShdw blurRad="38100" dist="38100" dir="2700000" algn="tl">
                    <a:srgbClr val="C0C0C0"/>
                  </a:outerShdw>
                </a:effectLst>
                <a:latin typeface="+mn-lt"/>
                <a:cs typeface="Arial" pitchFamily="34" charset="0"/>
              </a:rPr>
              <a:t>TERPENDAM</a:t>
            </a:r>
            <a:r>
              <a:rPr lang="en-US" sz="2400" b="1" dirty="0">
                <a:effectLst>
                  <a:outerShdw blurRad="38100" dist="38100" dir="2700000" algn="tl">
                    <a:srgbClr val="C0C0C0"/>
                  </a:outerShdw>
                </a:effectLst>
                <a:latin typeface="+mn-lt"/>
                <a:cs typeface="Arial" pitchFamily="34" charset="0"/>
              </a:rPr>
              <a:t>, </a:t>
            </a:r>
          </a:p>
          <a:p>
            <a:pPr algn="r" fontAlgn="auto">
              <a:spcBef>
                <a:spcPts val="0"/>
              </a:spcBef>
              <a:spcAft>
                <a:spcPts val="0"/>
              </a:spcAft>
              <a:defRPr/>
            </a:pPr>
            <a:r>
              <a:rPr lang="en-US" sz="2400" b="1" dirty="0">
                <a:effectLst>
                  <a:outerShdw blurRad="38100" dist="38100" dir="2700000" algn="tl">
                    <a:srgbClr val="C0C0C0"/>
                  </a:outerShdw>
                </a:effectLst>
                <a:latin typeface="+mn-lt"/>
                <a:cs typeface="Arial" pitchFamily="34" charset="0"/>
              </a:rPr>
              <a:t>DAN MEREKA SENDIRI TIDAK TAHU </a:t>
            </a:r>
          </a:p>
          <a:p>
            <a:pPr algn="r" fontAlgn="auto">
              <a:spcBef>
                <a:spcPts val="0"/>
              </a:spcBef>
              <a:spcAft>
                <a:spcPts val="0"/>
              </a:spcAft>
              <a:defRPr/>
            </a:pPr>
            <a:r>
              <a:rPr lang="en-US" sz="2400" b="1" dirty="0">
                <a:effectLst>
                  <a:outerShdw blurRad="38100" dist="38100" dir="2700000" algn="tl">
                    <a:srgbClr val="C0C0C0"/>
                  </a:outerShdw>
                </a:effectLst>
                <a:latin typeface="+mn-lt"/>
                <a:cs typeface="Arial" pitchFamily="34" charset="0"/>
              </a:rPr>
              <a:t>BAHWA DAYA DAN POTENSI ITU ADA</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685800" y="457200"/>
            <a:ext cx="7696200" cy="1162050"/>
          </a:xfrm>
        </p:spPr>
        <p:txBody>
          <a:bodyPr/>
          <a:lstStyle/>
          <a:p>
            <a:pPr algn="ctr" eaLnBrk="1" hangingPunct="1"/>
            <a:r>
              <a:rPr lang="en-US" sz="3600" smtClean="0">
                <a:solidFill>
                  <a:srgbClr val="FF0000"/>
                </a:solidFill>
                <a:latin typeface="Arial Black" pitchFamily="34" charset="0"/>
                <a:cs typeface="Arial" charset="0"/>
              </a:rPr>
              <a:t>PENENTU KEBERHASILAN 4: </a:t>
            </a:r>
            <a:r>
              <a:rPr lang="en-US" sz="2800" smtClean="0">
                <a:solidFill>
                  <a:srgbClr val="FF0000"/>
                </a:solidFill>
                <a:latin typeface="Arial Black" pitchFamily="34" charset="0"/>
                <a:cs typeface="Arial" charset="0"/>
              </a:rPr>
              <a:t>GOTONG ROYONG</a:t>
            </a:r>
            <a:endParaRPr lang="en-US" sz="3600" smtClean="0">
              <a:solidFill>
                <a:srgbClr val="FF0000"/>
              </a:solidFill>
              <a:latin typeface="Arial Black" pitchFamily="34" charset="0"/>
              <a:cs typeface="Arial" charset="0"/>
            </a:endParaRPr>
          </a:p>
        </p:txBody>
      </p:sp>
      <p:sp>
        <p:nvSpPr>
          <p:cNvPr id="45059" name="Text Placeholder 5"/>
          <p:cNvSpPr>
            <a:spLocks noGrp="1"/>
          </p:cNvSpPr>
          <p:nvPr>
            <p:ph type="body" idx="4294967295"/>
          </p:nvPr>
        </p:nvSpPr>
        <p:spPr>
          <a:xfrm>
            <a:off x="685800" y="1752600"/>
            <a:ext cx="8001000" cy="4572000"/>
          </a:xfrm>
        </p:spPr>
        <p:txBody>
          <a:bodyPr lIns="18288" rIns="18288"/>
          <a:lstStyle/>
          <a:p>
            <a:pPr marL="53975" indent="0" eaLnBrk="1" hangingPunct="1">
              <a:buFont typeface="Arial" charset="0"/>
              <a:buChar char="•"/>
            </a:pPr>
            <a:r>
              <a:rPr lang="en-US" sz="3000" b="1" smtClean="0"/>
              <a:t>  </a:t>
            </a:r>
            <a:r>
              <a:rPr lang="en-US" sz="2000" b="1" smtClean="0"/>
              <a:t>KEBERSAMAAN</a:t>
            </a:r>
            <a:r>
              <a:rPr lang="en-US" sz="2000" b="1" smtClean="0">
                <a:solidFill>
                  <a:srgbClr val="03495C"/>
                </a:solidFill>
              </a:rPr>
              <a:t>  </a:t>
            </a:r>
            <a:r>
              <a:rPr lang="en-US" sz="2000" b="1" smtClean="0">
                <a:solidFill>
                  <a:srgbClr val="FF0000"/>
                </a:solidFill>
              </a:rPr>
              <a:t>    </a:t>
            </a:r>
          </a:p>
          <a:p>
            <a:pPr marL="53975" indent="0" eaLnBrk="1" hangingPunct="1">
              <a:buFont typeface="Wingdings 2" pitchFamily="18" charset="2"/>
              <a:buNone/>
            </a:pPr>
            <a:r>
              <a:rPr lang="en-US" sz="2000" b="1" smtClean="0">
                <a:solidFill>
                  <a:srgbClr val="FF0000"/>
                </a:solidFill>
              </a:rPr>
              <a:t>	dalam suka dan duka</a:t>
            </a:r>
          </a:p>
          <a:p>
            <a:pPr marL="53975" indent="0" eaLnBrk="1" hangingPunct="1">
              <a:buFont typeface="Arial" charset="0"/>
              <a:buChar char="•"/>
            </a:pPr>
            <a:endParaRPr lang="en-US" sz="2000" b="1" smtClean="0">
              <a:solidFill>
                <a:srgbClr val="FF0000"/>
              </a:solidFill>
            </a:endParaRPr>
          </a:p>
          <a:p>
            <a:pPr marL="53975" indent="0" eaLnBrk="1" hangingPunct="1">
              <a:buFont typeface="Arial" charset="0"/>
              <a:buChar char="•"/>
            </a:pPr>
            <a:r>
              <a:rPr lang="en-US" sz="2000" b="1" smtClean="0">
                <a:solidFill>
                  <a:srgbClr val="FF0000"/>
                </a:solidFill>
              </a:rPr>
              <a:t> </a:t>
            </a:r>
            <a:r>
              <a:rPr lang="en-US" sz="2000" b="1" smtClean="0">
                <a:solidFill>
                  <a:srgbClr val="03495C"/>
                </a:solidFill>
              </a:rPr>
              <a:t> </a:t>
            </a:r>
            <a:r>
              <a:rPr lang="en-US" sz="2000" b="1" smtClean="0"/>
              <a:t>KESEPAKATAN</a:t>
            </a:r>
            <a:r>
              <a:rPr lang="en-US" sz="2000" b="1" smtClean="0">
                <a:solidFill>
                  <a:srgbClr val="03495C"/>
                </a:solidFill>
              </a:rPr>
              <a:t> </a:t>
            </a:r>
            <a:r>
              <a:rPr lang="en-US" sz="2000" b="1" smtClean="0">
                <a:solidFill>
                  <a:srgbClr val="FF0000"/>
                </a:solidFill>
              </a:rPr>
              <a:t> </a:t>
            </a:r>
          </a:p>
          <a:p>
            <a:pPr marL="53975" indent="0" eaLnBrk="1" hangingPunct="1">
              <a:buFont typeface="Wingdings 2" pitchFamily="18" charset="2"/>
              <a:buNone/>
            </a:pPr>
            <a:r>
              <a:rPr lang="en-US" sz="2000" b="1" smtClean="0">
                <a:solidFill>
                  <a:srgbClr val="FF0000"/>
                </a:solidFill>
              </a:rPr>
              <a:t>	dalam upaya bersama </a:t>
            </a:r>
          </a:p>
          <a:p>
            <a:pPr marL="53975" indent="0" eaLnBrk="1" hangingPunct="1">
              <a:buFont typeface="Arial" charset="0"/>
              <a:buChar char="•"/>
            </a:pPr>
            <a:endParaRPr lang="en-US" sz="2000" b="1" smtClean="0">
              <a:solidFill>
                <a:srgbClr val="03495C"/>
              </a:solidFill>
            </a:endParaRPr>
          </a:p>
          <a:p>
            <a:pPr marL="53975" indent="0" eaLnBrk="1" hangingPunct="1">
              <a:buFont typeface="Arial" charset="0"/>
              <a:buChar char="•"/>
            </a:pPr>
            <a:r>
              <a:rPr lang="en-US" sz="2000" b="1" smtClean="0">
                <a:solidFill>
                  <a:srgbClr val="03495C"/>
                </a:solidFill>
              </a:rPr>
              <a:t>  </a:t>
            </a:r>
            <a:r>
              <a:rPr lang="en-US" sz="2000" b="1" smtClean="0"/>
              <a:t>SOLIDARITAS SOSIAL  </a:t>
            </a:r>
          </a:p>
          <a:p>
            <a:pPr marL="53975" indent="0" eaLnBrk="1" hangingPunct="1">
              <a:buFont typeface="Wingdings 2" pitchFamily="18" charset="2"/>
              <a:buNone/>
            </a:pPr>
            <a:r>
              <a:rPr lang="en-US" sz="2000" b="1" smtClean="0">
                <a:solidFill>
                  <a:srgbClr val="FF0000"/>
                </a:solidFill>
              </a:rPr>
              <a:t>	saling memberi dan berbagi </a:t>
            </a:r>
          </a:p>
          <a:p>
            <a:pPr marL="53975" indent="0" eaLnBrk="1" hangingPunct="1">
              <a:buFont typeface="Wingdings" pitchFamily="2" charset="2"/>
              <a:buNone/>
            </a:pPr>
            <a:endParaRPr lang="en-US" sz="1600" smtClean="0">
              <a:solidFill>
                <a:srgbClr val="FF0000"/>
              </a:solidFill>
            </a:endParaRPr>
          </a:p>
          <a:p>
            <a:pPr marL="53975" indent="0" eaLnBrk="1" hangingPunct="1">
              <a:buFont typeface="Arial" charset="0"/>
              <a:buChar char="•"/>
            </a:pPr>
            <a:r>
              <a:rPr lang="en-US" sz="2000" smtClean="0">
                <a:solidFill>
                  <a:srgbClr val="03495C"/>
                </a:solidFill>
              </a:rPr>
              <a:t>   </a:t>
            </a:r>
            <a:r>
              <a:rPr lang="en-US" sz="2000" b="1" smtClean="0"/>
              <a:t>KERELAAN </a:t>
            </a:r>
            <a:endParaRPr lang="en-US" sz="2000" b="1" smtClean="0">
              <a:solidFill>
                <a:srgbClr val="03495C"/>
              </a:solidFill>
            </a:endParaRPr>
          </a:p>
          <a:p>
            <a:pPr marL="53975" indent="0" eaLnBrk="1" hangingPunct="1">
              <a:buFont typeface="Wingdings 2" pitchFamily="18" charset="2"/>
              <a:buNone/>
            </a:pPr>
            <a:r>
              <a:rPr lang="en-US" sz="2000" b="1" smtClean="0">
                <a:solidFill>
                  <a:srgbClr val="FF0000"/>
                </a:solidFill>
              </a:rPr>
              <a:t>	tidak dibayar, tidak digaji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762000" y="838200"/>
            <a:ext cx="7924800" cy="1162050"/>
          </a:xfrm>
        </p:spPr>
        <p:txBody>
          <a:bodyPr/>
          <a:lstStyle/>
          <a:p>
            <a:pPr algn="ctr" eaLnBrk="1" hangingPunct="1"/>
            <a:r>
              <a:rPr lang="en-US" sz="3600" smtClean="0">
                <a:solidFill>
                  <a:srgbClr val="FF0000"/>
                </a:solidFill>
                <a:latin typeface="Arial Black" pitchFamily="34" charset="0"/>
                <a:cs typeface="Arial" charset="0"/>
              </a:rPr>
              <a:t>PENENTU KEBERHASILAN 5:</a:t>
            </a:r>
            <a:br>
              <a:rPr lang="en-US" sz="3600" smtClean="0">
                <a:solidFill>
                  <a:srgbClr val="FF0000"/>
                </a:solidFill>
                <a:latin typeface="Arial Black" pitchFamily="34" charset="0"/>
                <a:cs typeface="Arial" charset="0"/>
              </a:rPr>
            </a:br>
            <a:r>
              <a:rPr lang="en-US" sz="2000" smtClean="0">
                <a:solidFill>
                  <a:srgbClr val="FF0000"/>
                </a:solidFill>
                <a:latin typeface="Arial Black" pitchFamily="34" charset="0"/>
                <a:cs typeface="Arial" charset="0"/>
              </a:rPr>
              <a:t>KEMANDIRIAN</a:t>
            </a:r>
            <a:endParaRPr lang="en-US" sz="3600" smtClean="0">
              <a:solidFill>
                <a:srgbClr val="FF0000"/>
              </a:solidFill>
              <a:latin typeface="Arial Black" pitchFamily="34" charset="0"/>
              <a:cs typeface="Arial" charset="0"/>
            </a:endParaRPr>
          </a:p>
        </p:txBody>
      </p:sp>
      <p:sp>
        <p:nvSpPr>
          <p:cNvPr id="52229" name="Text Placeholder 4"/>
          <p:cNvSpPr>
            <a:spLocks noGrp="1"/>
          </p:cNvSpPr>
          <p:nvPr>
            <p:ph type="body" idx="4294967295"/>
          </p:nvPr>
        </p:nvSpPr>
        <p:spPr>
          <a:xfrm>
            <a:off x="762000" y="2590800"/>
            <a:ext cx="7543800" cy="3276600"/>
          </a:xfrm>
        </p:spPr>
        <p:txBody>
          <a:bodyPr lIns="18288" rIns="18288">
            <a:normAutofit/>
          </a:bodyPr>
          <a:lstStyle/>
          <a:p>
            <a:pPr marL="53975" indent="0" eaLnBrk="1" fontAlgn="auto" hangingPunct="1">
              <a:lnSpc>
                <a:spcPct val="90000"/>
              </a:lnSpc>
              <a:spcAft>
                <a:spcPts val="0"/>
              </a:spcAft>
              <a:buClr>
                <a:schemeClr val="accent3"/>
              </a:buClr>
              <a:buFont typeface="Arial" charset="0"/>
              <a:buChar char="•"/>
              <a:defRPr/>
            </a:pPr>
            <a:r>
              <a:rPr lang="en-US" sz="2800" b="1" dirty="0" smtClean="0"/>
              <a:t>  </a:t>
            </a:r>
            <a:r>
              <a:rPr lang="en-US" sz="2800" b="1" dirty="0" err="1" smtClean="0"/>
              <a:t>Himpun</a:t>
            </a:r>
            <a:r>
              <a:rPr lang="en-US" sz="2800" b="1" dirty="0" smtClean="0"/>
              <a:t> </a:t>
            </a:r>
            <a:r>
              <a:rPr lang="en-US" sz="2800" b="1" dirty="0" err="1" smtClean="0"/>
              <a:t>donatur</a:t>
            </a:r>
            <a:r>
              <a:rPr lang="en-US" sz="2800" b="1" dirty="0" smtClean="0"/>
              <a:t>  </a:t>
            </a:r>
            <a:r>
              <a:rPr lang="en-US" sz="2800" b="1" dirty="0" err="1" smtClean="0"/>
              <a:t>lokal</a:t>
            </a:r>
            <a:endParaRPr lang="en-US" sz="2800" b="1" dirty="0" smtClean="0"/>
          </a:p>
          <a:p>
            <a:pPr marL="361950" indent="-307975" eaLnBrk="1" fontAlgn="auto" hangingPunct="1">
              <a:lnSpc>
                <a:spcPct val="90000"/>
              </a:lnSpc>
              <a:spcAft>
                <a:spcPts val="0"/>
              </a:spcAft>
              <a:buClr>
                <a:schemeClr val="accent3"/>
              </a:buClr>
              <a:buFont typeface="Arial" charset="0"/>
              <a:buChar char="•"/>
              <a:defRPr/>
            </a:pPr>
            <a:r>
              <a:rPr lang="en-US" sz="2800" b="1" dirty="0" err="1" smtClean="0"/>
              <a:t>Perencanaan</a:t>
            </a:r>
            <a:r>
              <a:rPr lang="en-US" sz="2800" b="1" dirty="0" smtClean="0"/>
              <a:t> </a:t>
            </a:r>
            <a:r>
              <a:rPr lang="en-US" sz="2800" b="1" dirty="0" err="1" smtClean="0"/>
              <a:t>dan</a:t>
            </a:r>
            <a:r>
              <a:rPr lang="en-US" sz="2800" b="1" dirty="0" smtClean="0"/>
              <a:t>  </a:t>
            </a:r>
            <a:r>
              <a:rPr lang="en-US" sz="2800" b="1" dirty="0" err="1" smtClean="0"/>
              <a:t>penyusunan</a:t>
            </a:r>
            <a:r>
              <a:rPr lang="en-US" sz="2800" b="1" dirty="0" smtClean="0"/>
              <a:t> program </a:t>
            </a:r>
            <a:r>
              <a:rPr lang="en-US" sz="2800" b="1" dirty="0" err="1" smtClean="0"/>
              <a:t>kerja</a:t>
            </a:r>
            <a:endParaRPr lang="en-US" sz="2800" b="1" dirty="0" smtClean="0"/>
          </a:p>
          <a:p>
            <a:pPr marL="53975" indent="0" eaLnBrk="1" fontAlgn="auto" hangingPunct="1">
              <a:lnSpc>
                <a:spcPct val="90000"/>
              </a:lnSpc>
              <a:spcAft>
                <a:spcPts val="0"/>
              </a:spcAft>
              <a:buClr>
                <a:schemeClr val="accent3"/>
              </a:buClr>
              <a:buFont typeface="Arial" charset="0"/>
              <a:buChar char="•"/>
              <a:defRPr/>
            </a:pPr>
            <a:r>
              <a:rPr lang="en-US" sz="2800" b="1" dirty="0" smtClean="0"/>
              <a:t>  </a:t>
            </a:r>
            <a:r>
              <a:rPr lang="en-US" sz="2800" b="1" dirty="0" err="1" smtClean="0"/>
              <a:t>Menggali</a:t>
            </a:r>
            <a:r>
              <a:rPr lang="en-US" sz="2800" b="1" dirty="0" smtClean="0"/>
              <a:t>  </a:t>
            </a:r>
            <a:r>
              <a:rPr lang="en-US" sz="2800" b="1" dirty="0" err="1" smtClean="0"/>
              <a:t>potensi</a:t>
            </a:r>
            <a:r>
              <a:rPr lang="en-US" sz="2800" b="1" dirty="0" smtClean="0"/>
              <a:t> </a:t>
            </a:r>
            <a:r>
              <a:rPr lang="en-US" sz="2800" b="1" dirty="0" err="1" smtClean="0"/>
              <a:t>lokal</a:t>
            </a:r>
            <a:r>
              <a:rPr lang="en-US" sz="2800" b="1" dirty="0" smtClean="0"/>
              <a:t>  </a:t>
            </a:r>
          </a:p>
          <a:p>
            <a:pPr marL="53975" indent="0" eaLnBrk="1" fontAlgn="auto" hangingPunct="1">
              <a:lnSpc>
                <a:spcPct val="90000"/>
              </a:lnSpc>
              <a:spcAft>
                <a:spcPts val="0"/>
              </a:spcAft>
              <a:buClr>
                <a:schemeClr val="accent3"/>
              </a:buClr>
              <a:buFont typeface="Arial" charset="0"/>
              <a:buChar char="•"/>
              <a:defRPr/>
            </a:pPr>
            <a:r>
              <a:rPr lang="en-US" sz="2800" b="1" dirty="0" smtClean="0"/>
              <a:t>  </a:t>
            </a:r>
            <a:r>
              <a:rPr lang="en-US" sz="2800" b="1" dirty="0" err="1" smtClean="0"/>
              <a:t>perubahan</a:t>
            </a:r>
            <a:r>
              <a:rPr lang="en-US" sz="2800" b="1" dirty="0" smtClean="0"/>
              <a:t> “</a:t>
            </a:r>
            <a:r>
              <a:rPr lang="en-US" sz="2800" b="1" i="1" dirty="0" smtClean="0"/>
              <a:t>mindset</a:t>
            </a:r>
            <a:r>
              <a:rPr lang="en-US" sz="2800" b="1" dirty="0" smtClean="0"/>
              <a:t>”</a:t>
            </a:r>
          </a:p>
          <a:p>
            <a:pPr marL="53975" indent="0" eaLnBrk="1" fontAlgn="auto" hangingPunct="1">
              <a:lnSpc>
                <a:spcPct val="90000"/>
              </a:lnSpc>
              <a:spcAft>
                <a:spcPts val="0"/>
              </a:spcAft>
              <a:buClr>
                <a:schemeClr val="accent3"/>
              </a:buClr>
              <a:buFont typeface="Arial" charset="0"/>
              <a:buChar char="•"/>
              <a:defRPr/>
            </a:pPr>
            <a:r>
              <a:rPr lang="en-US" sz="2800" b="1" dirty="0" smtClean="0"/>
              <a:t>  </a:t>
            </a:r>
            <a:r>
              <a:rPr lang="en-US" sz="2800" b="1" dirty="0" err="1" smtClean="0"/>
              <a:t>Cegah</a:t>
            </a:r>
            <a:r>
              <a:rPr lang="en-US" sz="2800" b="1" dirty="0" smtClean="0"/>
              <a:t>  </a:t>
            </a:r>
            <a:r>
              <a:rPr lang="en-US" sz="2800" b="1" dirty="0" err="1" smtClean="0"/>
              <a:t>ketergantungan</a:t>
            </a:r>
            <a:endParaRPr lang="en-US" sz="2800" b="1"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990600" y="457200"/>
            <a:ext cx="7696200" cy="1162050"/>
          </a:xfrm>
        </p:spPr>
        <p:txBody>
          <a:bodyPr/>
          <a:lstStyle/>
          <a:p>
            <a:pPr algn="ctr" eaLnBrk="1" hangingPunct="1"/>
            <a:r>
              <a:rPr lang="en-US" sz="3600" smtClean="0">
                <a:solidFill>
                  <a:srgbClr val="FF0000"/>
                </a:solidFill>
                <a:latin typeface="Arial Black" pitchFamily="34" charset="0"/>
                <a:cs typeface="Arial" charset="0"/>
              </a:rPr>
              <a:t>PENENTU KEBERHASILAN 6:</a:t>
            </a:r>
            <a:br>
              <a:rPr lang="en-US" sz="3600" smtClean="0">
                <a:solidFill>
                  <a:srgbClr val="FF0000"/>
                </a:solidFill>
                <a:latin typeface="Arial Black" pitchFamily="34" charset="0"/>
                <a:cs typeface="Arial" charset="0"/>
              </a:rPr>
            </a:br>
            <a:r>
              <a:rPr lang="en-US" sz="2400" smtClean="0">
                <a:solidFill>
                  <a:srgbClr val="FF0000"/>
                </a:solidFill>
                <a:latin typeface="Arial Black" pitchFamily="34" charset="0"/>
                <a:cs typeface="Arial" charset="0"/>
              </a:rPr>
              <a:t>SINERGI</a:t>
            </a:r>
            <a:endParaRPr lang="en-US" sz="3600" smtClean="0">
              <a:solidFill>
                <a:srgbClr val="FF0000"/>
              </a:solidFill>
              <a:latin typeface="Arial Black" pitchFamily="34" charset="0"/>
              <a:cs typeface="Arial" charset="0"/>
            </a:endParaRPr>
          </a:p>
        </p:txBody>
      </p:sp>
      <p:sp>
        <p:nvSpPr>
          <p:cNvPr id="56323" name="Text Placeholder 4"/>
          <p:cNvSpPr>
            <a:spLocks noGrp="1"/>
          </p:cNvSpPr>
          <p:nvPr>
            <p:ph type="body" idx="4294967295"/>
          </p:nvPr>
        </p:nvSpPr>
        <p:spPr>
          <a:xfrm>
            <a:off x="1066800" y="2438400"/>
            <a:ext cx="7010400" cy="3810000"/>
          </a:xfrm>
        </p:spPr>
        <p:txBody>
          <a:bodyPr lIns="18288" rIns="18288"/>
          <a:lstStyle/>
          <a:p>
            <a:pPr marL="53975" indent="0" eaLnBrk="1" hangingPunct="1">
              <a:buFont typeface="Arial" pitchFamily="34" charset="0"/>
              <a:buChar char="•"/>
              <a:defRPr/>
            </a:pPr>
            <a:r>
              <a:rPr lang="en-US" sz="2800" b="1" dirty="0" smtClean="0"/>
              <a:t>  </a:t>
            </a:r>
            <a:r>
              <a:rPr lang="en-US" sz="2800" b="1" dirty="0" err="1" smtClean="0"/>
              <a:t>Koordinasi</a:t>
            </a:r>
            <a:endParaRPr lang="en-US" sz="2800" b="1" dirty="0" smtClean="0"/>
          </a:p>
          <a:p>
            <a:pPr marL="53975" indent="0" eaLnBrk="1" hangingPunct="1">
              <a:buFont typeface="Arial" pitchFamily="34" charset="0"/>
              <a:buChar char="•"/>
              <a:defRPr/>
            </a:pPr>
            <a:r>
              <a:rPr lang="en-US" sz="2800" b="1" dirty="0" smtClean="0"/>
              <a:t>  </a:t>
            </a:r>
            <a:r>
              <a:rPr lang="en-US" sz="2800" b="1" dirty="0" err="1" smtClean="0"/>
              <a:t>Saling</a:t>
            </a:r>
            <a:r>
              <a:rPr lang="en-US" sz="2800" b="1" dirty="0" smtClean="0"/>
              <a:t> </a:t>
            </a:r>
            <a:r>
              <a:rPr lang="en-US" sz="2800" b="1" dirty="0" err="1" smtClean="0"/>
              <a:t>Mengisi</a:t>
            </a:r>
            <a:r>
              <a:rPr lang="en-US" sz="2800" b="1" dirty="0" smtClean="0"/>
              <a:t> </a:t>
            </a:r>
            <a:r>
              <a:rPr lang="id-ID" sz="2800" b="1" dirty="0" smtClean="0"/>
              <a:t> </a:t>
            </a:r>
            <a:r>
              <a:rPr lang="en-US" sz="2800" b="1" dirty="0" smtClean="0"/>
              <a:t>(</a:t>
            </a:r>
            <a:r>
              <a:rPr lang="en-US" sz="2800" b="1" dirty="0" err="1" smtClean="0"/>
              <a:t>Komplementer</a:t>
            </a:r>
            <a:r>
              <a:rPr lang="en-US" sz="2800" b="1" dirty="0" smtClean="0"/>
              <a:t>)</a:t>
            </a:r>
          </a:p>
          <a:p>
            <a:pPr marL="53975" indent="0" eaLnBrk="1" hangingPunct="1">
              <a:buFont typeface="Arial" pitchFamily="34" charset="0"/>
              <a:buChar char="•"/>
              <a:defRPr/>
            </a:pPr>
            <a:r>
              <a:rPr lang="en-US" sz="2800" b="1" dirty="0" smtClean="0"/>
              <a:t>  </a:t>
            </a:r>
            <a:r>
              <a:rPr lang="en-US" sz="2800" b="1" dirty="0" err="1" smtClean="0"/>
              <a:t>Teguh</a:t>
            </a:r>
            <a:r>
              <a:rPr lang="en-US" sz="2800" b="1" dirty="0" smtClean="0"/>
              <a:t> </a:t>
            </a:r>
            <a:r>
              <a:rPr lang="en-US" sz="2800" b="1" dirty="0" err="1" smtClean="0"/>
              <a:t>Pada</a:t>
            </a:r>
            <a:r>
              <a:rPr lang="en-US" sz="2800" b="1" dirty="0" smtClean="0"/>
              <a:t> </a:t>
            </a:r>
            <a:r>
              <a:rPr lang="en-US" sz="2800" b="1" dirty="0" err="1" smtClean="0"/>
              <a:t>Komitmen</a:t>
            </a:r>
            <a:endParaRPr lang="en-US" sz="2800" b="1" dirty="0" smtClean="0"/>
          </a:p>
          <a:p>
            <a:pPr marL="53975" indent="0" eaLnBrk="1" hangingPunct="1">
              <a:buFont typeface="Arial" pitchFamily="34" charset="0"/>
              <a:buChar char="•"/>
              <a:defRPr/>
            </a:pPr>
            <a:r>
              <a:rPr lang="en-US" sz="2800" b="1" dirty="0" smtClean="0"/>
              <a:t>  </a:t>
            </a:r>
            <a:r>
              <a:rPr lang="en-US" sz="2800" b="1" dirty="0" err="1" smtClean="0"/>
              <a:t>Taat</a:t>
            </a:r>
            <a:r>
              <a:rPr lang="en-US" sz="2800" b="1" dirty="0" smtClean="0"/>
              <a:t> </a:t>
            </a:r>
            <a:r>
              <a:rPr lang="en-US" sz="2800" b="1" dirty="0" err="1" smtClean="0"/>
              <a:t>Kesepakatan</a:t>
            </a:r>
            <a:endParaRPr lang="en-US" sz="2800" b="1" dirty="0" smtClean="0"/>
          </a:p>
          <a:p>
            <a:pPr marL="268288" indent="-214313" eaLnBrk="1" hangingPunct="1">
              <a:buFont typeface="Arial" pitchFamily="34" charset="0"/>
              <a:buChar char="•"/>
              <a:tabLst>
                <a:tab pos="173038" algn="l"/>
              </a:tabLst>
              <a:defRPr/>
            </a:pPr>
            <a:r>
              <a:rPr lang="en-US" sz="2800" b="1" dirty="0" err="1" smtClean="0"/>
              <a:t>Sejalan</a:t>
            </a:r>
            <a:r>
              <a:rPr lang="en-US" sz="2800" b="1" dirty="0" smtClean="0"/>
              <a:t> </a:t>
            </a:r>
            <a:r>
              <a:rPr lang="en-US" sz="2800" b="1" dirty="0" err="1" smtClean="0"/>
              <a:t>Dengan</a:t>
            </a:r>
            <a:r>
              <a:rPr lang="en-US" sz="2800" b="1" dirty="0" smtClean="0"/>
              <a:t> </a:t>
            </a:r>
            <a:r>
              <a:rPr lang="en-US" sz="2800" b="1" dirty="0" err="1" smtClean="0"/>
              <a:t>Peraturan</a:t>
            </a:r>
            <a:r>
              <a:rPr lang="en-US" sz="2800" b="1" dirty="0" smtClean="0"/>
              <a:t> &amp;</a:t>
            </a:r>
            <a:r>
              <a:rPr lang="id-ID" sz="2800" b="1" dirty="0" smtClean="0"/>
              <a:t> </a:t>
            </a:r>
            <a:r>
              <a:rPr lang="en-US" sz="2800" b="1" dirty="0" err="1" smtClean="0"/>
              <a:t>Perundangan</a:t>
            </a:r>
            <a:endParaRPr lang="en-US" sz="2800" b="1"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914400" y="838200"/>
            <a:ext cx="7543800" cy="1162050"/>
          </a:xfrm>
        </p:spPr>
        <p:txBody>
          <a:bodyPr/>
          <a:lstStyle/>
          <a:p>
            <a:pPr eaLnBrk="1" hangingPunct="1"/>
            <a:r>
              <a:rPr lang="en-US" sz="3500" smtClean="0">
                <a:solidFill>
                  <a:srgbClr val="FF0000"/>
                </a:solidFill>
                <a:latin typeface="Arial Black" pitchFamily="34" charset="0"/>
                <a:cs typeface="Arial" charset="0"/>
              </a:rPr>
              <a:t>PENENTU KEBERHASILAN 7:</a:t>
            </a:r>
            <a:br>
              <a:rPr lang="en-US" sz="3500" smtClean="0">
                <a:solidFill>
                  <a:srgbClr val="FF0000"/>
                </a:solidFill>
                <a:latin typeface="Arial Black" pitchFamily="34" charset="0"/>
                <a:cs typeface="Arial" charset="0"/>
              </a:rPr>
            </a:br>
            <a:r>
              <a:rPr lang="en-US" sz="2100" smtClean="0">
                <a:solidFill>
                  <a:srgbClr val="FF0000"/>
                </a:solidFill>
                <a:latin typeface="Arial Black" pitchFamily="34" charset="0"/>
                <a:cs typeface="Arial" charset="0"/>
              </a:rPr>
              <a:t>KEBERLANJUTAN &amp; KESINAMBUNGAN</a:t>
            </a:r>
            <a:endParaRPr lang="en-US" sz="3500" smtClean="0">
              <a:solidFill>
                <a:srgbClr val="FF0000"/>
              </a:solidFill>
              <a:latin typeface="Arial Black" pitchFamily="34" charset="0"/>
              <a:cs typeface="Arial" charset="0"/>
            </a:endParaRPr>
          </a:p>
        </p:txBody>
      </p:sp>
      <p:sp>
        <p:nvSpPr>
          <p:cNvPr id="48131" name="Text Placeholder 4"/>
          <p:cNvSpPr>
            <a:spLocks noGrp="1"/>
          </p:cNvSpPr>
          <p:nvPr>
            <p:ph type="body" idx="4294967295"/>
          </p:nvPr>
        </p:nvSpPr>
        <p:spPr>
          <a:xfrm>
            <a:off x="609600" y="2514600"/>
            <a:ext cx="7848600" cy="3810000"/>
          </a:xfrm>
        </p:spPr>
        <p:txBody>
          <a:bodyPr lIns="18288" rIns="18288"/>
          <a:lstStyle/>
          <a:p>
            <a:pPr marL="53975" indent="0" eaLnBrk="1" hangingPunct="1">
              <a:buFont typeface="Wingdings" pitchFamily="2" charset="2"/>
              <a:buNone/>
            </a:pPr>
            <a:endParaRPr lang="en-US" sz="1700" smtClean="0"/>
          </a:p>
          <a:p>
            <a:pPr marL="53975" indent="0" eaLnBrk="1" hangingPunct="1">
              <a:buFont typeface="Arial" charset="0"/>
              <a:buChar char="•"/>
            </a:pPr>
            <a:r>
              <a:rPr lang="en-US" sz="3000" b="1" smtClean="0">
                <a:latin typeface="Calibri" pitchFamily="34" charset="0"/>
              </a:rPr>
              <a:t>  </a:t>
            </a:r>
            <a:r>
              <a:rPr lang="en-US" sz="2800" b="1" smtClean="0">
                <a:cs typeface="Arial" charset="0"/>
              </a:rPr>
              <a:t>Keberadaan (Eksistensi) 	Dalam  Percaturan</a:t>
            </a:r>
          </a:p>
          <a:p>
            <a:pPr marL="53975" indent="0" eaLnBrk="1" hangingPunct="1">
              <a:buFont typeface="Arial" charset="0"/>
              <a:buChar char="•"/>
            </a:pPr>
            <a:endParaRPr lang="en-US" sz="1400" b="1" smtClean="0">
              <a:cs typeface="Arial" charset="0"/>
            </a:endParaRPr>
          </a:p>
          <a:p>
            <a:pPr marL="53975" indent="0" eaLnBrk="1" hangingPunct="1">
              <a:buFont typeface="Arial" charset="0"/>
              <a:buChar char="•"/>
            </a:pPr>
            <a:r>
              <a:rPr lang="en-US" sz="2800" b="1" smtClean="0">
                <a:cs typeface="Arial" charset="0"/>
              </a:rPr>
              <a:t>  Kemantapan Organisasi  </a:t>
            </a:r>
          </a:p>
          <a:p>
            <a:pPr marL="53975" indent="0" eaLnBrk="1" hangingPunct="1">
              <a:buFont typeface="Arial" charset="0"/>
              <a:buChar char="•"/>
            </a:pPr>
            <a:endParaRPr lang="en-US" sz="1400" b="1" smtClean="0">
              <a:cs typeface="Arial" charset="0"/>
            </a:endParaRPr>
          </a:p>
          <a:p>
            <a:pPr marL="53975" indent="0" eaLnBrk="1" hangingPunct="1">
              <a:buFont typeface="Arial" charset="0"/>
              <a:buChar char="•"/>
            </a:pPr>
            <a:r>
              <a:rPr lang="en-US" sz="2800" b="1" smtClean="0">
                <a:cs typeface="Arial" charset="0"/>
              </a:rPr>
              <a:t>  “Governance” /Penyelenggaraan</a:t>
            </a:r>
          </a:p>
          <a:p>
            <a:pPr marL="53975" indent="0" eaLnBrk="1" hangingPunct="1">
              <a:buFont typeface="Arial" charset="0"/>
              <a:buChar char="•"/>
            </a:pPr>
            <a:endParaRPr lang="en-US" sz="1400" b="1" smtClean="0">
              <a:cs typeface="Arial" charset="0"/>
            </a:endParaRPr>
          </a:p>
          <a:p>
            <a:pPr marL="53975" indent="0" eaLnBrk="1" hangingPunct="1">
              <a:buFont typeface="Arial" charset="0"/>
              <a:buChar char="•"/>
            </a:pPr>
            <a:r>
              <a:rPr lang="en-US" sz="2800" b="1" smtClean="0">
                <a:cs typeface="Arial" charset="0"/>
              </a:rPr>
              <a:t>  Inkremental</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a:xfrm>
            <a:off x="457200" y="914400"/>
            <a:ext cx="8229600" cy="1143000"/>
          </a:xfrm>
        </p:spPr>
        <p:txBody>
          <a:bodyPr>
            <a:normAutofit fontScale="90000"/>
          </a:bodyPr>
          <a:lstStyle/>
          <a:p>
            <a:pPr algn="ctr" eaLnBrk="1" fontAlgn="auto" hangingPunct="1">
              <a:spcAft>
                <a:spcPts val="0"/>
              </a:spcAft>
              <a:defRPr/>
            </a:pPr>
            <a:r>
              <a:rPr lang="en-US" sz="2300" dirty="0">
                <a:solidFill>
                  <a:schemeClr val="tx2">
                    <a:satMod val="130000"/>
                  </a:schemeClr>
                </a:solidFill>
              </a:rPr>
              <a:t/>
            </a:r>
            <a:br>
              <a:rPr lang="en-US" sz="2300" dirty="0">
                <a:solidFill>
                  <a:schemeClr val="tx2">
                    <a:satMod val="130000"/>
                  </a:schemeClr>
                </a:solidFill>
              </a:rPr>
            </a:br>
            <a:r>
              <a:rPr lang="en-US" sz="3600" dirty="0">
                <a:solidFill>
                  <a:srgbClr val="FF0000"/>
                </a:solidFill>
                <a:latin typeface="Arial Black" pitchFamily="34" charset="0"/>
              </a:rPr>
              <a:t>UKURAN KEBERHASILAN:</a:t>
            </a:r>
            <a:br>
              <a:rPr lang="en-US" sz="3600" dirty="0">
                <a:solidFill>
                  <a:srgbClr val="FF0000"/>
                </a:solidFill>
                <a:latin typeface="Arial Black" pitchFamily="34" charset="0"/>
              </a:rPr>
            </a:br>
            <a:r>
              <a:rPr lang="en-US" sz="3600" dirty="0">
                <a:solidFill>
                  <a:srgbClr val="FF0000"/>
                </a:solidFill>
                <a:latin typeface="Arial Black" pitchFamily="34" charset="0"/>
              </a:rPr>
              <a:t>MEMBENTUK ‘TRUST</a:t>
            </a:r>
            <a:r>
              <a:rPr lang="en-US" sz="3600" dirty="0" smtClean="0">
                <a:solidFill>
                  <a:srgbClr val="FF0000"/>
                </a:solidFill>
                <a:latin typeface="Arial Black" pitchFamily="34" charset="0"/>
              </a:rPr>
              <a:t>’</a:t>
            </a:r>
            <a:endParaRPr lang="en-US" sz="3600" dirty="0">
              <a:solidFill>
                <a:srgbClr val="FF0000"/>
              </a:solidFill>
              <a:latin typeface="Arial Black" pitchFamily="34" charset="0"/>
            </a:endParaRPr>
          </a:p>
        </p:txBody>
      </p:sp>
      <p:sp>
        <p:nvSpPr>
          <p:cNvPr id="49155" name="Rectangle 3"/>
          <p:cNvSpPr>
            <a:spLocks noGrp="1" noChangeArrowheads="1"/>
          </p:cNvSpPr>
          <p:nvPr>
            <p:ph idx="1"/>
          </p:nvPr>
        </p:nvSpPr>
        <p:spPr>
          <a:xfrm>
            <a:off x="838200" y="2179638"/>
            <a:ext cx="8229600" cy="4525962"/>
          </a:xfrm>
        </p:spPr>
        <p:txBody>
          <a:bodyPr/>
          <a:lstStyle/>
          <a:p>
            <a:pPr eaLnBrk="1" hangingPunct="1"/>
            <a:r>
              <a:rPr lang="en-US" sz="2800" b="1" smtClean="0"/>
              <a:t>Dari khalayak</a:t>
            </a:r>
          </a:p>
          <a:p>
            <a:pPr eaLnBrk="1" hangingPunct="1"/>
            <a:endParaRPr lang="en-US" sz="1800" b="1" smtClean="0"/>
          </a:p>
          <a:p>
            <a:pPr eaLnBrk="1" hangingPunct="1"/>
            <a:r>
              <a:rPr lang="en-US" sz="2800" b="1" smtClean="0"/>
              <a:t>Dari Anggota dan Sasaran</a:t>
            </a:r>
          </a:p>
          <a:p>
            <a:pPr eaLnBrk="1" hangingPunct="1"/>
            <a:endParaRPr lang="en-US" sz="1800" b="1" smtClean="0"/>
          </a:p>
          <a:p>
            <a:pPr eaLnBrk="1" hangingPunct="1"/>
            <a:r>
              <a:rPr lang="en-US" sz="2800" b="1" smtClean="0"/>
              <a:t>Dari Pemda  </a:t>
            </a:r>
          </a:p>
          <a:p>
            <a:pPr eaLnBrk="1" hangingPunct="1"/>
            <a:endParaRPr lang="en-US" sz="1800" b="1" smtClean="0"/>
          </a:p>
          <a:p>
            <a:pPr eaLnBrk="1" hangingPunct="1"/>
            <a:r>
              <a:rPr lang="en-US" sz="2800" b="1" smtClean="0"/>
              <a:t>Dari Penyandang Minat  </a:t>
            </a:r>
          </a:p>
          <a:p>
            <a:pPr eaLnBrk="1" hangingPunct="1"/>
            <a:endParaRPr lang="en-US" sz="1800" b="1" smtClean="0"/>
          </a:p>
          <a:p>
            <a:pPr eaLnBrk="1" hangingPunct="1"/>
            <a:r>
              <a:rPr lang="en-US" sz="2800" b="1" smtClean="0"/>
              <a:t>Dari Desa lain di</a:t>
            </a:r>
            <a:r>
              <a:rPr lang="id-ID" sz="2800" b="1" smtClean="0"/>
              <a:t> </a:t>
            </a:r>
            <a:r>
              <a:rPr lang="en-US" sz="2800" b="1" smtClean="0"/>
              <a:t>sekeliling</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914400" y="685800"/>
            <a:ext cx="8229600" cy="1162050"/>
          </a:xfrm>
        </p:spPr>
        <p:txBody>
          <a:bodyPr/>
          <a:lstStyle/>
          <a:p>
            <a:pPr algn="ctr" eaLnBrk="1" hangingPunct="1"/>
            <a:r>
              <a:rPr lang="en-US" smtClean="0">
                <a:solidFill>
                  <a:srgbClr val="FF0000"/>
                </a:solidFill>
                <a:latin typeface="Arial Black" pitchFamily="34" charset="0"/>
                <a:cs typeface="Arial" charset="0"/>
              </a:rPr>
              <a:t>PENENTU KUMULATIF:</a:t>
            </a:r>
            <a:br>
              <a:rPr lang="en-US" smtClean="0">
                <a:solidFill>
                  <a:srgbClr val="FF0000"/>
                </a:solidFill>
                <a:latin typeface="Arial Black" pitchFamily="34" charset="0"/>
                <a:cs typeface="Arial" charset="0"/>
              </a:rPr>
            </a:br>
            <a:r>
              <a:rPr lang="en-US" sz="2500" smtClean="0">
                <a:solidFill>
                  <a:srgbClr val="FF0000"/>
                </a:solidFill>
                <a:latin typeface="Arial Black" pitchFamily="34" charset="0"/>
                <a:cs typeface="Arial" charset="0"/>
              </a:rPr>
              <a:t>PERUBAHAN &amp; KEMAJUAN</a:t>
            </a:r>
            <a:endParaRPr lang="en-US" smtClean="0">
              <a:solidFill>
                <a:srgbClr val="FF0000"/>
              </a:solidFill>
              <a:latin typeface="Arial Black" pitchFamily="34" charset="0"/>
              <a:cs typeface="Arial" charset="0"/>
            </a:endParaRPr>
          </a:p>
        </p:txBody>
      </p:sp>
      <p:sp>
        <p:nvSpPr>
          <p:cNvPr id="50179" name="Text Placeholder 4"/>
          <p:cNvSpPr>
            <a:spLocks noGrp="1"/>
          </p:cNvSpPr>
          <p:nvPr>
            <p:ph type="body" idx="4294967295"/>
          </p:nvPr>
        </p:nvSpPr>
        <p:spPr>
          <a:xfrm>
            <a:off x="685800" y="2590800"/>
            <a:ext cx="7772400" cy="3657600"/>
          </a:xfrm>
        </p:spPr>
        <p:txBody>
          <a:bodyPr lIns="18288" rIns="18288"/>
          <a:lstStyle/>
          <a:p>
            <a:pPr marL="53975" indent="0" eaLnBrk="1" hangingPunct="1">
              <a:lnSpc>
                <a:spcPct val="80000"/>
              </a:lnSpc>
              <a:buFont typeface="Arial" charset="0"/>
              <a:buChar char="•"/>
            </a:pPr>
            <a:r>
              <a:rPr lang="en-US" sz="2800" smtClean="0">
                <a:latin typeface="Aharoni" pitchFamily="2" charset="-79"/>
                <a:cs typeface="Aharoni" pitchFamily="2" charset="-79"/>
              </a:rPr>
              <a:t>  “Mind Set” Dan Orientasi  </a:t>
            </a:r>
          </a:p>
          <a:p>
            <a:pPr marL="53975" indent="0" eaLnBrk="1" hangingPunct="1">
              <a:lnSpc>
                <a:spcPct val="80000"/>
              </a:lnSpc>
              <a:buFont typeface="Arial" charset="0"/>
              <a:buChar char="•"/>
            </a:pPr>
            <a:endParaRPr lang="en-US" sz="2800" smtClean="0">
              <a:latin typeface="Aharoni" pitchFamily="2" charset="-79"/>
              <a:cs typeface="Aharoni" pitchFamily="2" charset="-79"/>
            </a:endParaRPr>
          </a:p>
          <a:p>
            <a:pPr marL="53975" indent="0" eaLnBrk="1" hangingPunct="1">
              <a:lnSpc>
                <a:spcPct val="80000"/>
              </a:lnSpc>
              <a:buFont typeface="Arial" charset="0"/>
              <a:buChar char="•"/>
            </a:pPr>
            <a:r>
              <a:rPr lang="en-US" sz="2800" smtClean="0">
                <a:latin typeface="Aharoni" pitchFamily="2" charset="-79"/>
                <a:cs typeface="Aharoni" pitchFamily="2" charset="-79"/>
              </a:rPr>
              <a:t>  Mempedomani  Kultur</a:t>
            </a:r>
            <a:r>
              <a:rPr lang="id-ID" sz="2800" smtClean="0">
                <a:latin typeface="Aharoni" pitchFamily="2" charset="-79"/>
                <a:cs typeface="Aharoni" pitchFamily="2" charset="-79"/>
              </a:rPr>
              <a:t> </a:t>
            </a:r>
            <a:r>
              <a:rPr lang="en-US" sz="2800" smtClean="0">
                <a:latin typeface="Aharoni" pitchFamily="2" charset="-79"/>
                <a:cs typeface="Aharoni" pitchFamily="2" charset="-79"/>
              </a:rPr>
              <a:t>Setempat/Sendiri  </a:t>
            </a:r>
          </a:p>
          <a:p>
            <a:pPr marL="53975" indent="0" eaLnBrk="1" hangingPunct="1">
              <a:lnSpc>
                <a:spcPct val="80000"/>
              </a:lnSpc>
              <a:buFont typeface="Arial" charset="0"/>
              <a:buChar char="•"/>
            </a:pPr>
            <a:endParaRPr lang="en-US" sz="2800" smtClean="0">
              <a:latin typeface="Aharoni" pitchFamily="2" charset="-79"/>
              <a:cs typeface="Aharoni" pitchFamily="2" charset="-79"/>
            </a:endParaRPr>
          </a:p>
          <a:p>
            <a:pPr marL="53975" indent="0" eaLnBrk="1" hangingPunct="1">
              <a:lnSpc>
                <a:spcPct val="80000"/>
              </a:lnSpc>
              <a:buFont typeface="Arial" charset="0"/>
              <a:buChar char="•"/>
            </a:pPr>
            <a:r>
              <a:rPr lang="en-US" sz="2800" smtClean="0">
                <a:latin typeface="Aharoni" pitchFamily="2" charset="-79"/>
                <a:cs typeface="Aharoni" pitchFamily="2" charset="-79"/>
              </a:rPr>
              <a:t>  Menghormati Norma dan </a:t>
            </a:r>
            <a:r>
              <a:rPr lang="id-ID" sz="2800" smtClean="0">
                <a:latin typeface="Aharoni" pitchFamily="2" charset="-79"/>
                <a:cs typeface="Aharoni" pitchFamily="2" charset="-79"/>
              </a:rPr>
              <a:t> </a:t>
            </a:r>
            <a:r>
              <a:rPr lang="en-US" sz="2800" smtClean="0">
                <a:latin typeface="Aharoni" pitchFamily="2" charset="-79"/>
                <a:cs typeface="Aharoni" pitchFamily="2" charset="-79"/>
              </a:rPr>
              <a:t>Istiadat </a:t>
            </a:r>
          </a:p>
          <a:p>
            <a:pPr marL="53975" indent="0" eaLnBrk="1" hangingPunct="1">
              <a:lnSpc>
                <a:spcPct val="80000"/>
              </a:lnSpc>
              <a:buFont typeface="Arial" charset="0"/>
              <a:buChar char="•"/>
            </a:pPr>
            <a:endParaRPr lang="en-US" sz="2800" smtClean="0">
              <a:latin typeface="Aharoni" pitchFamily="2" charset="-79"/>
              <a:cs typeface="Aharoni" pitchFamily="2" charset="-79"/>
            </a:endParaRPr>
          </a:p>
          <a:p>
            <a:pPr marL="53975" indent="0" eaLnBrk="1" hangingPunct="1">
              <a:lnSpc>
                <a:spcPct val="80000"/>
              </a:lnSpc>
              <a:buFont typeface="Arial" charset="0"/>
              <a:buChar char="•"/>
            </a:pPr>
            <a:r>
              <a:rPr lang="en-US" sz="2800" smtClean="0">
                <a:latin typeface="Aharoni" pitchFamily="2" charset="-79"/>
                <a:cs typeface="Aharoni" pitchFamily="2" charset="-79"/>
              </a:rPr>
              <a:t>  Sadar Elemen Negati</a:t>
            </a:r>
            <a:r>
              <a:rPr lang="id-ID" sz="2800" smtClean="0">
                <a:latin typeface="Aharoni" pitchFamily="2" charset="-79"/>
                <a:cs typeface="Aharoni" pitchFamily="2" charset="-79"/>
              </a:rPr>
              <a:t>f</a:t>
            </a:r>
            <a:r>
              <a:rPr lang="en-US" sz="2800" smtClean="0">
                <a:latin typeface="Aharoni" pitchFamily="2" charset="-79"/>
                <a:cs typeface="Aharoni" pitchFamily="2" charset="-79"/>
              </a:rPr>
              <a:t> </a:t>
            </a:r>
            <a:r>
              <a:rPr lang="id-ID" sz="2800" smtClean="0">
                <a:latin typeface="Aharoni" pitchFamily="2" charset="-79"/>
                <a:cs typeface="Aharoni" pitchFamily="2" charset="-79"/>
              </a:rPr>
              <a:t> </a:t>
            </a:r>
            <a:r>
              <a:rPr lang="en-US" sz="2800" smtClean="0">
                <a:latin typeface="Aharoni" pitchFamily="2" charset="-79"/>
                <a:cs typeface="Aharoni" pitchFamily="2" charset="-79"/>
              </a:rPr>
              <a:t>Pembangunan</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533400" y="762000"/>
            <a:ext cx="8153400" cy="1162050"/>
          </a:xfrm>
        </p:spPr>
        <p:txBody>
          <a:bodyPr/>
          <a:lstStyle/>
          <a:p>
            <a:pPr eaLnBrk="1" hangingPunct="1"/>
            <a:r>
              <a:rPr lang="en-US" smtClean="0">
                <a:solidFill>
                  <a:srgbClr val="FF0000"/>
                </a:solidFill>
                <a:latin typeface="Arial Black" pitchFamily="34" charset="0"/>
              </a:rPr>
              <a:t>PENENTU KUMULATIF:</a:t>
            </a:r>
            <a:r>
              <a:rPr lang="en-US" sz="2100" smtClean="0">
                <a:solidFill>
                  <a:srgbClr val="FF0000"/>
                </a:solidFill>
                <a:latin typeface="Arial Black" pitchFamily="34" charset="0"/>
              </a:rPr>
              <a:t/>
            </a:r>
            <a:br>
              <a:rPr lang="en-US" sz="2100" smtClean="0">
                <a:solidFill>
                  <a:srgbClr val="FF0000"/>
                </a:solidFill>
                <a:latin typeface="Arial Black" pitchFamily="34" charset="0"/>
              </a:rPr>
            </a:br>
            <a:r>
              <a:rPr lang="en-US" sz="2800" smtClean="0">
                <a:solidFill>
                  <a:srgbClr val="FF0000"/>
                </a:solidFill>
                <a:latin typeface="Arial Black" pitchFamily="34" charset="0"/>
              </a:rPr>
              <a:t>PENCAPAIAN SASARAN MDGs</a:t>
            </a:r>
            <a:endParaRPr lang="en-US" sz="2100" smtClean="0">
              <a:solidFill>
                <a:srgbClr val="FF0000"/>
              </a:solidFill>
              <a:latin typeface="Arial Black" pitchFamily="34" charset="0"/>
            </a:endParaRPr>
          </a:p>
        </p:txBody>
      </p:sp>
      <p:sp>
        <p:nvSpPr>
          <p:cNvPr id="51203" name="Text Placeholder 2"/>
          <p:cNvSpPr>
            <a:spLocks noGrp="1"/>
          </p:cNvSpPr>
          <p:nvPr>
            <p:ph type="body" idx="4294967295"/>
          </p:nvPr>
        </p:nvSpPr>
        <p:spPr>
          <a:xfrm>
            <a:off x="685800" y="2209800"/>
            <a:ext cx="7391400" cy="3657600"/>
          </a:xfrm>
        </p:spPr>
        <p:txBody>
          <a:bodyPr lIns="18288" rIns="18288"/>
          <a:lstStyle/>
          <a:p>
            <a:pPr marL="53975" indent="0" eaLnBrk="1" hangingPunct="1">
              <a:buFont typeface="Arial" charset="0"/>
              <a:buChar char="•"/>
            </a:pPr>
            <a:r>
              <a:rPr lang="en-US" b="1" dirty="0" smtClean="0">
                <a:solidFill>
                  <a:srgbClr val="002060"/>
                </a:solidFill>
              </a:rPr>
              <a:t> </a:t>
            </a:r>
            <a:r>
              <a:rPr lang="en-US" sz="2200" b="1" dirty="0" smtClean="0">
                <a:solidFill>
                  <a:srgbClr val="002060"/>
                </a:solidFill>
              </a:rPr>
              <a:t> </a:t>
            </a:r>
            <a:r>
              <a:rPr lang="en-US" sz="2200" b="1" dirty="0" smtClean="0">
                <a:solidFill>
                  <a:srgbClr val="002060"/>
                </a:solidFill>
                <a:cs typeface="Arial" charset="0"/>
              </a:rPr>
              <a:t>KEMISKINAN BERKURANG</a:t>
            </a:r>
          </a:p>
          <a:p>
            <a:pPr marL="53975" indent="0" eaLnBrk="1" hangingPunct="1">
              <a:buFont typeface="Arial" charset="0"/>
              <a:buChar char="•"/>
            </a:pPr>
            <a:r>
              <a:rPr lang="en-US" sz="2200" b="1" dirty="0" smtClean="0">
                <a:solidFill>
                  <a:srgbClr val="002060"/>
                </a:solidFill>
                <a:cs typeface="Arial" charset="0"/>
              </a:rPr>
              <a:t>  TINGKAT PENDIDIKAN MENINGKAT</a:t>
            </a:r>
          </a:p>
          <a:p>
            <a:pPr marL="53975" indent="0" eaLnBrk="1" hangingPunct="1">
              <a:buFont typeface="Arial" charset="0"/>
              <a:buChar char="•"/>
            </a:pPr>
            <a:r>
              <a:rPr lang="en-US" sz="2200" b="1" dirty="0" smtClean="0">
                <a:solidFill>
                  <a:srgbClr val="002060"/>
                </a:solidFill>
                <a:cs typeface="Arial" charset="0"/>
              </a:rPr>
              <a:t>  KESETARAAN GENDER MEMBAIK</a:t>
            </a:r>
          </a:p>
          <a:p>
            <a:pPr marL="53975" indent="0" eaLnBrk="1" hangingPunct="1">
              <a:buFont typeface="Arial" charset="0"/>
              <a:buChar char="•"/>
            </a:pPr>
            <a:r>
              <a:rPr lang="en-US" sz="2200" b="1" dirty="0" smtClean="0">
                <a:solidFill>
                  <a:srgbClr val="002060"/>
                </a:solidFill>
                <a:cs typeface="Arial" charset="0"/>
              </a:rPr>
              <a:t>  KEMATIAN ANAK MENURUN</a:t>
            </a:r>
          </a:p>
          <a:p>
            <a:pPr marL="53975" indent="0" eaLnBrk="1" hangingPunct="1">
              <a:buFont typeface="Arial" charset="0"/>
              <a:buChar char="•"/>
            </a:pPr>
            <a:r>
              <a:rPr lang="en-US" sz="2200" b="1" dirty="0" smtClean="0">
                <a:solidFill>
                  <a:srgbClr val="002060"/>
                </a:solidFill>
                <a:cs typeface="Arial" charset="0"/>
              </a:rPr>
              <a:t>  KEMATIAN IBU BERKURANG</a:t>
            </a:r>
          </a:p>
          <a:p>
            <a:pPr marL="53975" indent="0" eaLnBrk="1" hangingPunct="1">
              <a:buFont typeface="Arial" charset="0"/>
              <a:buChar char="•"/>
            </a:pPr>
            <a:r>
              <a:rPr lang="en-US" sz="2200" b="1" dirty="0" smtClean="0">
                <a:solidFill>
                  <a:srgbClr val="002060"/>
                </a:solidFill>
                <a:cs typeface="Arial" charset="0"/>
              </a:rPr>
              <a:t>  PENYAKIT MENULAR BERKURANG</a:t>
            </a:r>
          </a:p>
          <a:p>
            <a:pPr marL="53975" indent="0" eaLnBrk="1" hangingPunct="1">
              <a:buFont typeface="Arial" charset="0"/>
              <a:buChar char="•"/>
            </a:pPr>
            <a:r>
              <a:rPr lang="en-US" sz="2200" b="1" dirty="0" smtClean="0">
                <a:solidFill>
                  <a:srgbClr val="002060"/>
                </a:solidFill>
                <a:cs typeface="Arial" charset="0"/>
              </a:rPr>
              <a:t>  LINGKUNGAN HIDUP MEMBAIK  </a:t>
            </a:r>
          </a:p>
          <a:p>
            <a:pPr marL="53975" indent="0" eaLnBrk="1" hangingPunct="1">
              <a:buFont typeface="Arial" charset="0"/>
              <a:buChar char="•"/>
            </a:pPr>
            <a:r>
              <a:rPr lang="en-US" sz="2200" b="1" dirty="0" smtClean="0">
                <a:solidFill>
                  <a:srgbClr val="002060"/>
                </a:solidFill>
                <a:cs typeface="Arial" charset="0"/>
              </a:rPr>
              <a:t>  KEMITRAAN MENINGKAT</a:t>
            </a:r>
            <a:endParaRPr lang="en-US" sz="1500" b="1" dirty="0" smtClean="0">
              <a:solidFill>
                <a:srgbClr val="002060"/>
              </a:solidFill>
              <a:cs typeface="Arial" charset="0"/>
            </a:endParaRPr>
          </a:p>
          <a:p>
            <a:pPr marL="53975" indent="0" eaLnBrk="1" hangingPunct="1">
              <a:buFont typeface="Arial" charset="0"/>
              <a:buChar char="•"/>
            </a:pPr>
            <a:endParaRPr lang="en-US" sz="1500" dirty="0" smtClean="0">
              <a:cs typeface="Arial"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thank-you 1.jpg"/>
          <p:cNvPicPr>
            <a:picLocks noChangeAspect="1"/>
          </p:cNvPicPr>
          <p:nvPr/>
        </p:nvPicPr>
        <p:blipFill>
          <a:blip r:embed="rId2" cstate="print"/>
          <a:srcRect/>
          <a:stretch>
            <a:fillRect/>
          </a:stretch>
        </p:blipFill>
        <p:spPr bwMode="auto">
          <a:xfrm>
            <a:off x="0" y="0"/>
            <a:ext cx="9169400" cy="6858000"/>
          </a:xfrm>
          <a:prstGeom prst="rect">
            <a:avLst/>
          </a:prstGeom>
          <a:noFill/>
          <a:ln w="9525">
            <a:noFill/>
            <a:miter lim="800000"/>
            <a:headEnd/>
            <a:tailEnd/>
          </a:ln>
        </p:spPr>
      </p:pic>
    </p:spTree>
  </p:cSld>
  <p:clrMapOvr>
    <a:masterClrMapping/>
  </p:clrMapOvr>
  <p:transition spd="med">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908050"/>
            <a:ext cx="6664325" cy="1262063"/>
          </a:xfrm>
        </p:spPr>
        <p:txBody>
          <a:bodyPr rtlCol="0">
            <a:noAutofit/>
          </a:bodyPr>
          <a:lstStyle/>
          <a:p>
            <a:pPr eaLnBrk="1" fontAlgn="auto" hangingPunct="1">
              <a:spcAft>
                <a:spcPts val="0"/>
              </a:spcAft>
              <a:defRPr/>
            </a:pPr>
            <a:r>
              <a:rPr lang="id-ID" sz="3200" dirty="0" smtClean="0">
                <a:solidFill>
                  <a:srgbClr val="FF0000"/>
                </a:solidFill>
                <a:effectLst>
                  <a:outerShdw blurRad="38100" dist="38100" dir="2700000" algn="tl">
                    <a:srgbClr val="000000">
                      <a:alpha val="43137"/>
                    </a:srgbClr>
                  </a:outerShdw>
                </a:effectLst>
              </a:rPr>
              <a:t>ARGUMENTASI DASAR PENTINGNYA PEMBERDAYAAN MASYARAKAT</a:t>
            </a:r>
            <a:endParaRPr lang="id-ID" sz="320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rtlCol="0">
            <a:normAutofit fontScale="92500" lnSpcReduction="20000"/>
          </a:bodyPr>
          <a:lstStyle/>
          <a:p>
            <a:pPr marL="525780" indent="-457200" eaLnBrk="1" fontAlgn="auto" hangingPunct="1">
              <a:spcAft>
                <a:spcPts val="0"/>
              </a:spcAft>
              <a:buClr>
                <a:srgbClr val="FF0000"/>
              </a:buClr>
              <a:buFont typeface="+mj-lt"/>
              <a:buAutoNum type="arabicPeriod"/>
              <a:defRPr/>
            </a:pPr>
            <a:r>
              <a:rPr lang="id-ID" b="1" dirty="0" smtClean="0">
                <a:solidFill>
                  <a:schemeClr val="tx1"/>
                </a:solidFill>
                <a:latin typeface="Arial Black" pitchFamily="34" charset="0"/>
              </a:rPr>
              <a:t>DEMOKRATISASI PROSES PEMBANGUNAN</a:t>
            </a:r>
          </a:p>
          <a:p>
            <a:pPr marL="525780" indent="-457200" eaLnBrk="1" fontAlgn="auto" hangingPunct="1">
              <a:spcAft>
                <a:spcPts val="0"/>
              </a:spcAft>
              <a:buClr>
                <a:srgbClr val="FF0000"/>
              </a:buClr>
              <a:buFont typeface="+mj-lt"/>
              <a:buAutoNum type="arabicPeriod"/>
              <a:defRPr/>
            </a:pPr>
            <a:r>
              <a:rPr lang="id-ID" b="1" dirty="0" smtClean="0">
                <a:solidFill>
                  <a:schemeClr val="tx1"/>
                </a:solidFill>
                <a:latin typeface="Arial Black" pitchFamily="34" charset="0"/>
              </a:rPr>
              <a:t>PENGUATAN PERAN ORGANISASI KEMASYARAKATAN LOKAL</a:t>
            </a:r>
          </a:p>
          <a:p>
            <a:pPr marL="525780" indent="-457200" eaLnBrk="1" fontAlgn="auto" hangingPunct="1">
              <a:spcAft>
                <a:spcPts val="0"/>
              </a:spcAft>
              <a:buClr>
                <a:srgbClr val="FF0000"/>
              </a:buClr>
              <a:buFont typeface="+mj-lt"/>
              <a:buAutoNum type="arabicPeriod"/>
              <a:defRPr/>
            </a:pPr>
            <a:r>
              <a:rPr lang="id-ID" b="1" dirty="0" smtClean="0">
                <a:solidFill>
                  <a:schemeClr val="tx1"/>
                </a:solidFill>
                <a:latin typeface="Arial Black" pitchFamily="34" charset="0"/>
              </a:rPr>
              <a:t>PENGUATAN MODAL SOSIAL</a:t>
            </a:r>
          </a:p>
          <a:p>
            <a:pPr marL="525780" indent="-457200" eaLnBrk="1" fontAlgn="auto" hangingPunct="1">
              <a:spcAft>
                <a:spcPts val="0"/>
              </a:spcAft>
              <a:buClr>
                <a:srgbClr val="FF0000"/>
              </a:buClr>
              <a:buFont typeface="+mj-lt"/>
              <a:buAutoNum type="arabicPeriod"/>
              <a:defRPr/>
            </a:pPr>
            <a:r>
              <a:rPr lang="id-ID" b="1" dirty="0" smtClean="0">
                <a:solidFill>
                  <a:schemeClr val="tx1"/>
                </a:solidFill>
                <a:latin typeface="Arial Black" pitchFamily="34" charset="0"/>
              </a:rPr>
              <a:t>PENGUATAN KAPASITAS BIROKRASI LOKAL</a:t>
            </a:r>
          </a:p>
          <a:p>
            <a:pPr marL="525780" indent="-457200" eaLnBrk="1" fontAlgn="auto" hangingPunct="1">
              <a:spcAft>
                <a:spcPts val="0"/>
              </a:spcAft>
              <a:buClr>
                <a:srgbClr val="FF0000"/>
              </a:buClr>
              <a:buFont typeface="+mj-lt"/>
              <a:buAutoNum type="arabicPeriod"/>
              <a:defRPr/>
            </a:pPr>
            <a:r>
              <a:rPr lang="id-ID" b="1" dirty="0" smtClean="0">
                <a:solidFill>
                  <a:schemeClr val="tx1"/>
                </a:solidFill>
                <a:latin typeface="Arial Black" pitchFamily="34" charset="0"/>
              </a:rPr>
              <a:t>PERCEPAT PENGANGGULANGAN KEMISKINAN</a:t>
            </a:r>
          </a:p>
          <a:p>
            <a:pPr marL="68580" indent="0" algn="r" eaLnBrk="1" fontAlgn="auto" hangingPunct="1">
              <a:spcAft>
                <a:spcPts val="0"/>
              </a:spcAft>
              <a:buFont typeface="Wingdings 2" pitchFamily="18" charset="2"/>
              <a:buNone/>
              <a:defRPr/>
            </a:pPr>
            <a:r>
              <a:rPr lang="id-ID" sz="1700" b="1" dirty="0" smtClean="0">
                <a:solidFill>
                  <a:schemeClr val="tx1"/>
                </a:solidFill>
              </a:rPr>
              <a:t>(WRIHATNOLO &amp; DWIDJOWIJOTO,</a:t>
            </a:r>
          </a:p>
          <a:p>
            <a:pPr marL="68580" indent="0" algn="r" eaLnBrk="1" fontAlgn="auto" hangingPunct="1">
              <a:spcAft>
                <a:spcPts val="0"/>
              </a:spcAft>
              <a:buFont typeface="Wingdings 2" pitchFamily="18" charset="2"/>
              <a:buNone/>
              <a:defRPr/>
            </a:pPr>
            <a:r>
              <a:rPr lang="id-ID" sz="1700" b="1" dirty="0" smtClean="0">
                <a:solidFill>
                  <a:schemeClr val="tx1"/>
                </a:solidFill>
              </a:rPr>
              <a:t> MANAJEMEN PEMBERDAYAAN, 2007)</a:t>
            </a:r>
            <a:endParaRPr lang="id-ID" sz="1700" b="1" dirty="0">
              <a:solidFill>
                <a:schemeClr val="tx1"/>
              </a:solidFill>
            </a:endParaRPr>
          </a:p>
        </p:txBody>
      </p:sp>
      <p:sp>
        <p:nvSpPr>
          <p:cNvPr id="4" name="TextBox 3"/>
          <p:cNvSpPr txBox="1"/>
          <p:nvPr/>
        </p:nvSpPr>
        <p:spPr>
          <a:xfrm>
            <a:off x="755650" y="346075"/>
            <a:ext cx="647700" cy="1447800"/>
          </a:xfrm>
          <a:prstGeom prst="rect">
            <a:avLst/>
          </a:prstGeom>
          <a:noFill/>
        </p:spPr>
        <p:txBody>
          <a:bodyPr>
            <a:spAutoFit/>
          </a:bodyPr>
          <a:lstStyle/>
          <a:p>
            <a:pPr algn="ctr" fontAlgn="auto">
              <a:spcBef>
                <a:spcPts val="0"/>
              </a:spcBef>
              <a:spcAft>
                <a:spcPts val="0"/>
              </a:spcAft>
              <a:defRPr/>
            </a:pPr>
            <a:r>
              <a:rPr lang="id-ID" sz="8800" b="1" dirty="0">
                <a:solidFill>
                  <a:srgbClr val="002060"/>
                </a:solidFill>
                <a:latin typeface="+mj-lt"/>
                <a:cs typeface="Aharoni" pitchFamily="2" charset="-79"/>
              </a:rPr>
              <a:t>5</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id-ID" b="1" dirty="0" smtClean="0">
                <a:effectLst>
                  <a:outerShdw blurRad="38100" dist="38100" dir="2700000" algn="tl">
                    <a:srgbClr val="000000">
                      <a:alpha val="43137"/>
                    </a:srgbClr>
                  </a:outerShdw>
                </a:effectLst>
              </a:rPr>
              <a:t>TITIK BERAT PEMBANGUNAN:</a:t>
            </a:r>
            <a:endParaRPr lang="id-ID"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42988" y="2420938"/>
            <a:ext cx="6777037" cy="3411537"/>
          </a:xfrm>
        </p:spPr>
        <p:txBody>
          <a:bodyPr rtlCol="0">
            <a:normAutofit lnSpcReduction="10000"/>
          </a:bodyPr>
          <a:lstStyle/>
          <a:p>
            <a:pPr indent="-274320" eaLnBrk="1" fontAlgn="auto" hangingPunct="1">
              <a:spcAft>
                <a:spcPts val="0"/>
              </a:spcAft>
              <a:buClr>
                <a:srgbClr val="FF0000"/>
              </a:buClr>
              <a:defRPr/>
            </a:pPr>
            <a:r>
              <a:rPr lang="id-ID" dirty="0" smtClean="0"/>
              <a:t>KAPASITAS /</a:t>
            </a:r>
            <a:r>
              <a:rPr lang="id-ID" b="1" i="1" dirty="0" smtClean="0">
                <a:solidFill>
                  <a:srgbClr val="FF0000"/>
                </a:solidFill>
              </a:rPr>
              <a:t>CAPACITY</a:t>
            </a:r>
          </a:p>
          <a:p>
            <a:pPr indent="-274320" eaLnBrk="1" fontAlgn="auto" hangingPunct="1">
              <a:spcAft>
                <a:spcPts val="0"/>
              </a:spcAft>
              <a:buClr>
                <a:srgbClr val="FF0000"/>
              </a:buClr>
              <a:defRPr/>
            </a:pPr>
            <a:r>
              <a:rPr lang="id-ID" dirty="0" smtClean="0"/>
              <a:t>PEMERATAAN /</a:t>
            </a:r>
            <a:r>
              <a:rPr lang="id-ID" i="1" dirty="0" smtClean="0"/>
              <a:t> </a:t>
            </a:r>
            <a:r>
              <a:rPr lang="id-ID" b="1" i="1" dirty="0" smtClean="0">
                <a:solidFill>
                  <a:srgbClr val="FF0000"/>
                </a:solidFill>
              </a:rPr>
              <a:t>EQUITY</a:t>
            </a:r>
          </a:p>
          <a:p>
            <a:pPr indent="-274320" eaLnBrk="1" fontAlgn="auto" hangingPunct="1">
              <a:spcAft>
                <a:spcPts val="0"/>
              </a:spcAft>
              <a:buClr>
                <a:srgbClr val="FF0000"/>
              </a:buClr>
              <a:defRPr/>
            </a:pPr>
            <a:r>
              <a:rPr lang="id-ID" dirty="0" smtClean="0"/>
              <a:t>KELANGSUNGAN / </a:t>
            </a:r>
            <a:r>
              <a:rPr lang="id-ID" b="1" i="1" dirty="0" smtClean="0">
                <a:solidFill>
                  <a:srgbClr val="FF0000"/>
                </a:solidFill>
              </a:rPr>
              <a:t>SUSTAINABILITY</a:t>
            </a:r>
          </a:p>
          <a:p>
            <a:pPr indent="-274320" eaLnBrk="1" fontAlgn="auto" hangingPunct="1">
              <a:spcAft>
                <a:spcPts val="0"/>
              </a:spcAft>
              <a:buClr>
                <a:srgbClr val="FF0000"/>
              </a:buClr>
              <a:defRPr/>
            </a:pPr>
            <a:r>
              <a:rPr lang="id-ID" dirty="0" smtClean="0"/>
              <a:t>PEMBERIAN KUASA &amp; WEWENANG / </a:t>
            </a:r>
            <a:r>
              <a:rPr lang="id-ID" b="1" i="1" dirty="0" smtClean="0">
                <a:solidFill>
                  <a:srgbClr val="FF0000"/>
                </a:solidFill>
              </a:rPr>
              <a:t>EMPOWERMENT</a:t>
            </a:r>
          </a:p>
          <a:p>
            <a:pPr indent="-274320" eaLnBrk="1" fontAlgn="auto" hangingPunct="1">
              <a:spcAft>
                <a:spcPts val="0"/>
              </a:spcAft>
              <a:buClr>
                <a:srgbClr val="FF0000"/>
              </a:buClr>
              <a:defRPr/>
            </a:pPr>
            <a:endParaRPr lang="id-ID" i="1" dirty="0"/>
          </a:p>
          <a:p>
            <a:pPr marL="68580" indent="0" eaLnBrk="1" fontAlgn="auto" hangingPunct="1">
              <a:spcAft>
                <a:spcPts val="0"/>
              </a:spcAft>
              <a:buClr>
                <a:srgbClr val="FF0000"/>
              </a:buClr>
              <a:buFont typeface="Wingdings 2" pitchFamily="18" charset="2"/>
              <a:buNone/>
              <a:defRPr/>
            </a:pPr>
            <a:r>
              <a:rPr lang="id-ID" i="1" dirty="0" smtClean="0"/>
              <a:t>PEMBANGUNAN KUALITAS MANUSIA HARUS DIFOKUSKAN PADA </a:t>
            </a:r>
            <a:r>
              <a:rPr lang="id-ID" b="1" i="1" dirty="0" smtClean="0">
                <a:solidFill>
                  <a:srgbClr val="FF0000"/>
                </a:solidFill>
                <a:effectLst>
                  <a:outerShdw blurRad="38100" dist="38100" dir="2700000" algn="tl">
                    <a:srgbClr val="000000">
                      <a:alpha val="43137"/>
                    </a:srgbClr>
                  </a:outerShdw>
                </a:effectLst>
              </a:rPr>
              <a:t>PEMBERDAYAAN</a:t>
            </a:r>
          </a:p>
          <a:p>
            <a:pPr marL="68580" indent="0" algn="r" eaLnBrk="1" fontAlgn="auto" hangingPunct="1">
              <a:spcAft>
                <a:spcPts val="0"/>
              </a:spcAft>
              <a:buClr>
                <a:srgbClr val="FF0000"/>
              </a:buClr>
              <a:buFont typeface="Wingdings 2" pitchFamily="18" charset="2"/>
              <a:buNone/>
              <a:defRPr/>
            </a:pPr>
            <a:r>
              <a:rPr lang="id-ID" sz="1700" i="1" dirty="0" smtClean="0"/>
              <a:t>(BRYANT &amp; WHITE, 2001)</a:t>
            </a:r>
            <a:endParaRPr lang="id-ID" sz="1700"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838200" y="914400"/>
            <a:ext cx="7532688" cy="5715000"/>
          </a:xfrm>
        </p:spPr>
        <p:txBody>
          <a:bodyPr rtlCol="0">
            <a:normAutofit/>
          </a:bodyPr>
          <a:lstStyle/>
          <a:p>
            <a:pPr indent="-274320" algn="ctr" eaLnBrk="1" fontAlgn="auto" hangingPunct="1">
              <a:spcAft>
                <a:spcPts val="0"/>
              </a:spcAft>
              <a:buFont typeface="Wingdings" pitchFamily="2" charset="2"/>
              <a:buNone/>
              <a:defRPr/>
            </a:pPr>
            <a:r>
              <a:rPr lang="en-US" sz="2300" b="1" dirty="0" smtClean="0"/>
              <a:t>10 PRINSIP REINVENTING GOVERNMENT</a:t>
            </a:r>
          </a:p>
          <a:p>
            <a:pPr indent="-274320" eaLnBrk="1" fontAlgn="auto" hangingPunct="1">
              <a:spcAft>
                <a:spcPts val="0"/>
              </a:spcAft>
              <a:buFont typeface="Wingdings" pitchFamily="2" charset="2"/>
              <a:buNone/>
              <a:defRPr/>
            </a:pPr>
            <a:r>
              <a:rPr lang="en-US" sz="1700" b="1" dirty="0" err="1" smtClean="0"/>
              <a:t>Antara</a:t>
            </a:r>
            <a:r>
              <a:rPr lang="en-US" sz="1700" b="1" dirty="0" smtClean="0"/>
              <a:t> lain :</a:t>
            </a:r>
          </a:p>
          <a:p>
            <a:pPr indent="-274320" eaLnBrk="1" fontAlgn="auto" hangingPunct="1">
              <a:lnSpc>
                <a:spcPct val="130000"/>
              </a:lnSpc>
              <a:spcBef>
                <a:spcPct val="0"/>
              </a:spcBef>
              <a:spcAft>
                <a:spcPts val="0"/>
              </a:spcAft>
              <a:defRPr/>
            </a:pPr>
            <a:r>
              <a:rPr lang="en-US" sz="2800" b="1" dirty="0" smtClean="0">
                <a:solidFill>
                  <a:schemeClr val="accent2"/>
                </a:solidFill>
              </a:rPr>
              <a:t>Catalytic Government</a:t>
            </a:r>
            <a:r>
              <a:rPr lang="en-US" sz="2800" dirty="0" smtClean="0"/>
              <a:t> : </a:t>
            </a:r>
          </a:p>
          <a:p>
            <a:pPr indent="-274320" eaLnBrk="1" fontAlgn="auto" hangingPunct="1">
              <a:lnSpc>
                <a:spcPct val="130000"/>
              </a:lnSpc>
              <a:spcBef>
                <a:spcPct val="0"/>
              </a:spcBef>
              <a:spcAft>
                <a:spcPts val="0"/>
              </a:spcAft>
              <a:buFont typeface="Wingdings" pitchFamily="2" charset="2"/>
              <a:buNone/>
              <a:defRPr/>
            </a:pPr>
            <a:r>
              <a:rPr lang="en-US" sz="3000" b="1" dirty="0" smtClean="0">
                <a:solidFill>
                  <a:srgbClr val="FF0000"/>
                </a:solidFill>
                <a:effectLst>
                  <a:outerShdw blurRad="38100" dist="38100" dir="2700000" algn="tl">
                    <a:srgbClr val="000000">
                      <a:alpha val="43137"/>
                    </a:srgbClr>
                  </a:outerShdw>
                </a:effectLst>
              </a:rPr>
              <a:t>	</a:t>
            </a:r>
            <a:r>
              <a:rPr lang="en-US" sz="2600" b="1" dirty="0" smtClean="0">
                <a:solidFill>
                  <a:srgbClr val="FF0000"/>
                </a:solidFill>
                <a:effectLst>
                  <a:outerShdw blurRad="38100" dist="38100" dir="2700000" algn="tl">
                    <a:srgbClr val="000000">
                      <a:alpha val="43137"/>
                    </a:srgbClr>
                  </a:outerShdw>
                </a:effectLst>
              </a:rPr>
              <a:t>STEERING RATHER THAN ROWING</a:t>
            </a:r>
          </a:p>
          <a:p>
            <a:pPr indent="-274320" eaLnBrk="1" fontAlgn="auto" hangingPunct="1">
              <a:lnSpc>
                <a:spcPct val="130000"/>
              </a:lnSpc>
              <a:spcBef>
                <a:spcPct val="0"/>
              </a:spcBef>
              <a:spcAft>
                <a:spcPts val="0"/>
              </a:spcAft>
              <a:defRPr/>
            </a:pPr>
            <a:r>
              <a:rPr lang="en-US" sz="2800" b="1" dirty="0" smtClean="0">
                <a:solidFill>
                  <a:schemeClr val="accent2"/>
                </a:solidFill>
              </a:rPr>
              <a:t>Community – Owned Government</a:t>
            </a:r>
            <a:r>
              <a:rPr lang="en-US" sz="2800" dirty="0" smtClean="0"/>
              <a:t> : </a:t>
            </a:r>
          </a:p>
          <a:p>
            <a:pPr indent="-274320" eaLnBrk="1" fontAlgn="auto" hangingPunct="1">
              <a:lnSpc>
                <a:spcPct val="130000"/>
              </a:lnSpc>
              <a:spcBef>
                <a:spcPct val="0"/>
              </a:spcBef>
              <a:spcAft>
                <a:spcPts val="0"/>
              </a:spcAft>
              <a:buFont typeface="Wingdings" pitchFamily="2" charset="2"/>
              <a:buNone/>
              <a:defRPr/>
            </a:pPr>
            <a:r>
              <a:rPr lang="en-US" sz="2800" dirty="0" smtClean="0"/>
              <a:t>	</a:t>
            </a:r>
            <a:r>
              <a:rPr lang="en-US" sz="3000" b="1" dirty="0">
                <a:solidFill>
                  <a:srgbClr val="FF0000"/>
                </a:solidFill>
                <a:effectLst>
                  <a:outerShdw blurRad="38100" dist="38100" dir="2700000" algn="tl">
                    <a:srgbClr val="000000">
                      <a:alpha val="43137"/>
                    </a:srgbClr>
                  </a:outerShdw>
                </a:effectLst>
              </a:rPr>
              <a:t>Empowering Rather than Serving</a:t>
            </a:r>
          </a:p>
          <a:p>
            <a:pPr marL="708342" lvl="1" indent="-342900" eaLnBrk="1" fontAlgn="auto" hangingPunct="1">
              <a:lnSpc>
                <a:spcPct val="130000"/>
              </a:lnSpc>
              <a:spcBef>
                <a:spcPct val="0"/>
              </a:spcBef>
              <a:spcAft>
                <a:spcPts val="0"/>
              </a:spcAft>
              <a:buFont typeface="Wingdings" pitchFamily="2" charset="2"/>
              <a:buChar char="Ø"/>
              <a:defRPr/>
            </a:pPr>
            <a:r>
              <a:rPr lang="en-US" b="1" dirty="0" err="1" smtClean="0">
                <a:sym typeface="Wingdings" pitchFamily="2" charset="2"/>
              </a:rPr>
              <a:t>Prinsip</a:t>
            </a:r>
            <a:r>
              <a:rPr lang="en-US" b="1" dirty="0" smtClean="0">
                <a:sym typeface="Wingdings" pitchFamily="2" charset="2"/>
              </a:rPr>
              <a:t> </a:t>
            </a:r>
            <a:r>
              <a:rPr lang="en-US" b="1" dirty="0" err="1" smtClean="0">
                <a:sym typeface="Wingdings" pitchFamily="2" charset="2"/>
              </a:rPr>
              <a:t>ini</a:t>
            </a:r>
            <a:r>
              <a:rPr lang="en-US" b="1" dirty="0" smtClean="0">
                <a:sym typeface="Wingdings" pitchFamily="2" charset="2"/>
              </a:rPr>
              <a:t> </a:t>
            </a:r>
            <a:r>
              <a:rPr lang="en-US" b="1" dirty="0" err="1" smtClean="0">
                <a:sym typeface="Wingdings" pitchFamily="2" charset="2"/>
              </a:rPr>
              <a:t>Mendorong</a:t>
            </a:r>
            <a:r>
              <a:rPr lang="en-US" b="1" dirty="0" smtClean="0">
                <a:sym typeface="Wingdings" pitchFamily="2" charset="2"/>
              </a:rPr>
              <a:t> </a:t>
            </a:r>
            <a:r>
              <a:rPr lang="en-US" b="1" dirty="0" err="1" smtClean="0">
                <a:sym typeface="Wingdings" pitchFamily="2" charset="2"/>
              </a:rPr>
              <a:t>Pengawasan</a:t>
            </a:r>
            <a:r>
              <a:rPr lang="en-US" b="1" dirty="0" smtClean="0">
                <a:sym typeface="Wingdings" pitchFamily="2" charset="2"/>
              </a:rPr>
              <a:t> </a:t>
            </a:r>
            <a:r>
              <a:rPr lang="en-US" b="1" dirty="0" err="1" smtClean="0">
                <a:sym typeface="Wingdings" pitchFamily="2" charset="2"/>
              </a:rPr>
              <a:t>Pelayanan</a:t>
            </a:r>
            <a:r>
              <a:rPr lang="en-US" b="1" dirty="0" smtClean="0">
                <a:sym typeface="Wingdings" pitchFamily="2" charset="2"/>
              </a:rPr>
              <a:t>  </a:t>
            </a:r>
            <a:r>
              <a:rPr lang="en-US" b="1" dirty="0" err="1" smtClean="0">
                <a:sym typeface="Wingdings" pitchFamily="2" charset="2"/>
              </a:rPr>
              <a:t>Keluar</a:t>
            </a:r>
            <a:r>
              <a:rPr lang="en-US" b="1" dirty="0" smtClean="0">
                <a:sym typeface="Wingdings" pitchFamily="2" charset="2"/>
              </a:rPr>
              <a:t> </a:t>
            </a:r>
            <a:r>
              <a:rPr lang="en-US" b="1" dirty="0" err="1" smtClean="0">
                <a:sym typeface="Wingdings" pitchFamily="2" charset="2"/>
              </a:rPr>
              <a:t>Birokrasi</a:t>
            </a:r>
            <a:r>
              <a:rPr lang="en-US" b="1" dirty="0" smtClean="0">
                <a:sym typeface="Wingdings" pitchFamily="2" charset="2"/>
              </a:rPr>
              <a:t> </a:t>
            </a:r>
            <a:r>
              <a:rPr lang="en-US" b="1" dirty="0" err="1" smtClean="0">
                <a:sym typeface="Wingdings" pitchFamily="2" charset="2"/>
              </a:rPr>
              <a:t>Menjadi</a:t>
            </a:r>
            <a:r>
              <a:rPr lang="en-US" b="1" dirty="0" smtClean="0">
                <a:sym typeface="Wingdings" pitchFamily="2" charset="2"/>
              </a:rPr>
              <a:t> </a:t>
            </a:r>
            <a:r>
              <a:rPr lang="en-US" b="1" dirty="0" err="1" smtClean="0">
                <a:sym typeface="Wingdings" pitchFamily="2" charset="2"/>
              </a:rPr>
              <a:t>ke</a:t>
            </a:r>
            <a:r>
              <a:rPr lang="en-US" b="1" dirty="0" smtClean="0">
                <a:sym typeface="Wingdings" pitchFamily="2" charset="2"/>
              </a:rPr>
              <a:t> </a:t>
            </a:r>
            <a:r>
              <a:rPr lang="en-US" b="1" dirty="0" err="1" smtClean="0">
                <a:sym typeface="Wingdings" pitchFamily="2" charset="2"/>
              </a:rPr>
              <a:t>Masyarakat</a:t>
            </a:r>
            <a:r>
              <a:rPr lang="en-US" b="1" dirty="0" smtClean="0">
                <a:sym typeface="Wingdings" pitchFamily="2" charset="2"/>
              </a:rPr>
              <a:t>  </a:t>
            </a:r>
            <a:endParaRPr lang="id-ID" b="1" dirty="0" smtClean="0">
              <a:sym typeface="Wingdings" pitchFamily="2" charset="2"/>
            </a:endParaRPr>
          </a:p>
          <a:p>
            <a:pPr marL="708342" lvl="1" indent="-342900" eaLnBrk="1" fontAlgn="auto" hangingPunct="1">
              <a:lnSpc>
                <a:spcPct val="130000"/>
              </a:lnSpc>
              <a:spcBef>
                <a:spcPct val="0"/>
              </a:spcBef>
              <a:spcAft>
                <a:spcPts val="0"/>
              </a:spcAft>
              <a:buFont typeface="Wingdings" pitchFamily="2" charset="2"/>
              <a:buChar char="Ø"/>
              <a:defRPr/>
            </a:pPr>
            <a:r>
              <a:rPr lang="id-ID" b="1" dirty="0" smtClean="0">
                <a:sym typeface="Wingdings" pitchFamily="2" charset="2"/>
              </a:rPr>
              <a:t>Meningkatkan komitmen, perhatian dan hasilkan pemecahan masalah kreatif</a:t>
            </a:r>
          </a:p>
          <a:p>
            <a:pPr marL="68580" indent="0" algn="r" eaLnBrk="1" fontAlgn="auto" hangingPunct="1">
              <a:lnSpc>
                <a:spcPct val="130000"/>
              </a:lnSpc>
              <a:spcBef>
                <a:spcPct val="0"/>
              </a:spcBef>
              <a:spcAft>
                <a:spcPts val="0"/>
              </a:spcAft>
              <a:buFont typeface="Wingdings 2" pitchFamily="18" charset="2"/>
              <a:buNone/>
              <a:defRPr/>
            </a:pPr>
            <a:r>
              <a:rPr lang="en-US" sz="2000" b="1" dirty="0">
                <a:sym typeface="Wingdings" pitchFamily="2" charset="2"/>
              </a:rPr>
              <a:t>(Osborne &amp; </a:t>
            </a:r>
            <a:r>
              <a:rPr lang="en-US" sz="2000" b="1" dirty="0" err="1">
                <a:sym typeface="Wingdings" pitchFamily="2" charset="2"/>
              </a:rPr>
              <a:t>Gaebler</a:t>
            </a:r>
            <a:r>
              <a:rPr lang="en-US" sz="2000" b="1" dirty="0">
                <a:sym typeface="Wingdings" pitchFamily="2" charset="2"/>
              </a:rPr>
              <a:t>)</a:t>
            </a:r>
          </a:p>
          <a:p>
            <a:pPr indent="-274320" eaLnBrk="1" fontAlgn="auto" hangingPunct="1">
              <a:lnSpc>
                <a:spcPct val="130000"/>
              </a:lnSpc>
              <a:spcBef>
                <a:spcPct val="0"/>
              </a:spcBef>
              <a:spcAft>
                <a:spcPts val="0"/>
              </a:spcAft>
              <a:buFont typeface="Wingdings" pitchFamily="2" charset="2"/>
              <a:buChar char="è"/>
              <a:defRPr/>
            </a:pPr>
            <a:endParaRPr lang="en-US" sz="2000" dirty="0" smtClean="0">
              <a:sym typeface="Wingdings" pitchFamily="2" charset="2"/>
            </a:endParaRPr>
          </a:p>
        </p:txBody>
      </p:sp>
    </p:spTree>
  </p:cSld>
  <p:clrMapOvr>
    <a:masterClrMapping/>
  </p:clrMapOvr>
  <p:transition spd="med">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4850" y="763588"/>
            <a:ext cx="7391400" cy="1570037"/>
          </a:xfrm>
          <a:prstGeom prst="rect">
            <a:avLst/>
          </a:prstGeom>
          <a:noFill/>
        </p:spPr>
        <p:txBody>
          <a:bodyPr>
            <a:spAutoFit/>
          </a:bodyPr>
          <a:lstStyle/>
          <a:p>
            <a:pPr algn="ctr">
              <a:defRPr/>
            </a:pPr>
            <a:r>
              <a:rPr lang="id-ID" sz="2400" b="1" dirty="0">
                <a:solidFill>
                  <a:srgbClr val="FF0000"/>
                </a:solidFill>
                <a:effectLst>
                  <a:outerShdw blurRad="38100" dist="38100" dir="2700000" algn="tl">
                    <a:srgbClr val="000000">
                      <a:alpha val="43137"/>
                    </a:srgbClr>
                  </a:outerShdw>
                </a:effectLst>
              </a:rPr>
              <a:t>INPRES NO.3 TAHUN 2010</a:t>
            </a:r>
          </a:p>
          <a:p>
            <a:pPr algn="ctr">
              <a:defRPr/>
            </a:pPr>
            <a:r>
              <a:rPr lang="id-ID" sz="2400" b="1" dirty="0">
                <a:solidFill>
                  <a:srgbClr val="FF0000"/>
                </a:solidFill>
                <a:effectLst>
                  <a:outerShdw blurRad="38100" dist="38100" dir="2700000" algn="tl">
                    <a:srgbClr val="000000">
                      <a:alpha val="43137"/>
                    </a:srgbClr>
                  </a:outerShdw>
                </a:effectLst>
              </a:rPr>
              <a:t>TENTANG</a:t>
            </a:r>
          </a:p>
          <a:p>
            <a:pPr algn="ctr">
              <a:defRPr/>
            </a:pPr>
            <a:r>
              <a:rPr lang="id-ID" sz="2400" b="1" dirty="0">
                <a:solidFill>
                  <a:srgbClr val="FF0000"/>
                </a:solidFill>
                <a:effectLst>
                  <a:outerShdw blurRad="38100" dist="38100" dir="2700000" algn="tl">
                    <a:srgbClr val="000000">
                      <a:alpha val="43137"/>
                    </a:srgbClr>
                  </a:outerShdw>
                </a:effectLst>
              </a:rPr>
              <a:t>PROGRAM PEMBANGUNAN </a:t>
            </a:r>
          </a:p>
          <a:p>
            <a:pPr algn="ctr">
              <a:defRPr/>
            </a:pPr>
            <a:r>
              <a:rPr lang="id-ID" sz="2400" b="1" dirty="0">
                <a:solidFill>
                  <a:srgbClr val="FF0000"/>
                </a:solidFill>
                <a:effectLst>
                  <a:outerShdw blurRad="38100" dist="38100" dir="2700000" algn="tl">
                    <a:srgbClr val="000000">
                      <a:alpha val="43137"/>
                    </a:srgbClr>
                  </a:outerShdw>
                </a:effectLst>
              </a:rPr>
              <a:t>YANG BERKEADILAN</a:t>
            </a:r>
          </a:p>
        </p:txBody>
      </p:sp>
      <p:sp>
        <p:nvSpPr>
          <p:cNvPr id="3" name="TextBox 2"/>
          <p:cNvSpPr txBox="1"/>
          <p:nvPr/>
        </p:nvSpPr>
        <p:spPr>
          <a:xfrm>
            <a:off x="990600" y="2286000"/>
            <a:ext cx="7239000" cy="31083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marL="342900" indent="-342900">
              <a:buFont typeface="+mj-lt"/>
              <a:buAutoNum type="arabicPeriod"/>
              <a:defRPr/>
            </a:pPr>
            <a:r>
              <a:rPr lang="id-ID" sz="2800" dirty="0"/>
              <a:t>Pro Rakyat</a:t>
            </a:r>
          </a:p>
          <a:p>
            <a:pPr marL="342900" indent="-342900">
              <a:buFont typeface="+mj-lt"/>
              <a:buAutoNum type="arabicPeriod"/>
              <a:defRPr/>
            </a:pPr>
            <a:endParaRPr lang="id-ID" sz="2800" dirty="0"/>
          </a:p>
          <a:p>
            <a:pPr marL="342900" indent="-342900">
              <a:buFont typeface="+mj-lt"/>
              <a:buAutoNum type="arabicPeriod"/>
              <a:defRPr/>
            </a:pPr>
            <a:r>
              <a:rPr lang="id-ID" sz="2800" dirty="0"/>
              <a:t>Keadilan untuk semua </a:t>
            </a:r>
            <a:r>
              <a:rPr lang="id-ID" sz="2800" b="1" i="1" dirty="0">
                <a:effectLst>
                  <a:outerShdw blurRad="38100" dist="38100" dir="2700000" algn="tl">
                    <a:srgbClr val="000000">
                      <a:alpha val="43137"/>
                    </a:srgbClr>
                  </a:outerShdw>
                </a:effectLst>
              </a:rPr>
              <a:t>(justice for all)</a:t>
            </a:r>
          </a:p>
          <a:p>
            <a:pPr marL="342900" indent="-342900">
              <a:buFont typeface="+mj-lt"/>
              <a:buAutoNum type="arabicPeriod"/>
              <a:defRPr/>
            </a:pPr>
            <a:endParaRPr lang="id-ID" sz="2800" b="1" i="1" dirty="0">
              <a:effectLst>
                <a:outerShdw blurRad="38100" dist="38100" dir="2700000" algn="tl">
                  <a:srgbClr val="000000">
                    <a:alpha val="43137"/>
                  </a:srgbClr>
                </a:outerShdw>
              </a:effectLst>
            </a:endParaRPr>
          </a:p>
          <a:p>
            <a:pPr marL="342900" indent="-342900">
              <a:buFont typeface="+mj-lt"/>
              <a:buAutoNum type="arabicPeriod"/>
              <a:defRPr/>
            </a:pPr>
            <a:r>
              <a:rPr lang="id-ID" sz="2800" dirty="0"/>
              <a:t>Pencapaian Tujuan Pembangunan Milenium </a:t>
            </a:r>
            <a:r>
              <a:rPr lang="id-ID" sz="2800" b="1" i="1" dirty="0">
                <a:effectLst>
                  <a:outerShdw blurRad="38100" dist="38100" dir="2700000" algn="tl">
                    <a:srgbClr val="000000">
                      <a:alpha val="43137"/>
                    </a:srgbClr>
                  </a:outerShdw>
                </a:effectLst>
              </a:rPr>
              <a:t>(Millenium Development Goals/MDG’s)</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90600"/>
            <a:ext cx="5861050" cy="461963"/>
          </a:xfrm>
          <a:prstGeom prst="rect">
            <a:avLst/>
          </a:prstGeom>
          <a:noFill/>
        </p:spPr>
        <p:txBody>
          <a:bodyPr wrap="none">
            <a:spAutoFit/>
          </a:bodyPr>
          <a:lstStyle/>
          <a:p>
            <a:pPr marL="285750" indent="-285750">
              <a:buFont typeface="Arial" pitchFamily="34" charset="0"/>
              <a:buChar char="•"/>
              <a:defRPr/>
            </a:pPr>
            <a:r>
              <a:rPr lang="id-ID" sz="2400" b="1" dirty="0">
                <a:effectLst>
                  <a:outerShdw blurRad="38100" dist="38100" dir="2700000" algn="tl">
                    <a:srgbClr val="000000">
                      <a:alpha val="43137"/>
                    </a:srgbClr>
                  </a:outerShdw>
                </a:effectLst>
              </a:rPr>
              <a:t>PROGRAM-PROGRAM PRO RAKYAT</a:t>
            </a:r>
          </a:p>
        </p:txBody>
      </p:sp>
      <p:sp>
        <p:nvSpPr>
          <p:cNvPr id="13315" name="TextBox 2"/>
          <p:cNvSpPr txBox="1">
            <a:spLocks noChangeArrowheads="1"/>
          </p:cNvSpPr>
          <p:nvPr/>
        </p:nvSpPr>
        <p:spPr bwMode="auto">
          <a:xfrm>
            <a:off x="1119188" y="1749425"/>
            <a:ext cx="6248400" cy="138430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id-ID" sz="2400" b="1">
                <a:solidFill>
                  <a:srgbClr val="FF0000"/>
                </a:solidFill>
                <a:effectLst>
                  <a:outerShdw blurRad="38100" dist="38100" dir="2700000" algn="tl">
                    <a:srgbClr val="000000">
                      <a:alpha val="43137"/>
                    </a:srgbClr>
                  </a:outerShdw>
                </a:effectLst>
              </a:rPr>
              <a:t>Penanggulangan Kemiskinan berbasis:</a:t>
            </a:r>
          </a:p>
          <a:p>
            <a:pPr lvl="1" eaLnBrk="1" hangingPunct="1">
              <a:buFont typeface="Arial" charset="0"/>
              <a:buChar char="•"/>
              <a:defRPr/>
            </a:pPr>
            <a:r>
              <a:rPr lang="id-ID" sz="2000" b="1">
                <a:solidFill>
                  <a:srgbClr val="0070C0"/>
                </a:solidFill>
                <a:effectLst>
                  <a:outerShdw blurRad="38100" dist="38100" dir="2700000" algn="tl">
                    <a:srgbClr val="000000">
                      <a:alpha val="43137"/>
                    </a:srgbClr>
                  </a:outerShdw>
                </a:effectLst>
              </a:rPr>
              <a:t>Keluarga</a:t>
            </a:r>
          </a:p>
          <a:p>
            <a:pPr lvl="1" eaLnBrk="1" hangingPunct="1">
              <a:buFont typeface="Arial" charset="0"/>
              <a:buChar char="•"/>
              <a:defRPr/>
            </a:pPr>
            <a:r>
              <a:rPr lang="id-ID" sz="2000" b="1">
                <a:solidFill>
                  <a:srgbClr val="0070C0"/>
                </a:solidFill>
                <a:effectLst>
                  <a:outerShdw blurRad="38100" dist="38100" dir="2700000" algn="tl">
                    <a:srgbClr val="000000">
                      <a:alpha val="43137"/>
                    </a:srgbClr>
                  </a:outerShdw>
                </a:effectLst>
              </a:rPr>
              <a:t>Pemberdayaan Masyarakat</a:t>
            </a:r>
          </a:p>
          <a:p>
            <a:pPr lvl="1" eaLnBrk="1" hangingPunct="1">
              <a:buFont typeface="Arial" charset="0"/>
              <a:buChar char="•"/>
              <a:defRPr/>
            </a:pPr>
            <a:r>
              <a:rPr lang="id-ID" sz="2000" b="1">
                <a:solidFill>
                  <a:srgbClr val="0070C0"/>
                </a:solidFill>
                <a:effectLst>
                  <a:outerShdw blurRad="38100" dist="38100" dir="2700000" algn="tl">
                    <a:srgbClr val="000000">
                      <a:alpha val="43137"/>
                    </a:srgbClr>
                  </a:outerShdw>
                </a:effectLst>
              </a:rPr>
              <a:t>Pemberdayaan UMK</a:t>
            </a:r>
          </a:p>
        </p:txBody>
      </p:sp>
      <p:sp>
        <p:nvSpPr>
          <p:cNvPr id="4" name="TextBox 3"/>
          <p:cNvSpPr txBox="1"/>
          <p:nvPr/>
        </p:nvSpPr>
        <p:spPr>
          <a:xfrm>
            <a:off x="1290638" y="3962400"/>
            <a:ext cx="6248400" cy="1692275"/>
          </a:xfrm>
          <a:prstGeom prst="rect">
            <a:avLst/>
          </a:prstGeom>
          <a:noFill/>
        </p:spPr>
        <p:txBody>
          <a:bodyPr>
            <a:spAutoFit/>
          </a:bodyPr>
          <a:lstStyle/>
          <a:p>
            <a:pPr>
              <a:defRPr/>
            </a:pPr>
            <a:r>
              <a:rPr lang="id-ID" sz="2400" b="1" dirty="0">
                <a:solidFill>
                  <a:srgbClr val="FF0000"/>
                </a:solidFill>
                <a:effectLst>
                  <a:outerShdw blurRad="38100" dist="38100" dir="2700000" algn="tl">
                    <a:srgbClr val="000000">
                      <a:alpha val="43137"/>
                    </a:srgbClr>
                  </a:outerShdw>
                </a:effectLst>
              </a:rPr>
              <a:t>Program keadilan bagi:</a:t>
            </a:r>
          </a:p>
          <a:p>
            <a:pPr marL="342900" indent="-342900">
              <a:buFont typeface="Arial" pitchFamily="34" charset="0"/>
              <a:buChar char="•"/>
              <a:defRPr/>
            </a:pPr>
            <a:r>
              <a:rPr lang="id-ID" sz="2000" b="1" dirty="0">
                <a:solidFill>
                  <a:srgbClr val="0070C0"/>
                </a:solidFill>
                <a:effectLst>
                  <a:outerShdw blurRad="38100" dist="38100" dir="2700000" algn="tl">
                    <a:srgbClr val="000000">
                      <a:alpha val="43137"/>
                    </a:srgbClr>
                  </a:outerShdw>
                </a:effectLst>
              </a:rPr>
              <a:t>Anak</a:t>
            </a:r>
          </a:p>
          <a:p>
            <a:pPr marL="342900" indent="-342900">
              <a:buFont typeface="Arial" pitchFamily="34" charset="0"/>
              <a:buChar char="•"/>
              <a:defRPr/>
            </a:pPr>
            <a:r>
              <a:rPr lang="id-ID" sz="2000" b="1" dirty="0">
                <a:solidFill>
                  <a:srgbClr val="0070C0"/>
                </a:solidFill>
                <a:effectLst>
                  <a:outerShdw blurRad="38100" dist="38100" dir="2700000" algn="tl">
                    <a:srgbClr val="000000">
                      <a:alpha val="43137"/>
                    </a:srgbClr>
                  </a:outerShdw>
                </a:effectLst>
              </a:rPr>
              <a:t>Perempuan</a:t>
            </a:r>
          </a:p>
          <a:p>
            <a:pPr marL="342900" indent="-342900">
              <a:buFont typeface="Arial" pitchFamily="34" charset="0"/>
              <a:buChar char="•"/>
              <a:defRPr/>
            </a:pPr>
            <a:r>
              <a:rPr lang="id-ID" sz="2000" b="1" dirty="0">
                <a:solidFill>
                  <a:srgbClr val="0070C0"/>
                </a:solidFill>
                <a:effectLst>
                  <a:outerShdw blurRad="38100" dist="38100" dir="2700000" algn="tl">
                    <a:srgbClr val="000000">
                      <a:alpha val="43137"/>
                    </a:srgbClr>
                  </a:outerShdw>
                </a:effectLst>
              </a:rPr>
              <a:t>Tenaga Kerja</a:t>
            </a:r>
          </a:p>
          <a:p>
            <a:pPr marL="342900" indent="-342900">
              <a:buFont typeface="Arial" pitchFamily="34" charset="0"/>
              <a:buChar char="•"/>
              <a:defRPr/>
            </a:pPr>
            <a:r>
              <a:rPr lang="id-ID" sz="2000" b="1" dirty="0">
                <a:solidFill>
                  <a:srgbClr val="0070C0"/>
                </a:solidFill>
                <a:effectLst>
                  <a:outerShdw blurRad="38100" dist="38100" dir="2700000" algn="tl">
                    <a:srgbClr val="000000">
                      <a:alpha val="43137"/>
                    </a:srgbClr>
                  </a:outerShdw>
                </a:effectLst>
              </a:rPr>
              <a:t>Bantuan Hukum</a:t>
            </a:r>
          </a:p>
        </p:txBody>
      </p:sp>
      <p:sp>
        <p:nvSpPr>
          <p:cNvPr id="13317" name="TextBox 4"/>
          <p:cNvSpPr txBox="1">
            <a:spLocks noChangeArrowheads="1"/>
          </p:cNvSpPr>
          <p:nvPr/>
        </p:nvSpPr>
        <p:spPr bwMode="auto">
          <a:xfrm>
            <a:off x="4343400" y="4454525"/>
            <a:ext cx="3733800" cy="1323975"/>
          </a:xfrm>
          <a:prstGeom prst="rect">
            <a:avLst/>
          </a:prstGeom>
          <a:noFill/>
          <a:ln>
            <a:noFill/>
          </a:ln>
          <a:extLst>
            <a:ext uri="{909E8E84-426E-40DD-AFC4-6F175D3DCCD1}"/>
            <a:ext uri="{91240B29-F687-4F45-9708-019B960494DF}"/>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defRPr/>
            </a:pPr>
            <a:r>
              <a:rPr lang="id-ID" sz="2000" b="1" dirty="0">
                <a:solidFill>
                  <a:srgbClr val="0070C0"/>
                </a:solidFill>
                <a:effectLst>
                  <a:outerShdw blurRad="38100" dist="38100" dir="2700000" algn="tl">
                    <a:srgbClr val="000000">
                      <a:alpha val="43137"/>
                    </a:srgbClr>
                  </a:outerShdw>
                </a:effectLst>
              </a:rPr>
              <a:t>Reformasi hukum dan peradilan</a:t>
            </a:r>
          </a:p>
          <a:p>
            <a:pPr eaLnBrk="1" hangingPunct="1">
              <a:buFont typeface="Arial" charset="0"/>
              <a:buChar char="•"/>
              <a:defRPr/>
            </a:pPr>
            <a:r>
              <a:rPr lang="id-ID" sz="2000" b="1" dirty="0">
                <a:solidFill>
                  <a:srgbClr val="0070C0"/>
                </a:solidFill>
                <a:effectLst>
                  <a:outerShdw blurRad="38100" dist="38100" dir="2700000" algn="tl">
                    <a:srgbClr val="000000">
                      <a:alpha val="43137"/>
                    </a:srgbClr>
                  </a:outerShdw>
                </a:effectLst>
              </a:rPr>
              <a:t>Kelompok Miskin dan terpinggirkan</a:t>
            </a:r>
          </a:p>
        </p:txBody>
      </p:sp>
      <p:sp>
        <p:nvSpPr>
          <p:cNvPr id="6" name="TextBox 5"/>
          <p:cNvSpPr txBox="1"/>
          <p:nvPr/>
        </p:nvSpPr>
        <p:spPr>
          <a:xfrm>
            <a:off x="762000" y="3257550"/>
            <a:ext cx="7829550" cy="461963"/>
          </a:xfrm>
          <a:prstGeom prst="rect">
            <a:avLst/>
          </a:prstGeom>
          <a:noFill/>
        </p:spPr>
        <p:txBody>
          <a:bodyPr wrap="none">
            <a:spAutoFit/>
          </a:bodyPr>
          <a:lstStyle>
            <a:defPPr>
              <a:defRPr lang="id-ID"/>
            </a:defPPr>
            <a:lvl1pPr marL="285750" indent="-285750">
              <a:buFont typeface="Arial" pitchFamily="34" charset="0"/>
              <a:buChar char="•"/>
              <a:defRPr sz="2400" b="1">
                <a:effectLst>
                  <a:outerShdw blurRad="38100" dist="38100" dir="2700000" algn="tl">
                    <a:srgbClr val="000000">
                      <a:alpha val="43137"/>
                    </a:srgbClr>
                  </a:outerShdw>
                </a:effectLst>
              </a:defRPr>
            </a:lvl1pPr>
          </a:lstStyle>
          <a:p>
            <a:pPr>
              <a:defRPr/>
            </a:pPr>
            <a:r>
              <a:rPr lang="id-ID" dirty="0" smtClean="0"/>
              <a:t>PROGRAM-PROGRAM KEADILAN UNTUK SEMUA</a:t>
            </a: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1142</TotalTime>
  <Words>1281</Words>
  <Application>Microsoft Office PowerPoint</Application>
  <PresentationFormat>On-screen Show (4:3)</PresentationFormat>
  <Paragraphs>431</Paragraphs>
  <Slides>47</Slides>
  <Notes>9</Notes>
  <HiddenSlides>10</HiddenSlides>
  <MMClips>3</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Austin</vt:lpstr>
      <vt:lpstr>Posdaya, MDG’s dan Indikator Keberhasilannya</vt:lpstr>
      <vt:lpstr>LATAR BELAKANG</vt:lpstr>
      <vt:lpstr>KEMISKINAN, KELAPARAN, DAN KEBODOHAN</vt:lpstr>
      <vt:lpstr>Slide 4</vt:lpstr>
      <vt:lpstr>ARGUMENTASI DASAR PENTINGNYA PEMBERDAYAAN MASYARAKAT</vt:lpstr>
      <vt:lpstr>TITIK BERAT PEMBANGUNAN:</vt:lpstr>
      <vt:lpstr>Slide 7</vt:lpstr>
      <vt:lpstr>Slide 8</vt:lpstr>
      <vt:lpstr>Slide 9</vt:lpstr>
      <vt:lpstr>Slide 10</vt:lpstr>
      <vt:lpstr>Slide 11</vt:lpstr>
      <vt:lpstr>POSDAYA adalah ….</vt:lpstr>
      <vt:lpstr>Slide 13</vt:lpstr>
      <vt:lpstr>Slide 14</vt:lpstr>
      <vt:lpstr>MODAL DASAR KITA … delapan fungsi keluarga</vt:lpstr>
      <vt:lpstr>Slide 16</vt:lpstr>
      <vt:lpstr>Slide 17</vt:lpstr>
      <vt:lpstr>     SASARAN/HASIL YANG DIHARAPKAN</vt:lpstr>
      <vt:lpstr>Slide 19</vt:lpstr>
      <vt:lpstr>SUBSTANSI BIDANG UPAYA POSDAYA</vt:lpstr>
      <vt:lpstr>5 PILAR KERJASAMA POSDAYA</vt:lpstr>
      <vt:lpstr>JADI … APAKAH POSDAYA?</vt:lpstr>
      <vt:lpstr>      LAGU: POSDAYA KITA  Lingkaran kecil, lingkaran kecil, lingkaran kecil Lingkaran kecil, lingkaran kecil, lingkaran besar  Ada Posyandu, ada BKB, ada PAUDnya Ada Koperasi, ada BKL, Kebun Bergizi  Posdaya, Posdaya, Posdaya milik kita Posdaya, Posdaya, kluarga sejahtra  </vt:lpstr>
      <vt:lpstr> YEL-YEL POSDAYA  POSDAYA - OKE  POSDAYA – YES  POSDAYA – JAYA </vt:lpstr>
      <vt:lpstr>Slide 25</vt:lpstr>
      <vt:lpstr>KKN POSDAYA</vt:lpstr>
      <vt:lpstr>Slide 27</vt:lpstr>
      <vt:lpstr>LANGKAH PEMBENTUKAN POSDAYA</vt:lpstr>
      <vt:lpstr>1. Menghimpun Data Dasar</vt:lpstr>
      <vt:lpstr>2. MENJAJAGI PENDAPAT  TOKOH-TOKOH MASYARAKAT </vt:lpstr>
      <vt:lpstr>3.MENYELENGGARAKAN MINI LOKAKARYA</vt:lpstr>
      <vt:lpstr>4.MEMBENTUK TIM POSDAYA</vt:lpstr>
      <vt:lpstr>5. MENYUSUN PROGRAM KERJA</vt:lpstr>
      <vt:lpstr>POSDAYA: PEMENUHAN KEBUTUHAN DENGAN UPAYA NYATA</vt:lpstr>
      <vt:lpstr>INDIKATOR UMUM: KELUARGA SEJAHTERA</vt:lpstr>
      <vt:lpstr>INDIKATOR UMUM: KESERTAAN</vt:lpstr>
      <vt:lpstr>PENENTU KEBERHASILAN 1: NIAT (VISI) DAN MISI</vt:lpstr>
      <vt:lpstr>PENENTU KEBERHASILAN  2: RENCANA KERJA</vt:lpstr>
      <vt:lpstr>PENENTU KEBERHASILAN 3: KOMITMEN (TEKAD) BERSAMA</vt:lpstr>
      <vt:lpstr>PENENTU KEBERHASILAN 4: GOTONG ROYONG</vt:lpstr>
      <vt:lpstr>PENENTU KEBERHASILAN 5: KEMANDIRIAN</vt:lpstr>
      <vt:lpstr>PENENTU KEBERHASILAN 6: SINERGI</vt:lpstr>
      <vt:lpstr>PENENTU KEBERHASILAN 7: KEBERLANJUTAN &amp; KESINAMBUNGAN</vt:lpstr>
      <vt:lpstr> UKURAN KEBERHASILAN: MEMBENTUK ‘TRUST’</vt:lpstr>
      <vt:lpstr>PENENTU KUMULATIF: PERUBAHAN &amp; KEMAJUAN</vt:lpstr>
      <vt:lpstr>PENENTU KUMULATIF: PENCAPAIAN SASARAN MDGs</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 PEMBERDAYAAN MASYARAKAT MELALUI POSDAYA OLEH PEMUDA SARJANA PENGGERAK PEMBANGUNAN PEDESAAN</dc:title>
  <dc:creator>IT Damandiri</dc:creator>
  <cp:lastModifiedBy>aman</cp:lastModifiedBy>
  <cp:revision>132</cp:revision>
  <dcterms:created xsi:type="dcterms:W3CDTF">2011-10-12T05:58:30Z</dcterms:created>
  <dcterms:modified xsi:type="dcterms:W3CDTF">2014-03-20T03:32:21Z</dcterms:modified>
</cp:coreProperties>
</file>