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69" r:id="rId4"/>
    <p:sldId id="281" r:id="rId5"/>
    <p:sldId id="270" r:id="rId6"/>
    <p:sldId id="271" r:id="rId7"/>
    <p:sldId id="272" r:id="rId8"/>
    <p:sldId id="273" r:id="rId9"/>
    <p:sldId id="274" r:id="rId10"/>
    <p:sldId id="278" r:id="rId11"/>
    <p:sldId id="275" r:id="rId12"/>
    <p:sldId id="276" r:id="rId13"/>
    <p:sldId id="277" r:id="rId14"/>
    <p:sldId id="279" r:id="rId15"/>
    <p:sldId id="280" r:id="rId16"/>
    <p:sldId id="267" r:id="rId17"/>
    <p:sldId id="283" r:id="rId18"/>
    <p:sldId id="282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4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>
            <a:gradFill flip="none" rotWithShape="1">
              <a:gsLst>
                <a:gs pos="0">
                  <a:srgbClr val="E66C7D">
                    <a:shade val="30000"/>
                    <a:satMod val="115000"/>
                  </a:srgbClr>
                </a:gs>
                <a:gs pos="50000">
                  <a:srgbClr val="E66C7D">
                    <a:shade val="67500"/>
                    <a:satMod val="115000"/>
                  </a:srgbClr>
                </a:gs>
                <a:gs pos="100000">
                  <a:srgbClr val="E66C7D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numRef>
              <c:f>Sheet1!$A$2:$A$8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Sheet1!$B$2:$B$8</c:f>
              <c:numCache>
                <c:formatCode>_(* #,##0_);_(* \(#,##0\);_(* "-"_);_(@_)</c:formatCode>
                <c:ptCount val="5"/>
                <c:pt idx="0">
                  <c:v>544534</c:v>
                </c:pt>
                <c:pt idx="1">
                  <c:v>628227</c:v>
                </c:pt>
                <c:pt idx="2">
                  <c:v>742631</c:v>
                </c:pt>
                <c:pt idx="3">
                  <c:v>885026.62</c:v>
                </c:pt>
                <c:pt idx="4">
                  <c:v>1031691</c:v>
                </c:pt>
              </c:numCache>
            </c:numRef>
          </c:val>
        </c:ser>
        <c:shape val="box"/>
        <c:axId val="46666112"/>
        <c:axId val="46718976"/>
        <c:axId val="0"/>
      </c:bar3DChart>
      <c:catAx>
        <c:axId val="46666112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id-ID" sz="1200"/>
            </a:pPr>
            <a:endParaRPr lang="id-ID"/>
          </a:p>
        </c:txPr>
        <c:crossAx val="46718976"/>
        <c:crosses val="autoZero"/>
        <c:auto val="1"/>
        <c:lblAlgn val="ctr"/>
        <c:lblOffset val="100"/>
      </c:catAx>
      <c:valAx>
        <c:axId val="46718976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txPr>
          <a:bodyPr/>
          <a:lstStyle/>
          <a:p>
            <a:pPr>
              <a:defRPr lang="id-ID" sz="1200"/>
            </a:pPr>
            <a:endParaRPr lang="id-ID"/>
          </a:p>
        </c:txPr>
        <c:crossAx val="46666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90B346-24D9-462C-B318-09CB4733F7B5}" type="datetimeFigureOut">
              <a:rPr lang="id-ID" smtClean="0"/>
              <a:pPr/>
              <a:t>14/09/2012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AE3BED-430C-4BC5-A878-ED5E5CE33B8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11218"/>
            <a:ext cx="7772400" cy="1975104"/>
          </a:xfrm>
        </p:spPr>
        <p:txBody>
          <a:bodyPr/>
          <a:lstStyle/>
          <a:p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Mewujudkan</a:t>
            </a:r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</a:t>
            </a:r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Masyarakat</a:t>
            </a:r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</a:t>
            </a:r>
            <a:b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</a:br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Bangga</a:t>
            </a:r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Bayar </a:t>
            </a:r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Pajak</a:t>
            </a:r>
            <a:endParaRPr lang="id-ID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000504"/>
            <a:ext cx="7772400" cy="1508760"/>
          </a:xfrm>
        </p:spPr>
        <p:txBody>
          <a:bodyPr>
            <a:noAutofit/>
          </a:bodyPr>
          <a:lstStyle/>
          <a:p>
            <a:r>
              <a:rPr lang="id-ID" sz="3600" dirty="0" smtClean="0"/>
              <a:t>Kampus sebagai agen kepatuhan pajak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6" y="71414"/>
            <a:ext cx="1478020" cy="92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5500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KEMENTERIAN  KEUANGAN REPUBLIK INDONESIA</a:t>
            </a:r>
          </a:p>
          <a:p>
            <a:r>
              <a:rPr lang="id-ID" sz="2800" dirty="0" smtClean="0"/>
              <a:t>DIREKTORAT JENDERAL PAJAK</a:t>
            </a:r>
          </a:p>
          <a:p>
            <a:r>
              <a:rPr lang="id-ID" sz="2400" dirty="0" smtClean="0"/>
              <a:t>KANTOR WILAYAH JAWA TENGAH II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Kepatuhan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: </a:t>
            </a:r>
            <a:r>
              <a:rPr lang="en-US" dirty="0" err="1" smtClean="0"/>
              <a:t>kepatuhan</a:t>
            </a:r>
            <a:r>
              <a:rPr lang="en-US" dirty="0" smtClean="0"/>
              <a:t> formal </a:t>
            </a:r>
            <a:r>
              <a:rPr lang="en-US" dirty="0" err="1" smtClean="0"/>
              <a:t>dan</a:t>
            </a:r>
            <a:r>
              <a:rPr lang="en-US" dirty="0" smtClean="0"/>
              <a:t> material (OECD)</a:t>
            </a:r>
          </a:p>
          <a:p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Mendaftar</a:t>
            </a:r>
            <a:endParaRPr lang="en-US" dirty="0" smtClean="0"/>
          </a:p>
          <a:p>
            <a:pPr lvl="1"/>
            <a:r>
              <a:rPr lang="en-US" dirty="0" err="1" smtClean="0"/>
              <a:t>Melapor</a:t>
            </a:r>
            <a:endParaRPr lang="en-US" dirty="0" smtClean="0"/>
          </a:p>
          <a:p>
            <a:pPr lvl="1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terutang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endParaRPr lang="en-US" dirty="0" smtClean="0"/>
          </a:p>
          <a:p>
            <a:pPr lvl="1"/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vs. </a:t>
            </a:r>
            <a:r>
              <a:rPr lang="en-US" dirty="0" err="1" smtClean="0"/>
              <a:t>Kepatuhan</a:t>
            </a:r>
            <a:r>
              <a:rPr lang="id-ID" dirty="0" smtClean="0"/>
              <a:t> dengan</a:t>
            </a:r>
            <a:r>
              <a:rPr lang="en-US" dirty="0" smtClean="0"/>
              <a:t> </a:t>
            </a:r>
            <a:r>
              <a:rPr lang="en-US" dirty="0" err="1" smtClean="0"/>
              <a:t>paksaan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214810" y="2071678"/>
            <a:ext cx="4395790" cy="3109922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/>
              <a:t>Tingkat </a:t>
            </a:r>
            <a:r>
              <a:rPr lang="en-US" sz="2600" dirty="0" err="1" smtClean="0"/>
              <a:t>Penghasilan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Tarif</a:t>
            </a:r>
            <a:r>
              <a:rPr lang="en-US" sz="2600" dirty="0" smtClean="0"/>
              <a:t> </a:t>
            </a:r>
            <a:r>
              <a:rPr lang="en-US" sz="2600" dirty="0" err="1" smtClean="0"/>
              <a:t>pajak</a:t>
            </a:r>
            <a:endParaRPr lang="en-US" sz="2600" dirty="0" smtClean="0"/>
          </a:p>
          <a:p>
            <a:pPr lvl="1"/>
            <a:r>
              <a:rPr lang="en-US" sz="2600" dirty="0" err="1" smtClean="0"/>
              <a:t>Kemungkinan</a:t>
            </a:r>
            <a:r>
              <a:rPr lang="en-US" sz="2600" dirty="0" smtClean="0"/>
              <a:t> </a:t>
            </a:r>
            <a:r>
              <a:rPr lang="en-US" sz="2600" dirty="0" err="1" smtClean="0"/>
              <a:t>diperiksa</a:t>
            </a:r>
            <a:endParaRPr lang="en-US" sz="2600" dirty="0" smtClean="0"/>
          </a:p>
          <a:p>
            <a:pPr lvl="1"/>
            <a:r>
              <a:rPr lang="en-US" sz="2600" dirty="0" smtClean="0"/>
              <a:t>Tingkat </a:t>
            </a:r>
            <a:r>
              <a:rPr lang="en-US" sz="2600" dirty="0" err="1" smtClean="0"/>
              <a:t>penalti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dihadapi</a:t>
            </a:r>
            <a:r>
              <a:rPr lang="en-US" sz="2600" dirty="0" smtClean="0"/>
              <a:t> </a:t>
            </a:r>
            <a:r>
              <a:rPr lang="en-US" sz="2600" dirty="0" err="1" smtClean="0"/>
              <a:t>wajib</a:t>
            </a:r>
            <a:r>
              <a:rPr lang="en-US" sz="2600" dirty="0" smtClean="0"/>
              <a:t> </a:t>
            </a:r>
            <a:r>
              <a:rPr lang="en-US" sz="2600" dirty="0" err="1" smtClean="0"/>
              <a:t>pajak</a:t>
            </a:r>
            <a:endParaRPr lang="en-US" sz="26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XP2\My Documents\My Pictures\taxpay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728335" cy="281835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98F3BD-5093-4222-BBCE-DF2B46B1CFAD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kepatuhan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2000240"/>
            <a:ext cx="4800600" cy="321471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Non-</a:t>
            </a:r>
            <a:r>
              <a:rPr lang="en-US" dirty="0" err="1" smtClean="0"/>
              <a:t>ekonomi</a:t>
            </a:r>
            <a:r>
              <a:rPr lang="en-US" sz="2600" dirty="0" smtClean="0"/>
              <a:t>: </a:t>
            </a:r>
          </a:p>
          <a:p>
            <a:pPr lvl="1"/>
            <a:r>
              <a:rPr lang="id-ID" dirty="0" smtClean="0"/>
              <a:t>Tingkat pengetahuan pajak</a:t>
            </a:r>
            <a:endParaRPr lang="en-US" dirty="0" smtClean="0"/>
          </a:p>
          <a:p>
            <a:pPr lvl="1"/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Keteladanan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endParaRPr lang="en-US" dirty="0" smtClean="0"/>
          </a:p>
          <a:p>
            <a:pPr lvl="1"/>
            <a:r>
              <a:rPr lang="id-ID" dirty="0" smtClean="0"/>
              <a:t>Persepsi keadilan</a:t>
            </a:r>
            <a:endParaRPr lang="en-US" dirty="0" smtClean="0"/>
          </a:p>
          <a:p>
            <a:pPr lvl="1"/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</a:p>
        </p:txBody>
      </p:sp>
      <p:pic>
        <p:nvPicPr>
          <p:cNvPr id="2050" name="Picture 2" descr="G:\BlackBerry\pictures\grin585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2905125" cy="364336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98F3BD-5093-4222-BBCE-DF2B46B1CFAD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kepatuhan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Pengumpulan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pajak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berorientasi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kepatuhan</a:t>
            </a:r>
            <a:endParaRPr lang="en-US" sz="3200" b="1" dirty="0"/>
          </a:p>
        </p:txBody>
      </p:sp>
      <p:pic>
        <p:nvPicPr>
          <p:cNvPr id="4" name="Content Placeholder 3" descr="plant-a-tre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029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0850"/>
            <a:ext cx="8153400" cy="686382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/>
              <a:t>Kepatuhan</a:t>
            </a:r>
            <a:r>
              <a:rPr lang="en-US" sz="3600" dirty="0" smtClean="0"/>
              <a:t> WP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Penerimaan</a:t>
            </a:r>
            <a:r>
              <a:rPr lang="en-US" sz="3600" dirty="0" smtClean="0"/>
              <a:t> </a:t>
            </a:r>
            <a:r>
              <a:rPr lang="en-US" sz="3600" dirty="0" err="1" smtClean="0"/>
              <a:t>Pajak</a:t>
            </a:r>
            <a:endParaRPr lang="id-ID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33"/>
          <a:stretch/>
        </p:blipFill>
        <p:spPr>
          <a:xfrm>
            <a:off x="0" y="214290"/>
            <a:ext cx="642910" cy="930195"/>
          </a:xfrm>
          <a:prstGeom prst="rect">
            <a:avLst/>
          </a:prstGeom>
        </p:spPr>
      </p:pic>
      <p:grpSp>
        <p:nvGrpSpPr>
          <p:cNvPr id="3" name="Group 40"/>
          <p:cNvGrpSpPr/>
          <p:nvPr/>
        </p:nvGrpSpPr>
        <p:grpSpPr>
          <a:xfrm>
            <a:off x="357158" y="1581136"/>
            <a:ext cx="8358246" cy="4767298"/>
            <a:chOff x="357158" y="1581136"/>
            <a:chExt cx="8358246" cy="4767298"/>
          </a:xfrm>
        </p:grpSpPr>
        <p:grpSp>
          <p:nvGrpSpPr>
            <p:cNvPr id="5" name="Group 10"/>
            <p:cNvGrpSpPr/>
            <p:nvPr/>
          </p:nvGrpSpPr>
          <p:grpSpPr>
            <a:xfrm>
              <a:off x="928661" y="2071678"/>
              <a:ext cx="1928826" cy="928694"/>
              <a:chOff x="6500830" y="2714620"/>
              <a:chExt cx="1741119" cy="7143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500830" y="2714620"/>
                <a:ext cx="1741119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00830" y="2857496"/>
                <a:ext cx="1600908" cy="260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Legislasi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Yang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Baik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857224" y="3286124"/>
              <a:ext cx="2096288" cy="1214446"/>
              <a:chOff x="6436341" y="2714619"/>
              <a:chExt cx="1892282" cy="93418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436341" y="2714619"/>
                <a:ext cx="1805604" cy="9341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58770" y="2769572"/>
                <a:ext cx="1569853" cy="66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Kepercayaan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Publik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Yang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Tinggi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28660" y="5000636"/>
              <a:ext cx="1928826" cy="928694"/>
              <a:chOff x="6500830" y="2714620"/>
              <a:chExt cx="1741119" cy="7143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500830" y="2714620"/>
                <a:ext cx="1741119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23259" y="2824525"/>
                <a:ext cx="1377085" cy="449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Kebijakan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yang 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“Fairness”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>
              <a:off x="2702161" y="2426694"/>
              <a:ext cx="1298335" cy="1430934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57488" y="3929066"/>
              <a:ext cx="11430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714612" y="4143380"/>
              <a:ext cx="1428760" cy="114300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0"/>
            <p:cNvGrpSpPr/>
            <p:nvPr/>
          </p:nvGrpSpPr>
          <p:grpSpPr>
            <a:xfrm>
              <a:off x="4071934" y="3357562"/>
              <a:ext cx="2096288" cy="1214446"/>
              <a:chOff x="6436341" y="2714619"/>
              <a:chExt cx="1892282" cy="93418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6341" y="2714619"/>
                <a:ext cx="1805604" cy="9341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58770" y="2769572"/>
                <a:ext cx="1569853" cy="710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Kepatuhan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Wajib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Pajak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Yang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Tinggi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5000628" y="2857496"/>
              <a:ext cx="847732" cy="704856"/>
              <a:chOff x="6500826" y="2714620"/>
              <a:chExt cx="1571636" cy="714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500826" y="2714620"/>
                <a:ext cx="1571636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65708" y="2859427"/>
                <a:ext cx="984279" cy="37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WP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357158" y="3929066"/>
              <a:ext cx="847732" cy="704856"/>
              <a:chOff x="6500826" y="2714620"/>
              <a:chExt cx="1571636" cy="71438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500826" y="2714620"/>
                <a:ext cx="1571636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65708" y="2859427"/>
                <a:ext cx="1022318" cy="37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DJP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0"/>
            <p:cNvGrpSpPr/>
            <p:nvPr/>
          </p:nvGrpSpPr>
          <p:grpSpPr>
            <a:xfrm>
              <a:off x="714348" y="5643578"/>
              <a:ext cx="847732" cy="704856"/>
              <a:chOff x="6500826" y="2714620"/>
              <a:chExt cx="1571636" cy="71438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00826" y="2714620"/>
                <a:ext cx="1571636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65708" y="2859427"/>
                <a:ext cx="1022318" cy="37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DJP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>
              <a:off x="1366814" y="1581136"/>
              <a:ext cx="847732" cy="704856"/>
              <a:chOff x="6500826" y="2714620"/>
              <a:chExt cx="1571636" cy="71438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500826" y="2714620"/>
                <a:ext cx="1571636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765708" y="2859427"/>
                <a:ext cx="1126928" cy="37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DPR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6715139" y="3286124"/>
              <a:ext cx="2000265" cy="1214446"/>
              <a:chOff x="6436341" y="2714619"/>
              <a:chExt cx="1805604" cy="93418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6341" y="2714619"/>
                <a:ext cx="1805604" cy="9341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29798" y="2934428"/>
                <a:ext cx="1569853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Penerimaan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Pajak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Tercapai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6072198" y="3857628"/>
              <a:ext cx="618356" cy="3303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99544" y="5813750"/>
            <a:ext cx="360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769336" y="2714620"/>
            <a:ext cx="1598932" cy="816312"/>
          </a:xfrm>
          <a:prstGeom prst="upArrow">
            <a:avLst>
              <a:gd name="adj1" fmla="val 50000"/>
              <a:gd name="adj2" fmla="val 33281"/>
            </a:avLst>
          </a:prstGeom>
          <a:solidFill>
            <a:srgbClr val="00FFF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085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err="1" smtClean="0">
                <a:latin typeface="Consolas" pitchFamily="49" charset="0"/>
                <a:cs typeface="Consolas" pitchFamily="49" charset="0"/>
              </a:rPr>
              <a:t>Mewujudkan</a:t>
            </a: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32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Rasa </a:t>
            </a:r>
            <a:r>
              <a:rPr lang="en-US" sz="3200" b="1" dirty="0" err="1" smtClean="0">
                <a:latin typeface="Consolas" pitchFamily="49" charset="0"/>
                <a:cs typeface="Consolas" pitchFamily="49" charset="0"/>
              </a:rPr>
              <a:t>Bangga</a:t>
            </a: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 Bayar </a:t>
            </a:r>
            <a:r>
              <a:rPr lang="en-US" sz="3200" b="1" dirty="0" err="1" smtClean="0">
                <a:latin typeface="Consolas" pitchFamily="49" charset="0"/>
                <a:cs typeface="Consolas" pitchFamily="49" charset="0"/>
              </a:rPr>
              <a:t>Pajak</a:t>
            </a:r>
            <a:endParaRPr lang="id-ID" sz="32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833"/>
          <a:stretch/>
        </p:blipFill>
        <p:spPr>
          <a:xfrm>
            <a:off x="214282" y="142852"/>
            <a:ext cx="1000132" cy="1000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298" y="5000636"/>
            <a:ext cx="1643074" cy="1000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Integritas Pegawai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71802" y="2004364"/>
            <a:ext cx="928694" cy="64294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DJP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3143240" y="3058162"/>
            <a:ext cx="2857520" cy="1000132"/>
          </a:xfrm>
          <a:prstGeom prst="flowChartDecision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Rasa Bangga Bayar Pajak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2830" y="1585260"/>
            <a:ext cx="2214578" cy="100013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Kepercayaan Publik yg Tinggi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6" idx="0"/>
          </p:cNvCxnSpPr>
          <p:nvPr/>
        </p:nvCxnSpPr>
        <p:spPr>
          <a:xfrm rot="5400000" flipH="1" flipV="1">
            <a:off x="2035794" y="3161107"/>
            <a:ext cx="1071570" cy="2607489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86826" y="5800102"/>
            <a:ext cx="360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3580" y="4986988"/>
            <a:ext cx="1643074" cy="1000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Kebijakan Perpajakan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</a:rPr>
              <a:t>“fairness”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15052" y="5813750"/>
            <a:ext cx="360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1806" y="5000636"/>
            <a:ext cx="1643074" cy="1000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Pelayanan Komunitas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12784" y="5813750"/>
            <a:ext cx="360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9538" y="5000636"/>
            <a:ext cx="1643074" cy="1000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Kampanye dan Dialog Persuasif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28" name="Curved Connector 18"/>
          <p:cNvCxnSpPr>
            <a:stCxn id="25" idx="0"/>
          </p:cNvCxnSpPr>
          <p:nvPr/>
        </p:nvCxnSpPr>
        <p:spPr>
          <a:xfrm rot="16200000" flipV="1">
            <a:off x="4806201" y="4123493"/>
            <a:ext cx="928694" cy="82559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8"/>
          <p:cNvCxnSpPr>
            <a:stCxn id="23" idx="0"/>
          </p:cNvCxnSpPr>
          <p:nvPr/>
        </p:nvCxnSpPr>
        <p:spPr>
          <a:xfrm rot="5400000" flipH="1" flipV="1">
            <a:off x="3422011" y="4105048"/>
            <a:ext cx="915046" cy="84883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8"/>
          <p:cNvCxnSpPr>
            <a:stCxn id="27" idx="0"/>
          </p:cNvCxnSpPr>
          <p:nvPr/>
        </p:nvCxnSpPr>
        <p:spPr>
          <a:xfrm rot="16200000" flipV="1">
            <a:off x="6119381" y="3238941"/>
            <a:ext cx="1071570" cy="2451819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158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0975"/>
            <a:ext cx="9159875" cy="7038975"/>
          </a:xfrm>
          <a:noFill/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58F726A3-21E1-4B1A-AA53-7A3944C1231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Pajak: mengapa penting?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82930" indent="-514350">
              <a:buClr>
                <a:schemeClr val="tx1"/>
              </a:buClr>
              <a:buSzPct val="101000"/>
              <a:buFont typeface="+mj-lt"/>
              <a:buAutoNum type="arabicPeriod"/>
            </a:pPr>
            <a:r>
              <a:rPr lang="id-ID" dirty="0" smtClean="0"/>
              <a:t>Pajak satu-satunya sumber pembiayaan APBN</a:t>
            </a:r>
          </a:p>
          <a:p>
            <a:pPr marL="582930" indent="-514350">
              <a:buClr>
                <a:schemeClr val="tx1"/>
              </a:buClr>
              <a:buSzPct val="101000"/>
              <a:buFont typeface="+mj-lt"/>
              <a:buAutoNum type="arabicPeriod"/>
            </a:pPr>
            <a:r>
              <a:rPr lang="id-ID" dirty="0" smtClean="0"/>
              <a:t>Tidak ada dalam sejarah, negara maju tanpa  mengandalkan penerimaan pajak dari warganya</a:t>
            </a:r>
          </a:p>
          <a:p>
            <a:pPr marL="582930" indent="-514350">
              <a:buClr>
                <a:schemeClr val="tx1"/>
              </a:buClr>
              <a:buSzPct val="101000"/>
              <a:buFont typeface="+mj-lt"/>
              <a:buAutoNum type="arabicPeriod"/>
            </a:pPr>
            <a:r>
              <a:rPr lang="id-ID" dirty="0" smtClean="0"/>
              <a:t>Pajak merupakan perwujudan kontrak sosial antara negara dengan warganya</a:t>
            </a:r>
          </a:p>
          <a:p>
            <a:pPr marL="582930" indent="-514350">
              <a:buClr>
                <a:schemeClr val="tx1"/>
              </a:buClr>
              <a:buSzPct val="101000"/>
              <a:buFont typeface="+mj-lt"/>
              <a:buAutoNum type="arabicPeriod"/>
            </a:pPr>
            <a:r>
              <a:rPr lang="id-ID" dirty="0" smtClean="0"/>
              <a:t>Pajak merupakan alat untuk mewujudkan keadilan sosial seperti dicita-citakan pendiri Republik</a:t>
            </a:r>
          </a:p>
          <a:p>
            <a:pPr marL="582930" indent="-514350">
              <a:buClr>
                <a:schemeClr val="tx1"/>
              </a:buClr>
              <a:buSzPct val="101000"/>
              <a:buFont typeface="+mj-lt"/>
              <a:buAutoNum type="arabicPeriod"/>
            </a:pPr>
            <a:r>
              <a:rPr lang="id-ID" dirty="0" smtClean="0"/>
              <a:t>Kampus sebagai agen kepatuhan?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28716"/>
            <a:ext cx="7772400" cy="914400"/>
          </a:xfrm>
        </p:spPr>
        <p:txBody>
          <a:bodyPr/>
          <a:lstStyle/>
          <a:p>
            <a:pPr algn="ctr"/>
            <a:r>
              <a:rPr lang="id-ID" sz="4800" b="1" dirty="0" smtClean="0"/>
              <a:t>terima kasih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BASUKI RAKHMAD, Ak., M.Sc.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3560"/>
            <a:ext cx="8043890" cy="4572000"/>
          </a:xfrm>
        </p:spPr>
        <p:txBody>
          <a:bodyPr/>
          <a:lstStyle/>
          <a:p>
            <a:r>
              <a:rPr lang="id-ID" dirty="0" smtClean="0"/>
              <a:t>Kepala Bidang Pelayanan Penyuluhan dan Hubungan Masyarakat, Kanwil Ditjen Pajak Jawa Tengah II di Surakarta</a:t>
            </a:r>
          </a:p>
          <a:p>
            <a:r>
              <a:rPr lang="id-ID" dirty="0" smtClean="0"/>
              <a:t>Tempat/tanggal lahir: Klaten/20 Juni 1969</a:t>
            </a:r>
          </a:p>
          <a:p>
            <a:r>
              <a:rPr lang="id-ID" dirty="0" smtClean="0"/>
              <a:t>Pendidikan:</a:t>
            </a:r>
          </a:p>
          <a:p>
            <a:pPr lvl="1"/>
            <a:r>
              <a:rPr lang="id-ID" sz="2400" dirty="0" smtClean="0"/>
              <a:t>M.Sc . in Taxation , State University of New York  at Albany, New York, 2001</a:t>
            </a:r>
          </a:p>
          <a:p>
            <a:pPr lvl="1"/>
            <a:r>
              <a:rPr lang="id-ID" sz="2400" dirty="0" smtClean="0"/>
              <a:t>Akuntan, Diploma  IV STAN, Jakarta, 1997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Agenda 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Pajak:</a:t>
            </a:r>
          </a:p>
          <a:p>
            <a:pPr>
              <a:buNone/>
            </a:pPr>
            <a:endParaRPr lang="id-ID" dirty="0" smtClean="0"/>
          </a:p>
          <a:p>
            <a:pPr lvl="1"/>
            <a:r>
              <a:rPr lang="id-ID" dirty="0" smtClean="0"/>
              <a:t>Apa</a:t>
            </a:r>
          </a:p>
          <a:p>
            <a:pPr lvl="1">
              <a:buNone/>
            </a:pPr>
            <a:endParaRPr lang="id-ID" dirty="0" smtClean="0"/>
          </a:p>
          <a:p>
            <a:pPr lvl="1"/>
            <a:r>
              <a:rPr lang="id-ID" dirty="0" smtClean="0"/>
              <a:t>Mengapa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Ditjen Pajak (DJP)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b="1" dirty="0" smtClean="0"/>
              <a:t>Visi</a:t>
            </a:r>
            <a:endParaRPr lang="id-ID" b="1" dirty="0" smtClean="0"/>
          </a:p>
          <a:p>
            <a:pPr marL="438150" indent="14288">
              <a:buNone/>
            </a:pPr>
            <a:r>
              <a:rPr lang="id-ID" sz="2000" dirty="0" smtClean="0"/>
              <a:t>Menjadi institusi pemerintah yang menyelenggarakan sistem administrasi perpajakan modern yang efektif, efisien dan dipercaya masyarakat dengan integritas dan profesionalisme yang tinggi</a:t>
            </a:r>
          </a:p>
          <a:p>
            <a:pPr marL="438150" indent="-263525"/>
            <a:endParaRPr lang="id-ID" sz="3600" b="1" dirty="0" smtClean="0"/>
          </a:p>
          <a:p>
            <a:pPr marL="438150" indent="-263525"/>
            <a:r>
              <a:rPr lang="id-ID" sz="3600" b="1" dirty="0" smtClean="0"/>
              <a:t>Misi</a:t>
            </a:r>
          </a:p>
          <a:p>
            <a:pPr marL="438150" indent="14288">
              <a:buNone/>
            </a:pPr>
            <a:r>
              <a:rPr lang="id-ID" sz="2000" dirty="0" smtClean="0"/>
              <a:t>Menghimpun penerimaan pajak negara berdasarkan Undang-undang Perpajakan yang mampu mewujudkan kemandirian pembiayaan APBN melalui sistem administrasi perpajakan yang efektif dan efisien </a:t>
            </a:r>
          </a:p>
          <a:p>
            <a:pPr marL="438150" indent="14288">
              <a:buNone/>
            </a:pPr>
            <a:endParaRPr lang="id-ID" sz="2000" dirty="0" smtClean="0"/>
          </a:p>
          <a:p>
            <a:pPr marL="438150" indent="14288">
              <a:buNone/>
            </a:pPr>
            <a:endParaRPr lang="id-ID" sz="2000" dirty="0" smtClean="0"/>
          </a:p>
          <a:p>
            <a:pPr marL="438150" indent="14288">
              <a:buNone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085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Pajak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APBN 2009 - 2013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33"/>
          <a:stretch/>
        </p:blipFill>
        <p:spPr>
          <a:xfrm>
            <a:off x="0" y="214290"/>
            <a:ext cx="642910" cy="930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1071546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(dalam miliar rupiah)</a:t>
            </a:r>
            <a:endParaRPr lang="id-ID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62116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Keterangan:</a:t>
            </a:r>
          </a:p>
          <a:p>
            <a:pPr algn="r"/>
            <a:r>
              <a:rPr lang="id-ID" sz="1200" dirty="0" smtClean="0"/>
              <a:t>*)  </a:t>
            </a:r>
            <a:r>
              <a:rPr lang="en-US" sz="1200" dirty="0" smtClean="0"/>
              <a:t>APBN-P</a:t>
            </a:r>
            <a:r>
              <a:rPr lang="id-ID" sz="1200" dirty="0" smtClean="0"/>
              <a:t>2012</a:t>
            </a:r>
            <a:endParaRPr lang="en-US" sz="1200" dirty="0" smtClean="0"/>
          </a:p>
          <a:p>
            <a:pPr algn="r"/>
            <a:r>
              <a:rPr lang="en-US" sz="1200" dirty="0" smtClean="0"/>
              <a:t>**) RAPBN-2013</a:t>
            </a:r>
            <a:endParaRPr lang="id-ID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4282" y="1714488"/>
          <a:ext cx="8715437" cy="4500595"/>
        </p:xfrm>
        <a:graphic>
          <a:graphicData uri="http://schemas.openxmlformats.org/drawingml/2006/table">
            <a:tbl>
              <a:tblPr/>
              <a:tblGrid>
                <a:gridCol w="3437282"/>
                <a:gridCol w="1144526"/>
                <a:gridCol w="888952"/>
                <a:gridCol w="1081559"/>
                <a:gridCol w="1081559"/>
                <a:gridCol w="1081559"/>
              </a:tblGrid>
              <a:tr h="409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2012*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2013**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Penerimaan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Pajak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544,534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628,227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742,631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885,027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1,031,691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%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thd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APBN (1 : 6)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64.16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63.12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61.34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65.16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68.43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 Bea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Cukai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75,388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95,080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131,243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131,213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147,239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Penerimaan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Perpajakan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(1+2)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619,922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723,307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873,874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1,016,237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1,178,930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 PNBP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a+b+c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)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227,174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268,941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331,472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341,143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324,330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a.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Penerimaan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Migas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125,752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152,733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173,167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198,311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169,527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b. Bagian Laba BUMN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26,049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30,096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28,835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30,776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32.645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c. PNBP Lainnya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75,373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86,112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129,470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341,140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324,330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 Hibah 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1,666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3,023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5,254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4,480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 Total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Penerimaan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Negara 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(3+4+5)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848,763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995,271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1,210,599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1,358,205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1,507,744</a:t>
                      </a:r>
                    </a:p>
                  </a:txBody>
                  <a:tcPr marL="7776" marR="7776" marT="7776" marB="0" anchor="b">
                    <a:lnL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CC2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0850"/>
            <a:ext cx="8317070" cy="686382"/>
          </a:xfrm>
        </p:spPr>
        <p:txBody>
          <a:bodyPr>
            <a:noAutofit/>
          </a:bodyPr>
          <a:lstStyle/>
          <a:p>
            <a:pPr algn="r"/>
            <a:r>
              <a:rPr lang="id-ID" dirty="0" smtClean="0"/>
              <a:t>Penerimaan Pajak</a:t>
            </a:r>
            <a:endParaRPr lang="id-ID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142844" y="3714752"/>
          <a:ext cx="428628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28" y="785794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(dalam miliar rupiah)</a:t>
            </a:r>
            <a:endParaRPr lang="id-ID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35908" y="3547778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/>
              <a:t>Keterangan:</a:t>
            </a:r>
          </a:p>
          <a:p>
            <a:pPr algn="r"/>
            <a:r>
              <a:rPr lang="id-ID" sz="1200" dirty="0" smtClean="0"/>
              <a:t>*)  </a:t>
            </a:r>
            <a:r>
              <a:rPr lang="en-US" sz="1200" dirty="0" smtClean="0"/>
              <a:t>APBN-P</a:t>
            </a:r>
            <a:r>
              <a:rPr lang="id-ID" sz="1200" dirty="0" smtClean="0"/>
              <a:t>2012</a:t>
            </a:r>
            <a:r>
              <a:rPr lang="en-US" sz="1200" dirty="0" smtClean="0"/>
              <a:t>;**) RAPBN-2013</a:t>
            </a:r>
            <a:endParaRPr lang="id-ID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128" y="1126138"/>
          <a:ext cx="8858281" cy="25003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0609"/>
                <a:gridCol w="1492463"/>
                <a:gridCol w="1363803"/>
                <a:gridCol w="1363803"/>
                <a:gridCol w="1235140"/>
                <a:gridCol w="1492463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 2009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2012*)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2013**)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PPh</a:t>
                      </a:r>
                      <a:r>
                        <a:rPr lang="en-US" sz="1800" u="none" strike="noStrike" dirty="0"/>
                        <a:t> Non </a:t>
                      </a:r>
                      <a:r>
                        <a:rPr lang="en-US" sz="1800" u="none" strike="noStrike" dirty="0" err="1"/>
                        <a:t>Migas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267,571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298,173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357,986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445,733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506,904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PPh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Migas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   50,044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58,873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73,096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67,917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   67,400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PPN&amp;PPnBM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193,068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230,605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277,733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336,057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423,700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PBB&amp;BPHTB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   30,735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36,607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29,890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29,688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   27,344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Pajak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Lainnya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     3,116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   3,969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   3,926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        5,632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            6,343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       544,534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     628,227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     742,631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   885,027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</a:rPr>
                        <a:t>    1,031,691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678" y="4016401"/>
            <a:ext cx="4286280" cy="273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51200" y="381000"/>
            <a:ext cx="2463800" cy="623888"/>
            <a:chOff x="2091" y="594"/>
            <a:chExt cx="1701" cy="41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91" y="740"/>
              <a:ext cx="1663" cy="268"/>
              <a:chOff x="109270800" y="105804799"/>
              <a:chExt cx="5883066" cy="1690488"/>
            </a:xfrm>
          </p:grpSpPr>
          <p:sp>
            <p:nvSpPr>
              <p:cNvPr id="12332" name="Rectangle 4" hidden="1"/>
              <p:cNvSpPr>
                <a:spLocks noChangeArrowheads="1" noChangeShapeType="1"/>
              </p:cNvSpPr>
              <p:nvPr/>
            </p:nvSpPr>
            <p:spPr bwMode="auto">
              <a:xfrm>
                <a:off x="109270800" y="105804799"/>
                <a:ext cx="5883066" cy="169048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2333" name="Oval 5"/>
              <p:cNvSpPr>
                <a:spLocks noChangeArrowheads="1" noChangeShapeType="1"/>
              </p:cNvSpPr>
              <p:nvPr/>
            </p:nvSpPr>
            <p:spPr bwMode="auto">
              <a:xfrm rot="-780000">
                <a:off x="109436339" y="106294747"/>
                <a:ext cx="5622051" cy="756760"/>
              </a:xfrm>
              <a:prstGeom prst="ellipse">
                <a:avLst/>
              </a:prstGeom>
              <a:solidFill>
                <a:srgbClr val="999900"/>
              </a:solidFill>
              <a:ln w="0" algn="in">
                <a:noFill/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2334" name="Oval 6"/>
              <p:cNvSpPr>
                <a:spLocks noChangeArrowheads="1" noChangeShapeType="1"/>
              </p:cNvSpPr>
              <p:nvPr/>
            </p:nvSpPr>
            <p:spPr bwMode="auto">
              <a:xfrm rot="-780000">
                <a:off x="109309338" y="106263885"/>
                <a:ext cx="5805992" cy="720241"/>
              </a:xfrm>
              <a:prstGeom prst="ellipse">
                <a:avLst/>
              </a:prstGeom>
              <a:solidFill>
                <a:srgbClr val="FFFFFF"/>
              </a:solidFill>
              <a:ln w="0" algn="in">
                <a:noFill/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</p:grpSp>
        <p:sp>
          <p:nvSpPr>
            <p:cNvPr id="12328" name="Text Box 7"/>
            <p:cNvSpPr txBox="1">
              <a:spLocks noChangeArrowheads="1" noChangeShapeType="1"/>
            </p:cNvSpPr>
            <p:nvPr/>
          </p:nvSpPr>
          <p:spPr bwMode="auto">
            <a:xfrm>
              <a:off x="2424" y="594"/>
              <a:ext cx="947" cy="253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pPr algn="ctr"/>
              <a:r>
                <a:rPr lang="en-US" b="1">
                  <a:solidFill>
                    <a:srgbClr val="008000"/>
                  </a:solidFill>
                  <a:latin typeface="Times New Roman" pitchFamily="18" charset="0"/>
                </a:rPr>
                <a:t>Pajak</a:t>
              </a:r>
              <a:endParaRPr lang="en-US" b="1">
                <a:solidFill>
                  <a:srgbClr val="008000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086" y="852"/>
              <a:ext cx="706" cy="52"/>
              <a:chOff x="112950838" y="106335151"/>
              <a:chExt cx="3177962" cy="396215"/>
            </a:xfrm>
          </p:grpSpPr>
          <p:sp>
            <p:nvSpPr>
              <p:cNvPr id="12330" name="Oval 9"/>
              <p:cNvSpPr>
                <a:spLocks noChangeArrowheads="1" noChangeShapeType="1"/>
              </p:cNvSpPr>
              <p:nvPr/>
            </p:nvSpPr>
            <p:spPr bwMode="auto">
              <a:xfrm>
                <a:off x="112950838" y="106335151"/>
                <a:ext cx="3177962" cy="396215"/>
              </a:xfrm>
              <a:prstGeom prst="ellipse">
                <a:avLst/>
              </a:prstGeom>
              <a:solidFill>
                <a:srgbClr val="006600"/>
              </a:solidFill>
              <a:ln w="0" algn="in">
                <a:noFill/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2331" name="Text Box 10"/>
              <p:cNvSpPr txBox="1">
                <a:spLocks noChangeArrowheads="1" noChangeShapeType="1"/>
              </p:cNvSpPr>
              <p:nvPr/>
            </p:nvSpPr>
            <p:spPr bwMode="auto">
              <a:xfrm>
                <a:off x="113383225" y="106366628"/>
                <a:ext cx="2313185" cy="323849"/>
              </a:xfrm>
              <a:prstGeom prst="rect">
                <a:avLst/>
              </a:prstGeom>
              <a:solidFill>
                <a:srgbClr val="006600"/>
              </a:solidFill>
              <a:ln w="0" algn="in">
                <a:noFill/>
                <a:miter lim="800000"/>
                <a:headEnd/>
                <a:tailEnd/>
              </a:ln>
            </p:spPr>
            <p:txBody>
              <a:bodyPr lIns="36195" tIns="36195" rIns="36195" bIns="36195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" y="2057400"/>
            <a:ext cx="2057400" cy="838200"/>
            <a:chOff x="112014000" y="109842300"/>
            <a:chExt cx="1371599" cy="685800"/>
          </a:xfrm>
        </p:grpSpPr>
        <p:sp>
          <p:nvSpPr>
            <p:cNvPr id="12322" name="Rectangle 12" hidden="1"/>
            <p:cNvSpPr>
              <a:spLocks noChangeArrowheads="1" noChangeShapeType="1"/>
            </p:cNvSpPr>
            <p:nvPr/>
          </p:nvSpPr>
          <p:spPr bwMode="auto">
            <a:xfrm>
              <a:off x="112014000" y="109842300"/>
              <a:ext cx="1371599" cy="685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pic>
          <p:nvPicPr>
            <p:cNvPr id="12323" name="Picture 13" descr="DD01630_"/>
            <p:cNvPicPr preferRelativeResize="0">
              <a:picLocks noChangeArrowheads="1" noChangeShapeType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37854" y="109960804"/>
              <a:ext cx="230897" cy="1395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</p:pic>
        <p:sp>
          <p:nvSpPr>
            <p:cNvPr id="12324" name="Text Box 14"/>
            <p:cNvSpPr txBox="1">
              <a:spLocks noChangeArrowheads="1" noChangeShapeType="1"/>
            </p:cNvSpPr>
            <p:nvPr/>
          </p:nvSpPr>
          <p:spPr bwMode="auto">
            <a:xfrm>
              <a:off x="112268000" y="109842300"/>
              <a:ext cx="1117598" cy="313531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54610" tIns="36195" rIns="0" bIns="36195"/>
            <a:lstStyle/>
            <a:p>
              <a:r>
                <a:rPr lang="en-US" sz="2000" b="1" dirty="0" err="1">
                  <a:latin typeface="Albertus"/>
                </a:rPr>
                <a:t>Pemerintah</a:t>
              </a:r>
              <a:endParaRPr lang="en-US" sz="2000" dirty="0"/>
            </a:p>
          </p:txBody>
        </p:sp>
        <p:sp>
          <p:nvSpPr>
            <p:cNvPr id="12325" name="Line 15"/>
            <p:cNvSpPr>
              <a:spLocks noChangeShapeType="1"/>
            </p:cNvSpPr>
            <p:nvPr/>
          </p:nvSpPr>
          <p:spPr bwMode="auto">
            <a:xfrm>
              <a:off x="112014000" y="110168531"/>
              <a:ext cx="1371599" cy="1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326" name="Line 16"/>
            <p:cNvSpPr>
              <a:spLocks noChangeShapeType="1"/>
            </p:cNvSpPr>
            <p:nvPr/>
          </p:nvSpPr>
          <p:spPr bwMode="auto">
            <a:xfrm>
              <a:off x="112311656" y="109842300"/>
              <a:ext cx="1" cy="442913"/>
            </a:xfrm>
            <a:prstGeom prst="line">
              <a:avLst/>
            </a:prstGeom>
            <a:noFill/>
            <a:ln w="3175" algn="ctr">
              <a:solidFill>
                <a:srgbClr val="0066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324600" y="1981200"/>
            <a:ext cx="2057400" cy="838200"/>
            <a:chOff x="112014000" y="109842300"/>
            <a:chExt cx="1371599" cy="685800"/>
          </a:xfrm>
        </p:grpSpPr>
        <p:sp>
          <p:nvSpPr>
            <p:cNvPr id="12317" name="Rectangle 18" hidden="1"/>
            <p:cNvSpPr>
              <a:spLocks noChangeArrowheads="1" noChangeShapeType="1"/>
            </p:cNvSpPr>
            <p:nvPr/>
          </p:nvSpPr>
          <p:spPr bwMode="auto">
            <a:xfrm>
              <a:off x="112014000" y="109842300"/>
              <a:ext cx="1371599" cy="685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pic>
          <p:nvPicPr>
            <p:cNvPr id="12318" name="Picture 19" descr="DD01630_"/>
            <p:cNvPicPr preferRelativeResize="0">
              <a:picLocks noChangeArrowheads="1" noChangeShapeType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37854" y="109960804"/>
              <a:ext cx="230897" cy="1395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</p:pic>
        <p:sp>
          <p:nvSpPr>
            <p:cNvPr id="12319" name="Text Box 20"/>
            <p:cNvSpPr txBox="1">
              <a:spLocks noChangeArrowheads="1" noChangeShapeType="1"/>
            </p:cNvSpPr>
            <p:nvPr/>
          </p:nvSpPr>
          <p:spPr bwMode="auto">
            <a:xfrm>
              <a:off x="112311656" y="109908975"/>
              <a:ext cx="1073942" cy="246856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54610" tIns="36195" rIns="0" bIns="36195"/>
            <a:lstStyle/>
            <a:p>
              <a:r>
                <a:rPr lang="en-US" sz="1800" b="1" dirty="0" err="1">
                  <a:latin typeface="Albertus"/>
                </a:rPr>
                <a:t>Warga</a:t>
              </a:r>
              <a:r>
                <a:rPr lang="en-US" sz="1800" b="1" dirty="0">
                  <a:latin typeface="Albertus"/>
                </a:rPr>
                <a:t> Negara</a:t>
              </a:r>
              <a:endParaRPr lang="en-US" sz="1800" dirty="0"/>
            </a:p>
          </p:txBody>
        </p:sp>
        <p:sp>
          <p:nvSpPr>
            <p:cNvPr id="12320" name="Line 21"/>
            <p:cNvSpPr>
              <a:spLocks noChangeShapeType="1"/>
            </p:cNvSpPr>
            <p:nvPr/>
          </p:nvSpPr>
          <p:spPr bwMode="auto">
            <a:xfrm>
              <a:off x="112014000" y="110168531"/>
              <a:ext cx="1371599" cy="1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321" name="Line 22"/>
            <p:cNvSpPr>
              <a:spLocks noChangeShapeType="1"/>
            </p:cNvSpPr>
            <p:nvPr/>
          </p:nvSpPr>
          <p:spPr bwMode="auto">
            <a:xfrm>
              <a:off x="112311656" y="109842300"/>
              <a:ext cx="1" cy="442913"/>
            </a:xfrm>
            <a:prstGeom prst="line">
              <a:avLst/>
            </a:prstGeom>
            <a:noFill/>
            <a:ln w="3175" algn="ctr">
              <a:solidFill>
                <a:srgbClr val="0066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71800" y="3657600"/>
            <a:ext cx="2819400" cy="990600"/>
            <a:chOff x="2704" y="2704"/>
            <a:chExt cx="970" cy="336"/>
          </a:xfrm>
        </p:grpSpPr>
        <p:sp>
          <p:nvSpPr>
            <p:cNvPr id="12312" name="Rectangle 24"/>
            <p:cNvSpPr>
              <a:spLocks noChangeArrowheads="1" noChangeShapeType="1"/>
            </p:cNvSpPr>
            <p:nvPr/>
          </p:nvSpPr>
          <p:spPr bwMode="auto">
            <a:xfrm>
              <a:off x="2860" y="2743"/>
              <a:ext cx="814" cy="255"/>
            </a:xfrm>
            <a:prstGeom prst="rect">
              <a:avLst/>
            </a:prstGeom>
            <a:solidFill>
              <a:srgbClr val="FFFF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2313" name="Rectangle 25"/>
            <p:cNvSpPr>
              <a:spLocks noChangeArrowheads="1" noChangeShapeType="1"/>
            </p:cNvSpPr>
            <p:nvPr/>
          </p:nvSpPr>
          <p:spPr bwMode="auto">
            <a:xfrm>
              <a:off x="2762" y="2766"/>
              <a:ext cx="802" cy="274"/>
            </a:xfrm>
            <a:prstGeom prst="rect">
              <a:avLst/>
            </a:prstGeom>
            <a:solidFill>
              <a:srgbClr val="0080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2314" name="Rectangle 26"/>
            <p:cNvSpPr>
              <a:spLocks noChangeArrowheads="1" noChangeShapeType="1"/>
            </p:cNvSpPr>
            <p:nvPr/>
          </p:nvSpPr>
          <p:spPr bwMode="auto">
            <a:xfrm>
              <a:off x="2704" y="2704"/>
              <a:ext cx="114" cy="314"/>
            </a:xfrm>
            <a:prstGeom prst="rect">
              <a:avLst/>
            </a:prstGeom>
            <a:solidFill>
              <a:srgbClr val="3366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2315" name="Rectangle 27"/>
            <p:cNvSpPr>
              <a:spLocks noChangeArrowheads="1" noChangeShapeType="1"/>
            </p:cNvSpPr>
            <p:nvPr/>
          </p:nvSpPr>
          <p:spPr bwMode="auto">
            <a:xfrm>
              <a:off x="2818" y="2796"/>
              <a:ext cx="808" cy="188"/>
            </a:xfrm>
            <a:prstGeom prst="rect">
              <a:avLst/>
            </a:prstGeom>
            <a:noFill/>
            <a:ln w="28575" algn="in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2316" name="Text Box 28"/>
            <p:cNvSpPr txBox="1">
              <a:spLocks noChangeArrowheads="1" noChangeShapeType="1"/>
            </p:cNvSpPr>
            <p:nvPr/>
          </p:nvSpPr>
          <p:spPr bwMode="auto">
            <a:xfrm>
              <a:off x="2842" y="2782"/>
              <a:ext cx="753" cy="14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Copperplate Gothic Bold" pitchFamily="34" charset="0"/>
                </a:rPr>
                <a:t>Barang &amp; Jasa 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  <a:latin typeface="Copperplate Gothic Bold" pitchFamily="34" charset="0"/>
                </a:rPr>
                <a:t>Publik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276600" y="1828800"/>
            <a:ext cx="1981200" cy="1219200"/>
            <a:chOff x="3605" y="3376"/>
            <a:chExt cx="963" cy="343"/>
          </a:xfrm>
        </p:grpSpPr>
        <p:sp>
          <p:nvSpPr>
            <p:cNvPr id="12308" name="Rectangle 30"/>
            <p:cNvSpPr>
              <a:spLocks noChangeArrowheads="1" noChangeShapeType="1"/>
            </p:cNvSpPr>
            <p:nvPr/>
          </p:nvSpPr>
          <p:spPr bwMode="auto">
            <a:xfrm>
              <a:off x="3708" y="3376"/>
              <a:ext cx="756" cy="343"/>
            </a:xfrm>
            <a:prstGeom prst="rect">
              <a:avLst/>
            </a:prstGeom>
            <a:solidFill>
              <a:srgbClr val="009900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 rot="-246000">
              <a:off x="3605" y="3427"/>
              <a:ext cx="963" cy="230"/>
              <a:chOff x="111705884" y="109870286"/>
              <a:chExt cx="1990127" cy="449791"/>
            </a:xfrm>
          </p:grpSpPr>
          <p:sp>
            <p:nvSpPr>
              <p:cNvPr id="12310" name="Rectangle 32"/>
              <p:cNvSpPr>
                <a:spLocks noChangeArrowheads="1" noChangeShapeType="1"/>
              </p:cNvSpPr>
              <p:nvPr/>
            </p:nvSpPr>
            <p:spPr bwMode="auto">
              <a:xfrm>
                <a:off x="111705884" y="109870286"/>
                <a:ext cx="1987828" cy="449791"/>
              </a:xfrm>
              <a:prstGeom prst="rect">
                <a:avLst/>
              </a:prstGeom>
              <a:solidFill>
                <a:srgbClr val="FFFFFF"/>
              </a:solidFill>
              <a:ln w="50800" algn="in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2311" name="Text Box 33"/>
              <p:cNvSpPr txBox="1">
                <a:spLocks noChangeArrowheads="1" noChangeShapeType="1"/>
              </p:cNvSpPr>
              <p:nvPr/>
            </p:nvSpPr>
            <p:spPr bwMode="auto">
              <a:xfrm>
                <a:off x="111708181" y="109903816"/>
                <a:ext cx="1987830" cy="368829"/>
              </a:xfrm>
              <a:prstGeom prst="rect">
                <a:avLst/>
              </a:prstGeom>
              <a:noFill/>
              <a:ln w="0" algn="in">
                <a:noFill/>
                <a:miter lim="800000"/>
                <a:headEnd/>
                <a:tailEnd/>
              </a:ln>
            </p:spPr>
            <p:txBody>
              <a:bodyPr lIns="36195" tIns="0" rIns="36195" bIns="0"/>
              <a:lstStyle/>
              <a:p>
                <a:pPr algn="ctr"/>
                <a:r>
                  <a:rPr lang="en-US" sz="1500" b="1">
                    <a:solidFill>
                      <a:srgbClr val="006600"/>
                    </a:solidFill>
                    <a:latin typeface="Rockwell Condensed" pitchFamily="18" charset="0"/>
                  </a:rPr>
                  <a:t>Tidak Dapat</a:t>
                </a:r>
              </a:p>
              <a:p>
                <a:pPr algn="ctr"/>
                <a:r>
                  <a:rPr lang="en-US" sz="1500" b="1">
                    <a:solidFill>
                      <a:srgbClr val="006600"/>
                    </a:solidFill>
                    <a:latin typeface="Rockwell Condensed" pitchFamily="18" charset="0"/>
                  </a:rPr>
                  <a:t> Diidentifikasi</a:t>
                </a:r>
              </a:p>
              <a:p>
                <a:pPr algn="ctr"/>
                <a:r>
                  <a:rPr lang="en-US" sz="1500" b="1">
                    <a:solidFill>
                      <a:srgbClr val="006600"/>
                    </a:solidFill>
                    <a:latin typeface="Rockwell Condensed" pitchFamily="18" charset="0"/>
                  </a:rPr>
                  <a:t>Secara Langsung</a:t>
                </a:r>
                <a:endParaRPr lang="en-US" sz="1400">
                  <a:solidFill>
                    <a:srgbClr val="006600"/>
                  </a:solidFill>
                </a:endParaRPr>
              </a:p>
            </p:txBody>
          </p:sp>
        </p:grpSp>
      </p:grpSp>
      <p:cxnSp>
        <p:nvCxnSpPr>
          <p:cNvPr id="333858" name="AutoShape 34"/>
          <p:cNvCxnSpPr>
            <a:cxnSpLocks noChangeShapeType="1"/>
          </p:cNvCxnSpPr>
          <p:nvPr/>
        </p:nvCxnSpPr>
        <p:spPr bwMode="auto">
          <a:xfrm rot="-5400000" flipH="1" flipV="1">
            <a:off x="4324350" y="-1047750"/>
            <a:ext cx="152400" cy="6057900"/>
          </a:xfrm>
          <a:prstGeom prst="curvedConnector3">
            <a:avLst>
              <a:gd name="adj1" fmla="val -526042"/>
            </a:avLst>
          </a:prstGeom>
          <a:noFill/>
          <a:ln w="412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33859" name="AutoShape 35"/>
          <p:cNvCxnSpPr>
            <a:cxnSpLocks noChangeShapeType="1"/>
          </p:cNvCxnSpPr>
          <p:nvPr/>
        </p:nvCxnSpPr>
        <p:spPr bwMode="auto">
          <a:xfrm rot="5400000" flipH="1" flipV="1">
            <a:off x="4286250" y="-442912"/>
            <a:ext cx="152400" cy="6057900"/>
          </a:xfrm>
          <a:prstGeom prst="curvedConnector3">
            <a:avLst>
              <a:gd name="adj1" fmla="val -673958"/>
            </a:avLst>
          </a:prstGeom>
          <a:noFill/>
          <a:ln w="4127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4267200" y="1143000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ShapeType="1"/>
          </p:cNvSpPr>
          <p:nvPr/>
        </p:nvSpPr>
        <p:spPr bwMode="auto">
          <a:xfrm>
            <a:off x="4267200" y="3048000"/>
            <a:ext cx="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862" name="AutoShape 38"/>
          <p:cNvSpPr>
            <a:spLocks noChangeArrowheads="1"/>
          </p:cNvSpPr>
          <p:nvPr/>
        </p:nvSpPr>
        <p:spPr bwMode="auto">
          <a:xfrm rot="5400000">
            <a:off x="3990975" y="2576513"/>
            <a:ext cx="571500" cy="5657850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chemeClr val="accent4">
                  <a:lumMod val="20000"/>
                  <a:lumOff val="80000"/>
                  <a:alpha val="88000"/>
                </a:schemeClr>
              </a:gs>
              <a:gs pos="50000">
                <a:srgbClr val="339933">
                  <a:alpha val="50000"/>
                </a:srgbClr>
              </a:gs>
              <a:gs pos="100000">
                <a:srgbClr val="33CC33"/>
              </a:gs>
            </a:gsLst>
            <a:lin ang="5400000" scaled="1"/>
          </a:gra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latin typeface="Berlin Sans FB Demi" pitchFamily="34" charset="0"/>
                <a:cs typeface="Arial" charset="0"/>
              </a:rPr>
              <a:t>Kepercayaan</a:t>
            </a:r>
            <a:r>
              <a:rPr lang="en-US" sz="2400" dirty="0">
                <a:latin typeface="Berlin Sans FB Demi" pitchFamily="34" charset="0"/>
                <a:cs typeface="Arial" charset="0"/>
              </a:rPr>
              <a:t> </a:t>
            </a:r>
            <a:r>
              <a:rPr lang="en-US" sz="2400" dirty="0" err="1">
                <a:latin typeface="Berlin Sans FB Demi" pitchFamily="34" charset="0"/>
                <a:cs typeface="Arial" charset="0"/>
              </a:rPr>
              <a:t>Tinggi</a:t>
            </a:r>
            <a:endParaRPr lang="en-US" sz="2400" i="1" dirty="0">
              <a:latin typeface="Berlin Sans FB Demi" pitchFamily="34" charset="0"/>
              <a:cs typeface="Arial" charset="0"/>
            </a:endParaRPr>
          </a:p>
        </p:txBody>
      </p:sp>
      <p:sp>
        <p:nvSpPr>
          <p:cNvPr id="333863" name="Rectangle 39"/>
          <p:cNvSpPr>
            <a:spLocks noChangeArrowheads="1"/>
          </p:cNvSpPr>
          <p:nvPr/>
        </p:nvSpPr>
        <p:spPr bwMode="auto">
          <a:xfrm>
            <a:off x="3581400" y="16764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>
                <a:latin typeface="Courier New" pitchFamily="49" charset="0"/>
              </a:rPr>
              <a:t>Keterkaitan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333864" name="Rectangle 40"/>
          <p:cNvSpPr>
            <a:spLocks noChangeArrowheads="1"/>
          </p:cNvSpPr>
          <p:nvPr/>
        </p:nvSpPr>
        <p:spPr bwMode="auto">
          <a:xfrm>
            <a:off x="1981200" y="4781550"/>
            <a:ext cx="472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Berlin Sans FB" pitchFamily="34" charset="0"/>
              </a:rPr>
              <a:t>Fokus</a:t>
            </a:r>
            <a:r>
              <a:rPr lang="en-US" sz="2000" b="1" dirty="0">
                <a:latin typeface="Berlin Sans FB" pitchFamily="34" charset="0"/>
              </a:rPr>
              <a:t> </a:t>
            </a:r>
            <a:r>
              <a:rPr lang="en-US" sz="2000" b="1" dirty="0" err="1">
                <a:latin typeface="Berlin Sans FB" pitchFamily="34" charset="0"/>
              </a:rPr>
              <a:t>Pemungutan</a:t>
            </a:r>
            <a:r>
              <a:rPr lang="en-US" sz="2000" b="1" dirty="0">
                <a:latin typeface="Berlin Sans FB" pitchFamily="34" charset="0"/>
              </a:rPr>
              <a:t> </a:t>
            </a:r>
            <a:r>
              <a:rPr lang="en-US" sz="2000" b="1" dirty="0" err="1">
                <a:latin typeface="Berlin Sans FB" pitchFamily="34" charset="0"/>
              </a:rPr>
              <a:t>Pajak</a:t>
            </a:r>
            <a:r>
              <a:rPr lang="en-US" sz="2000" b="1" dirty="0">
                <a:latin typeface="Berlin Sans FB" pitchFamily="34" charset="0"/>
              </a:rPr>
              <a:t> yang </a:t>
            </a:r>
            <a:r>
              <a:rPr lang="en-US" sz="2000" b="1" dirty="0" err="1">
                <a:latin typeface="Berlin Sans FB" pitchFamily="34" charset="0"/>
              </a:rPr>
              <a:t>Sehat</a:t>
            </a:r>
            <a:endParaRPr lang="en-US" sz="2000" b="1" dirty="0">
              <a:latin typeface="Berlin Sans FB" pitchFamily="34" charset="0"/>
            </a:endParaRPr>
          </a:p>
        </p:txBody>
      </p:sp>
      <p:sp>
        <p:nvSpPr>
          <p:cNvPr id="333865" name="AutoShape 41"/>
          <p:cNvSpPr>
            <a:spLocks noChangeArrowheads="1"/>
          </p:cNvSpPr>
          <p:nvPr/>
        </p:nvSpPr>
        <p:spPr bwMode="auto">
          <a:xfrm rot="5400000">
            <a:off x="3895725" y="3605213"/>
            <a:ext cx="762000" cy="5657850"/>
          </a:xfrm>
          <a:prstGeom prst="roundRect">
            <a:avLst>
              <a:gd name="adj" fmla="val 16667"/>
            </a:avLst>
          </a:prstGeom>
          <a:gradFill rotWithShape="1">
            <a:gsLst>
              <a:gs pos="98000">
                <a:schemeClr val="tx2">
                  <a:alpha val="18000"/>
                </a:schemeClr>
              </a:gs>
              <a:gs pos="50000">
                <a:srgbClr val="339933">
                  <a:alpha val="50000"/>
                </a:srgbClr>
              </a:gs>
              <a:gs pos="100000">
                <a:srgbClr val="33CC33"/>
              </a:gs>
            </a:gsLst>
            <a:lin ang="5400000" scaled="1"/>
          </a:gra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>
              <a:defRPr/>
            </a:pPr>
            <a:r>
              <a:rPr lang="en-US" sz="2000" b="1" dirty="0" err="1">
                <a:latin typeface="Book Antiqua" pitchFamily="18" charset="0"/>
                <a:cs typeface="Arial" charset="0"/>
              </a:rPr>
              <a:t>Bila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masyarakat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membayar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pajak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tidak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lebih</a:t>
            </a:r>
            <a:endParaRPr lang="en-US" sz="2000" b="1" dirty="0">
              <a:latin typeface="Book Antiqua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000" b="1" dirty="0" err="1">
                <a:latin typeface="Book Antiqua" pitchFamily="18" charset="0"/>
                <a:cs typeface="Arial" charset="0"/>
              </a:rPr>
              <a:t>dan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tidak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kurang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dari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yang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seharusnya</a:t>
            </a:r>
            <a:r>
              <a:rPr 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US" sz="2000" b="1" dirty="0" err="1">
                <a:latin typeface="Book Antiqua" pitchFamily="18" charset="0"/>
                <a:cs typeface="Arial" charset="0"/>
              </a:rPr>
              <a:t>dibayar</a:t>
            </a:r>
            <a:endParaRPr lang="en-US" sz="2000" b="1" i="1" dirty="0">
              <a:latin typeface="Book Antiqua" pitchFamily="18" charset="0"/>
              <a:cs typeface="Arial" charset="0"/>
            </a:endParaRPr>
          </a:p>
        </p:txBody>
      </p:sp>
      <p:sp>
        <p:nvSpPr>
          <p:cNvPr id="333866" name="Line 42"/>
          <p:cNvSpPr>
            <a:spLocks noChangeShapeType="1"/>
          </p:cNvSpPr>
          <p:nvPr/>
        </p:nvSpPr>
        <p:spPr bwMode="auto">
          <a:xfrm>
            <a:off x="4343400" y="5715000"/>
            <a:ext cx="0" cy="304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3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3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2000"/>
                                        <p:tgtEl>
                                          <p:spTgt spid="3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3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60" grpId="0" animBg="1"/>
      <p:bldP spid="333861" grpId="0" animBg="1"/>
      <p:bldP spid="333864" grpId="0"/>
      <p:bldP spid="333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085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id-ID" dirty="0" smtClean="0"/>
              <a:t>Tantangan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err="1" smtClean="0"/>
              <a:t>Kondisi</a:t>
            </a:r>
            <a:r>
              <a:rPr lang="en-US" sz="4000" dirty="0" smtClean="0"/>
              <a:t> </a:t>
            </a:r>
            <a:r>
              <a:rPr lang="en-US" sz="4000" dirty="0" err="1" smtClean="0"/>
              <a:t>Empiris</a:t>
            </a:r>
            <a:r>
              <a:rPr lang="en-US" sz="4000" dirty="0" smtClean="0"/>
              <a:t> </a:t>
            </a:r>
            <a:r>
              <a:rPr lang="en-US" sz="4000" dirty="0" err="1" smtClean="0"/>
              <a:t>Kepatuhan</a:t>
            </a:r>
            <a:r>
              <a:rPr lang="en-US" sz="4000" dirty="0" smtClean="0"/>
              <a:t> </a:t>
            </a:r>
            <a:r>
              <a:rPr lang="en-US" sz="4000" dirty="0" err="1" smtClean="0"/>
              <a:t>Wajib</a:t>
            </a:r>
            <a:r>
              <a:rPr lang="en-US" sz="4000" dirty="0" smtClean="0"/>
              <a:t> </a:t>
            </a:r>
            <a:r>
              <a:rPr lang="en-US" sz="4000" dirty="0" err="1" smtClean="0"/>
              <a:t>Pajak</a:t>
            </a:r>
            <a:endParaRPr lang="id-ID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33"/>
          <a:stretch/>
        </p:blipFill>
        <p:spPr>
          <a:xfrm>
            <a:off x="0" y="214290"/>
            <a:ext cx="642910" cy="930195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700075"/>
              </p:ext>
            </p:extLst>
          </p:nvPr>
        </p:nvGraphicFramePr>
        <p:xfrm>
          <a:off x="428596" y="1571613"/>
          <a:ext cx="8501122" cy="4440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614"/>
                <a:gridCol w="3923595"/>
                <a:gridCol w="1790261"/>
                <a:gridCol w="2278652"/>
              </a:tblGrid>
              <a:tr h="6613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URAIAN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Orang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Pribadi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Badan Usaha 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tanpa</a:t>
                      </a:r>
                      <a:r>
                        <a:rPr lang="en-US" sz="1800" dirty="0" smtClean="0"/>
                        <a:t> Usaha </a:t>
                      </a:r>
                      <a:r>
                        <a:rPr lang="en-US" sz="1800" dirty="0" err="1" smtClean="0"/>
                        <a:t>Mikro</a:t>
                      </a:r>
                      <a:r>
                        <a:rPr lang="en-US" sz="1800" dirty="0" smtClean="0"/>
                        <a:t>)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377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Populasi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240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22,</a:t>
                      </a:r>
                      <a:r>
                        <a:rPr lang="en-US" sz="1800" baseline="0" dirty="0" smtClean="0"/>
                        <a:t>6  </a:t>
                      </a:r>
                      <a:r>
                        <a:rPr lang="en-US" sz="1800" baseline="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</a:tr>
              <a:tr h="6613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Aktif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Bekerja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Kegiatan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U</a:t>
                      </a:r>
                      <a:r>
                        <a:rPr lang="en-US" sz="1800" dirty="0" err="1" smtClean="0"/>
                        <a:t>saha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Domisili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Tetap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12,9 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</a:tr>
              <a:tr h="66135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aseline="0" dirty="0" smtClean="0"/>
                        <a:t>Perkiraan Penghasilan di atas PTKP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Badan</a:t>
                      </a:r>
                      <a:r>
                        <a:rPr lang="en-US" sz="1800" baseline="0" dirty="0" smtClean="0"/>
                        <a:t> Usaha  </a:t>
                      </a:r>
                      <a:r>
                        <a:rPr lang="en-US" sz="1800" baseline="0" dirty="0" err="1" smtClean="0"/>
                        <a:t>Domisili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baseline="0" dirty="0" err="1" smtClean="0"/>
                        <a:t>Tetap</a:t>
                      </a:r>
                      <a:endParaRPr lang="en-US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60 juta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5 Juta</a:t>
                      </a:r>
                      <a:endParaRPr lang="en-US" sz="1800" dirty="0"/>
                    </a:p>
                  </a:txBody>
                  <a:tcPr/>
                </a:tc>
              </a:tr>
              <a:tr h="37792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Wajib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Pajak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Terdaftar</a:t>
                      </a:r>
                      <a:endParaRPr lang="en-US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19,9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1,9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</a:tr>
              <a:tr h="377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SPT </a:t>
                      </a:r>
                      <a:r>
                        <a:rPr lang="id-ID" sz="1800" dirty="0" smtClean="0"/>
                        <a:t>yang </a:t>
                      </a:r>
                      <a:r>
                        <a:rPr lang="en-US" sz="1800" baseline="0" dirty="0" err="1" smtClean="0"/>
                        <a:t>Dilaporkan</a:t>
                      </a:r>
                      <a:r>
                        <a:rPr lang="id-ID" sz="1800" baseline="0" dirty="0" smtClean="0"/>
                        <a:t> tahun 2011</a:t>
                      </a:r>
                      <a:endParaRPr lang="en-US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8,8  </a:t>
                      </a:r>
                      <a:r>
                        <a:rPr lang="en-US" sz="1800" dirty="0" err="1" smtClean="0"/>
                        <a:t>Juta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520</a:t>
                      </a:r>
                      <a:r>
                        <a:rPr lang="en-US" sz="1800" baseline="0" smtClean="0"/>
                        <a:t>  </a:t>
                      </a:r>
                      <a:r>
                        <a:rPr lang="en-US" sz="1800" baseline="0" dirty="0" err="1" smtClean="0"/>
                        <a:t>Ribu</a:t>
                      </a:r>
                      <a:endParaRPr lang="en-US" sz="1800" dirty="0"/>
                    </a:p>
                  </a:txBody>
                  <a:tcPr/>
                </a:tc>
              </a:tr>
              <a:tr h="66135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Rasio</a:t>
                      </a:r>
                      <a:r>
                        <a:rPr lang="en-US" sz="1800" dirty="0" smtClean="0"/>
                        <a:t> SPT </a:t>
                      </a:r>
                      <a:r>
                        <a:rPr lang="id-ID" sz="1800" dirty="0" smtClean="0"/>
                        <a:t>Badan thd Badan Usaha Dom</a:t>
                      </a:r>
                      <a:r>
                        <a:rPr lang="id-ID" sz="1800" baseline="0" dirty="0" smtClean="0"/>
                        <a:t> Tetap </a:t>
                      </a:r>
                      <a:r>
                        <a:rPr lang="en-US" sz="1800" dirty="0" smtClean="0"/>
                        <a:t>(</a:t>
                      </a:r>
                      <a:r>
                        <a:rPr lang="id-ID" sz="1800" dirty="0" smtClean="0"/>
                        <a:t>5</a:t>
                      </a:r>
                      <a:r>
                        <a:rPr lang="en-US" sz="1800" dirty="0" smtClean="0"/>
                        <a:t>:3)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10,4 %</a:t>
                      </a:r>
                      <a:endParaRPr lang="en-US" sz="1800" b="1" dirty="0"/>
                    </a:p>
                  </a:txBody>
                  <a:tcPr/>
                </a:tc>
              </a:tr>
              <a:tr h="66135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Rasio</a:t>
                      </a:r>
                      <a:r>
                        <a:rPr lang="en-US" sz="1800" dirty="0" smtClean="0"/>
                        <a:t> SPT </a:t>
                      </a:r>
                      <a:r>
                        <a:rPr lang="id-ID" sz="1800" dirty="0" smtClean="0"/>
                        <a:t>OP thd OP Bekerja di</a:t>
                      </a:r>
                      <a:r>
                        <a:rPr lang="id-ID" sz="1800" baseline="0" dirty="0" smtClean="0"/>
                        <a:t> atas PTKP</a:t>
                      </a:r>
                      <a:r>
                        <a:rPr lang="id-ID" sz="180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id-ID" sz="1800" dirty="0" smtClean="0"/>
                        <a:t>5</a:t>
                      </a:r>
                      <a:r>
                        <a:rPr lang="en-US" sz="1800" dirty="0" smtClean="0"/>
                        <a:t>:</a:t>
                      </a:r>
                      <a:r>
                        <a:rPr lang="id-ID" sz="18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/>
                        <a:t>14,</a:t>
                      </a:r>
                      <a:r>
                        <a:rPr lang="en-US" sz="1800" b="1" dirty="0" smtClean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1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Penduduk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produktif</a:t>
            </a:r>
            <a:r>
              <a:rPr lang="en-US" dirty="0" smtClean="0">
                <a:solidFill>
                  <a:schemeClr val="bg1"/>
                </a:solidFill>
              </a:rPr>
              <a:t>:	</a:t>
            </a:r>
            <a:r>
              <a:rPr lang="id-ID" dirty="0" smtClean="0">
                <a:solidFill>
                  <a:schemeClr val="bg1"/>
                </a:solidFill>
              </a:rPr>
              <a:t>10.200.723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(usia 15-64 tahun)</a:t>
            </a:r>
            <a:endParaRPr lang="id-ID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(</a:t>
            </a:r>
            <a:r>
              <a:rPr lang="id-ID" sz="1400" i="1" dirty="0" smtClean="0">
                <a:solidFill>
                  <a:schemeClr val="bg1"/>
                </a:solidFill>
              </a:rPr>
              <a:t>data Sensus Penduduk 2010</a:t>
            </a:r>
            <a:r>
              <a:rPr lang="en-US" sz="1400" i="1" dirty="0" smtClean="0">
                <a:solidFill>
                  <a:schemeClr val="bg1"/>
                </a:solidFill>
              </a:rPr>
              <a:t>, </a:t>
            </a:r>
            <a:r>
              <a:rPr lang="id-ID" sz="1400" i="1" dirty="0" smtClean="0">
                <a:solidFill>
                  <a:schemeClr val="bg1"/>
                </a:solidFill>
              </a:rPr>
              <a:t>jateng.bps.go.id)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WP OP </a:t>
            </a:r>
            <a:r>
              <a:rPr lang="en-US" sz="2400" dirty="0" err="1" smtClean="0">
                <a:solidFill>
                  <a:schemeClr val="bg1"/>
                </a:solidFill>
              </a:rPr>
              <a:t>terdaftar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berNPWP</a:t>
            </a:r>
            <a:r>
              <a:rPr lang="en-US" sz="2400" dirty="0" smtClean="0">
                <a:solidFill>
                  <a:schemeClr val="bg1"/>
                </a:solidFill>
              </a:rPr>
              <a:t>):</a:t>
            </a:r>
            <a:r>
              <a:rPr lang="id-ID" sz="2400" dirty="0">
                <a:solidFill>
                  <a:schemeClr val="bg1"/>
                </a:solidFill>
              </a:rPr>
              <a:t>	</a:t>
            </a:r>
            <a:r>
              <a:rPr lang="id-ID" sz="2400" dirty="0" smtClean="0">
                <a:solidFill>
                  <a:schemeClr val="bg1"/>
                </a:solidFill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</a:rPr>
              <a:t>821.867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(</a:t>
            </a:r>
            <a:r>
              <a:rPr lang="id-ID" sz="1600" b="1" i="1" dirty="0" smtClean="0">
                <a:solidFill>
                  <a:schemeClr val="bg1"/>
                </a:solidFill>
              </a:rPr>
              <a:t>8.06</a:t>
            </a:r>
            <a:r>
              <a:rPr lang="en-US" sz="1600" b="1" i="1" dirty="0" smtClean="0">
                <a:solidFill>
                  <a:schemeClr val="bg1"/>
                </a:solidFill>
              </a:rPr>
              <a:t>%)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WP OP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setoran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PPh</a:t>
            </a:r>
            <a:r>
              <a:rPr lang="en-US" sz="2000" dirty="0" smtClean="0">
                <a:solidFill>
                  <a:schemeClr val="bg1"/>
                </a:solidFill>
              </a:rPr>
              <a:t>:	        </a:t>
            </a:r>
            <a:r>
              <a:rPr lang="id-ID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20.840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(</a:t>
            </a:r>
            <a:r>
              <a:rPr lang="id-ID" sz="1600" b="1" i="1" dirty="0" smtClean="0">
                <a:solidFill>
                  <a:schemeClr val="bg1"/>
                </a:solidFill>
              </a:rPr>
              <a:t>2.54</a:t>
            </a:r>
            <a:r>
              <a:rPr lang="en-US" sz="1600" b="1" i="1" dirty="0" smtClean="0">
                <a:solidFill>
                  <a:schemeClr val="bg1"/>
                </a:solidFill>
              </a:rPr>
              <a:t>%)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WP OP </a:t>
            </a:r>
            <a:r>
              <a:rPr lang="en-US" sz="2000" dirty="0" err="1" smtClean="0">
                <a:solidFill>
                  <a:schemeClr val="bg1"/>
                </a:solidFill>
              </a:rPr>
              <a:t>menyampaikan</a:t>
            </a:r>
            <a:r>
              <a:rPr lang="en-US" sz="2000" dirty="0" smtClean="0">
                <a:solidFill>
                  <a:schemeClr val="bg1"/>
                </a:solidFill>
              </a:rPr>
              <a:t> SPT:	       </a:t>
            </a:r>
            <a:r>
              <a:rPr lang="id-ID" sz="2000" dirty="0" smtClean="0">
                <a:solidFill>
                  <a:schemeClr val="bg1"/>
                </a:solidFill>
              </a:rPr>
              <a:t>	</a:t>
            </a:r>
            <a:r>
              <a:rPr lang="id-ID" sz="2000" b="1" dirty="0" smtClean="0">
                <a:solidFill>
                  <a:schemeClr val="bg1"/>
                </a:solidFill>
              </a:rPr>
              <a:t>442.809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(</a:t>
            </a:r>
            <a:r>
              <a:rPr lang="id-ID" sz="1600" b="1" i="1" dirty="0" smtClean="0">
                <a:solidFill>
                  <a:schemeClr val="bg1"/>
                </a:solidFill>
              </a:rPr>
              <a:t>53,88</a:t>
            </a:r>
            <a:r>
              <a:rPr lang="en-US" sz="1600" b="1" i="1" dirty="0" smtClean="0">
                <a:solidFill>
                  <a:schemeClr val="bg1"/>
                </a:solidFill>
              </a:rPr>
              <a:t>%)</a:t>
            </a:r>
            <a:r>
              <a:rPr lang="id-ID" sz="1600" i="1" dirty="0" smtClean="0">
                <a:solidFill>
                  <a:schemeClr val="bg1"/>
                </a:solidFill>
              </a:rPr>
              <a:t> </a:t>
            </a:r>
          </a:p>
          <a:p>
            <a:pPr lvl="2">
              <a:buNone/>
            </a:pPr>
            <a:r>
              <a:rPr lang="id-ID" sz="1600" i="1" dirty="0" smtClean="0">
                <a:solidFill>
                  <a:schemeClr val="bg1"/>
                </a:solidFill>
              </a:rPr>
              <a:t>      per 31 Maret 2012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 	</a:t>
            </a:r>
          </a:p>
          <a:p>
            <a:pPr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98F3BD-5093-4222-BBCE-DF2B46B1CFAD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21429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Kepatuhan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Jateng 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72132" y="2143116"/>
            <a:ext cx="2500330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2910" y="4500570"/>
            <a:ext cx="7786742" cy="1257295"/>
          </a:xfrm>
          <a:prstGeom prst="rect">
            <a:avLst/>
          </a:prstGeom>
          <a:solidFill>
            <a:srgbClr val="FFFF00"/>
          </a:solidFill>
        </p:spPr>
        <p:txBody>
          <a:bodyPr vert="horz" lIns="54864" tIns="91440" rtlCol="0">
            <a:normAutofit fontScale="925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Badan terdaftar		 	42.427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d-ID" sz="3200" dirty="0" smtClean="0">
                <a:solidFill>
                  <a:schemeClr val="bg1"/>
                </a:solidFill>
              </a:rPr>
              <a:t>Lapor SPT per 30 April 2012	 	18.255 </a:t>
            </a:r>
            <a:r>
              <a:rPr lang="id-ID" sz="2000" dirty="0" smtClean="0">
                <a:solidFill>
                  <a:schemeClr val="bg1"/>
                </a:solidFill>
              </a:rPr>
              <a:t>(43.03%)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290</TotalTime>
  <Words>678</Words>
  <Application>Microsoft Office PowerPoint</Application>
  <PresentationFormat>On-screen Show (4:3)</PresentationFormat>
  <Paragraphs>255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Mewujudkan Masyarakat  Bangga Bayar Pajak</vt:lpstr>
      <vt:lpstr>BASUKI RAKHMAD, Ak., M.Sc.</vt:lpstr>
      <vt:lpstr>Agenda  </vt:lpstr>
      <vt:lpstr>Ditjen Pajak (DJP)</vt:lpstr>
      <vt:lpstr>Peran Pajak dalam APBN 2009 - 2013</vt:lpstr>
      <vt:lpstr>Penerimaan Pajak</vt:lpstr>
      <vt:lpstr>Slide 7</vt:lpstr>
      <vt:lpstr>Tantangan: Kondisi Empiris Kepatuhan Wajib Pajak</vt:lpstr>
      <vt:lpstr>Slide 9</vt:lpstr>
      <vt:lpstr>Kepatuhan</vt:lpstr>
      <vt:lpstr>Variabel kepatuhan</vt:lpstr>
      <vt:lpstr>Variabel kepatuhan</vt:lpstr>
      <vt:lpstr>Pengumpulan pajak berorientasi kepatuhan</vt:lpstr>
      <vt:lpstr>Kepatuhan WP dan Penerimaan Pajak</vt:lpstr>
      <vt:lpstr>Mewujudkan  Rasa Bangga Bayar Pajak</vt:lpstr>
      <vt:lpstr>Slide 16</vt:lpstr>
      <vt:lpstr>Pajak: mengapa penting?</vt:lpstr>
      <vt:lpstr>terima kasih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Dodits</dc:creator>
  <cp:lastModifiedBy>eee</cp:lastModifiedBy>
  <cp:revision>17</cp:revision>
  <dcterms:created xsi:type="dcterms:W3CDTF">2012-09-05T02:56:33Z</dcterms:created>
  <dcterms:modified xsi:type="dcterms:W3CDTF">2012-09-14T00:10:58Z</dcterms:modified>
</cp:coreProperties>
</file>