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4"/>
  </p:notesMasterIdLst>
  <p:handoutMasterIdLst>
    <p:handoutMasterId r:id="rId25"/>
  </p:handoutMasterIdLst>
  <p:sldIdLst>
    <p:sldId id="311" r:id="rId2"/>
    <p:sldId id="310" r:id="rId3"/>
    <p:sldId id="313" r:id="rId4"/>
    <p:sldId id="280" r:id="rId5"/>
    <p:sldId id="314" r:id="rId6"/>
    <p:sldId id="281" r:id="rId7"/>
    <p:sldId id="282" r:id="rId8"/>
    <p:sldId id="283" r:id="rId9"/>
    <p:sldId id="284" r:id="rId10"/>
    <p:sldId id="285" r:id="rId11"/>
    <p:sldId id="312" r:id="rId12"/>
    <p:sldId id="315" r:id="rId13"/>
    <p:sldId id="316" r:id="rId14"/>
    <p:sldId id="324" r:id="rId15"/>
    <p:sldId id="317" r:id="rId16"/>
    <p:sldId id="318" r:id="rId17"/>
    <p:sldId id="319" r:id="rId18"/>
    <p:sldId id="320" r:id="rId19"/>
    <p:sldId id="321" r:id="rId20"/>
    <p:sldId id="322" r:id="rId21"/>
    <p:sldId id="323" r:id="rId22"/>
    <p:sldId id="277" r:id="rId23"/>
  </p:sldIdLst>
  <p:sldSz cx="9144000" cy="6858000" type="screen4x3"/>
  <p:notesSz cx="6858000" cy="1114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1" d="100"/>
          <a:sy n="71" d="100"/>
        </p:scale>
        <p:origin x="-1338"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D:\STADA%20KEC%20DUKUN\olah%20data.xlsx" TargetMode="External"/><Relationship Id="rId1" Type="http://schemas.openxmlformats.org/officeDocument/2006/relationships/image" Target="../media/image6.jpeg"/></Relationships>
</file>

<file path=ppt/charts/_rels/chart10.xml.rels><?xml version="1.0" encoding="UTF-8" standalone="yes"?>
<Relationships xmlns="http://schemas.openxmlformats.org/package/2006/relationships"><Relationship Id="rId1" Type="http://schemas.openxmlformats.org/officeDocument/2006/relationships/oleObject" Target="file:///D:\STADA%20KEC%20DUKUN\olah%20data.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STADA%20KEC%20DUKUN\olah%20data.xlsx" TargetMode="External"/></Relationships>
</file>

<file path=ppt/charts/_rels/chart12.xml.rels><?xml version="1.0" encoding="UTF-8" standalone="yes"?>
<Relationships xmlns="http://schemas.openxmlformats.org/package/2006/relationships"><Relationship Id="rId2" Type="http://schemas.openxmlformats.org/officeDocument/2006/relationships/oleObject" Target="file:///D:\STADA%20KEC%20DUKUN\olah%20data.xlsx" TargetMode="External"/><Relationship Id="rId1" Type="http://schemas.openxmlformats.org/officeDocument/2006/relationships/image" Target="../media/image9.jpeg"/></Relationships>
</file>

<file path=ppt/charts/_rels/chart2.xml.rels><?xml version="1.0" encoding="UTF-8" standalone="yes"?>
<Relationships xmlns="http://schemas.openxmlformats.org/package/2006/relationships"><Relationship Id="rId1" Type="http://schemas.openxmlformats.org/officeDocument/2006/relationships/oleObject" Target="file:///D:\STADA%20KEC%20DUKUN\olah%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olah%20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olah%20data.xlsx"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file:///D:\STADA%20KEC%20DUKUN\olah%20data.xlsx" TargetMode="External"/><Relationship Id="rId1" Type="http://schemas.openxmlformats.org/officeDocument/2006/relationships/image" Target="../media/image7.jpeg"/></Relationships>
</file>

<file path=ppt/charts/_rels/chart6.xml.rels><?xml version="1.0" encoding="UTF-8" standalone="yes"?>
<Relationships xmlns="http://schemas.openxmlformats.org/package/2006/relationships"><Relationship Id="rId1" Type="http://schemas.openxmlformats.org/officeDocument/2006/relationships/oleObject" Target="file:///D:\olah%20data.xlsx"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file:///D:\STADA%20KEC%20DUKUN\olah%20data.xlsx" TargetMode="External"/><Relationship Id="rId1" Type="http://schemas.openxmlformats.org/officeDocument/2006/relationships/image" Target="../media/image8.jpeg"/></Relationships>
</file>

<file path=ppt/charts/_rels/chart8.xml.rels><?xml version="1.0" encoding="UTF-8" standalone="yes"?>
<Relationships xmlns="http://schemas.openxmlformats.org/package/2006/relationships"><Relationship Id="rId1" Type="http://schemas.openxmlformats.org/officeDocument/2006/relationships/oleObject" Target="file:///D:\STADA%20KEC%20DUKUN\olah%20data.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STADA%20KEC%20DUKUN\olah%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manualLayout>
          <c:layoutTarget val="inner"/>
          <c:xMode val="edge"/>
          <c:yMode val="edge"/>
          <c:x val="0.10563717770572796"/>
          <c:y val="8.2491419341813046E-2"/>
          <c:w val="0.72598054654932864"/>
          <c:h val="0.42509776514622105"/>
        </c:manualLayout>
      </c:layout>
      <c:pie3DChart>
        <c:varyColors val="1"/>
        <c:ser>
          <c:idx val="0"/>
          <c:order val="0"/>
          <c:tx>
            <c:strRef>
              <c:f>Sheet1!$F$2</c:f>
              <c:strCache>
                <c:ptCount val="1"/>
                <c:pt idx="0">
                  <c:v>Luas (%)</c:v>
                </c:pt>
              </c:strCache>
            </c:strRef>
          </c:tx>
          <c:explosion val="25"/>
          <c:dLbls>
            <c:dLbl>
              <c:idx val="0"/>
              <c:layout>
                <c:manualLayout>
                  <c:x val="-3.5294117647058906E-2"/>
                  <c:y val="-4.2735042735042765E-3"/>
                </c:manualLayout>
              </c:layout>
              <c:dLblPos val="bestFit"/>
              <c:showVal val="1"/>
            </c:dLbl>
            <c:dLbl>
              <c:idx val="2"/>
              <c:layout>
                <c:manualLayout>
                  <c:x val="2.7450980392156862E-2"/>
                  <c:y val="-1.2820512820512824E-2"/>
                </c:manualLayout>
              </c:layout>
              <c:dLblPos val="bestFit"/>
              <c:showVal val="1"/>
            </c:dLbl>
            <c:dLbl>
              <c:idx val="10"/>
              <c:layout>
                <c:manualLayout>
                  <c:x val="-3.9215686274509812E-3"/>
                  <c:y val="2.1367521367521371E-2"/>
                </c:manualLayout>
              </c:layout>
              <c:dLblPos val="bestFit"/>
              <c:showVal val="1"/>
            </c:dLbl>
            <c:txPr>
              <a:bodyPr/>
              <a:lstStyle/>
              <a:p>
                <a:pPr>
                  <a:defRPr lang="id-ID"/>
                </a:pPr>
                <a:endParaRPr lang="en-US"/>
              </a:p>
            </c:txPr>
            <c:dLblPos val="outEnd"/>
            <c:showVal val="1"/>
            <c:showLeaderLines val="1"/>
          </c:dLbls>
          <c:cat>
            <c:strRef>
              <c:f>Sheet1!$E$3:$E$17</c:f>
              <c:strCache>
                <c:ptCount val="15"/>
                <c:pt idx="0">
                  <c:v>Ketunggeng</c:v>
                </c:pt>
                <c:pt idx="1">
                  <c:v>Ngadipuro</c:v>
                </c:pt>
                <c:pt idx="2">
                  <c:v>Wates</c:v>
                </c:pt>
                <c:pt idx="3">
                  <c:v>Kalibening</c:v>
                </c:pt>
                <c:pt idx="4">
                  <c:v>Ngargomulyo</c:v>
                </c:pt>
                <c:pt idx="5">
                  <c:v>Keningar</c:v>
                </c:pt>
                <c:pt idx="6">
                  <c:v>Sumber</c:v>
                </c:pt>
                <c:pt idx="7">
                  <c:v>Dukun</c:v>
                </c:pt>
                <c:pt idx="8">
                  <c:v>Banyubiru</c:v>
                </c:pt>
                <c:pt idx="9">
                  <c:v>Banyudono</c:v>
                </c:pt>
                <c:pt idx="10">
                  <c:v>Mangunsoko</c:v>
                </c:pt>
                <c:pt idx="11">
                  <c:v>Sewukan</c:v>
                </c:pt>
                <c:pt idx="12">
                  <c:v>Krinjing</c:v>
                </c:pt>
                <c:pt idx="13">
                  <c:v>Paten</c:v>
                </c:pt>
                <c:pt idx="14">
                  <c:v>Sengi</c:v>
                </c:pt>
              </c:strCache>
            </c:strRef>
          </c:cat>
          <c:val>
            <c:numRef>
              <c:f>Sheet1!$F$3:$F$17</c:f>
              <c:numCache>
                <c:formatCode>0.0%</c:formatCode>
                <c:ptCount val="15"/>
                <c:pt idx="0">
                  <c:v>4.8937254203172804E-2</c:v>
                </c:pt>
                <c:pt idx="1">
                  <c:v>4.1787029205745396E-2</c:v>
                </c:pt>
                <c:pt idx="2">
                  <c:v>4.1787029205745396E-2</c:v>
                </c:pt>
                <c:pt idx="3">
                  <c:v>5.9355149592545113E-2</c:v>
                </c:pt>
                <c:pt idx="4">
                  <c:v>0.10214607139182179</c:v>
                </c:pt>
                <c:pt idx="5">
                  <c:v>5.3708253753930908E-2</c:v>
                </c:pt>
                <c:pt idx="6">
                  <c:v>7.591937738581353E-2</c:v>
                </c:pt>
                <c:pt idx="7">
                  <c:v>8.0060434334130598E-2</c:v>
                </c:pt>
                <c:pt idx="8">
                  <c:v>6.813920978594501E-2</c:v>
                </c:pt>
                <c:pt idx="9">
                  <c:v>7.428805192132501E-2</c:v>
                </c:pt>
                <c:pt idx="10">
                  <c:v>3.3002969012345396E-2</c:v>
                </c:pt>
                <c:pt idx="11">
                  <c:v>4.5426139857296828E-2</c:v>
                </c:pt>
                <c:pt idx="12">
                  <c:v>9.5495282959676256E-2</c:v>
                </c:pt>
                <c:pt idx="13">
                  <c:v>8.9471927398487736E-2</c:v>
                </c:pt>
                <c:pt idx="14">
                  <c:v>9.0475819992019216E-2</c:v>
                </c:pt>
              </c:numCache>
            </c:numRef>
          </c:val>
        </c:ser>
        <c:dLbls>
          <c:showVal val="1"/>
        </c:dLbls>
      </c:pie3DChart>
    </c:plotArea>
    <c:legend>
      <c:legendPos val="b"/>
      <c:layout>
        <c:manualLayout>
          <c:xMode val="edge"/>
          <c:yMode val="edge"/>
          <c:x val="4.2706808707735078E-2"/>
          <c:y val="0.55457764524996456"/>
          <c:w val="0.74988050023158981"/>
          <c:h val="0.393774386449117"/>
        </c:manualLayout>
      </c:layout>
      <c:txPr>
        <a:bodyPr/>
        <a:lstStyle/>
        <a:p>
          <a:pPr>
            <a:defRPr lang="id-ID"/>
          </a:pPr>
          <a:endParaRPr lang="en-US"/>
        </a:p>
      </c:txPr>
    </c:legend>
    <c:plotVisOnly val="1"/>
    <c:dispBlanksAs val="zero"/>
  </c:chart>
  <c:spPr>
    <a:blipFill>
      <a:blip xmlns:r="http://schemas.openxmlformats.org/officeDocument/2006/relationships" r:embed="rId1"/>
      <a:tile tx="0" ty="0" sx="100000" sy="100000" flip="none" algn="tl"/>
    </a:blipFill>
  </c:sp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style val="4"/>
  <c:chart>
    <c:plotArea>
      <c:layout/>
      <c:barChart>
        <c:barDir val="col"/>
        <c:grouping val="clustered"/>
        <c:ser>
          <c:idx val="0"/>
          <c:order val="0"/>
          <c:dLbls>
            <c:txPr>
              <a:bodyPr/>
              <a:lstStyle/>
              <a:p>
                <a:pPr>
                  <a:defRPr lang="id-ID"/>
                </a:pPr>
                <a:endParaRPr lang="en-US"/>
              </a:p>
            </c:txPr>
            <c:dLblPos val="outEnd"/>
            <c:showVal val="1"/>
          </c:dLbls>
          <c:cat>
            <c:strRef>
              <c:f>Sheet1!$BV$5:$BV$13</c:f>
              <c:strCache>
                <c:ptCount val="9"/>
                <c:pt idx="0">
                  <c:v>Air Kemasan</c:v>
                </c:pt>
                <c:pt idx="1">
                  <c:v>Ledeng</c:v>
                </c:pt>
                <c:pt idx="2">
                  <c:v>Pompa</c:v>
                </c:pt>
                <c:pt idx="3">
                  <c:v>Sumur Terlindung</c:v>
                </c:pt>
                <c:pt idx="4">
                  <c:v>Sumur Tak Terlindung</c:v>
                </c:pt>
                <c:pt idx="5">
                  <c:v>Mata Air Terlindung</c:v>
                </c:pt>
                <c:pt idx="6">
                  <c:v>Mata Air Tak Terlindung</c:v>
                </c:pt>
                <c:pt idx="7">
                  <c:v>Air Sungai/ Hujan</c:v>
                </c:pt>
                <c:pt idx="8">
                  <c:v>Lainnya</c:v>
                </c:pt>
              </c:strCache>
            </c:strRef>
          </c:cat>
          <c:val>
            <c:numRef>
              <c:f>Sheet1!$BW$5:$BW$13</c:f>
              <c:numCache>
                <c:formatCode>General</c:formatCode>
                <c:ptCount val="9"/>
                <c:pt idx="0">
                  <c:v>2</c:v>
                </c:pt>
                <c:pt idx="1">
                  <c:v>1591</c:v>
                </c:pt>
                <c:pt idx="2">
                  <c:v>55</c:v>
                </c:pt>
                <c:pt idx="3">
                  <c:v>4004</c:v>
                </c:pt>
                <c:pt idx="4">
                  <c:v>340</c:v>
                </c:pt>
                <c:pt idx="5">
                  <c:v>6334</c:v>
                </c:pt>
                <c:pt idx="6">
                  <c:v>192</c:v>
                </c:pt>
                <c:pt idx="7">
                  <c:v>0</c:v>
                </c:pt>
                <c:pt idx="8">
                  <c:v>0</c:v>
                </c:pt>
              </c:numCache>
            </c:numRef>
          </c:val>
        </c:ser>
        <c:dLbls>
          <c:showVal val="1"/>
        </c:dLbls>
        <c:axId val="55211520"/>
        <c:axId val="55213056"/>
      </c:barChart>
      <c:catAx>
        <c:axId val="55211520"/>
        <c:scaling>
          <c:orientation val="minMax"/>
        </c:scaling>
        <c:axPos val="b"/>
        <c:tickLblPos val="nextTo"/>
        <c:txPr>
          <a:bodyPr/>
          <a:lstStyle/>
          <a:p>
            <a:pPr>
              <a:defRPr lang="id-ID" sz="1200"/>
            </a:pPr>
            <a:endParaRPr lang="en-US"/>
          </a:p>
        </c:txPr>
        <c:crossAx val="55213056"/>
        <c:crosses val="autoZero"/>
        <c:auto val="1"/>
        <c:lblAlgn val="ctr"/>
        <c:lblOffset val="100"/>
      </c:catAx>
      <c:valAx>
        <c:axId val="55213056"/>
        <c:scaling>
          <c:orientation val="minMax"/>
        </c:scaling>
        <c:axPos val="l"/>
        <c:majorGridlines/>
        <c:numFmt formatCode="General" sourceLinked="1"/>
        <c:tickLblPos val="nextTo"/>
        <c:txPr>
          <a:bodyPr/>
          <a:lstStyle/>
          <a:p>
            <a:pPr>
              <a:defRPr lang="id-ID"/>
            </a:pPr>
            <a:endParaRPr lang="en-US"/>
          </a:p>
        </c:txPr>
        <c:crossAx val="55211520"/>
        <c:crosses val="autoZero"/>
        <c:crossBetween val="between"/>
      </c:valAx>
      <c:spPr>
        <a:solidFill>
          <a:schemeClr val="bg1">
            <a:lumMod val="85000"/>
          </a:schemeClr>
        </a:solidFill>
      </c:spPr>
    </c:plotArea>
    <c:plotVisOnly val="1"/>
    <c:dispBlanksAs val="gap"/>
  </c:chart>
  <c:spPr>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8900000" scaled="1"/>
      <a:tileRect/>
    </a:gradFill>
  </c:sp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plotArea>
      <c:layout/>
      <c:pieChart>
        <c:varyColors val="1"/>
        <c:ser>
          <c:idx val="0"/>
          <c:order val="0"/>
          <c:dLbls>
            <c:dLbl>
              <c:idx val="1"/>
              <c:layout>
                <c:manualLayout>
                  <c:x val="1.278993971907358E-2"/>
                  <c:y val="-7.2427994958780148E-2"/>
                </c:manualLayout>
              </c:layout>
              <c:dLblPos val="bestFit"/>
              <c:showVal val="1"/>
            </c:dLbl>
            <c:txPr>
              <a:bodyPr/>
              <a:lstStyle/>
              <a:p>
                <a:pPr>
                  <a:defRPr lang="id-ID"/>
                </a:pPr>
                <a:endParaRPr lang="en-US"/>
              </a:p>
            </c:txPr>
            <c:dLblPos val="outEnd"/>
            <c:showVal val="1"/>
            <c:showLeaderLines val="1"/>
          </c:dLbls>
          <c:cat>
            <c:strRef>
              <c:f>Sheet1!$B$48:$B$52</c:f>
              <c:strCache>
                <c:ptCount val="5"/>
                <c:pt idx="0">
                  <c:v>Irigasi 1/2 Teknis</c:v>
                </c:pt>
                <c:pt idx="1">
                  <c:v>Sawah Sederhana</c:v>
                </c:pt>
                <c:pt idx="2">
                  <c:v>Sawah Tadah Hujan</c:v>
                </c:pt>
                <c:pt idx="3">
                  <c:v>Tegalan/ Kebun</c:v>
                </c:pt>
                <c:pt idx="4">
                  <c:v>Tambak/ Kolam</c:v>
                </c:pt>
              </c:strCache>
            </c:strRef>
          </c:cat>
          <c:val>
            <c:numRef>
              <c:f>Sheet1!$C$48:$C$52</c:f>
              <c:numCache>
                <c:formatCode>General</c:formatCode>
                <c:ptCount val="5"/>
                <c:pt idx="0">
                  <c:v>415.19</c:v>
                </c:pt>
                <c:pt idx="1">
                  <c:v>1940.8</c:v>
                </c:pt>
                <c:pt idx="2">
                  <c:v>176</c:v>
                </c:pt>
                <c:pt idx="3">
                  <c:v>961</c:v>
                </c:pt>
                <c:pt idx="4">
                  <c:v>13</c:v>
                </c:pt>
              </c:numCache>
            </c:numRef>
          </c:val>
        </c:ser>
        <c:dLbls>
          <c:showVal val="1"/>
        </c:dLbls>
        <c:firstSliceAng val="0"/>
      </c:pieChart>
    </c:plotArea>
    <c:legend>
      <c:legendPos val="b"/>
      <c:layout>
        <c:manualLayout>
          <c:xMode val="edge"/>
          <c:yMode val="edge"/>
          <c:x val="9.5442894199628564E-2"/>
          <c:y val="0.77618110236220472"/>
          <c:w val="0.7681885371023186"/>
          <c:h val="0.15749424179120472"/>
        </c:manualLayout>
      </c:layout>
      <c:txPr>
        <a:bodyPr/>
        <a:lstStyle/>
        <a:p>
          <a:pPr>
            <a:defRPr lang="id-ID" sz="1200"/>
          </a:pPr>
          <a:endParaRPr lang="en-US"/>
        </a:p>
      </c:txPr>
    </c:legend>
    <c:plotVisOnly val="1"/>
    <c:dispBlanksAs val="zero"/>
  </c:chart>
  <c:spPr>
    <a:gradFill flip="none" rotWithShape="1">
      <a:gsLst>
        <a:gs pos="0">
          <a:srgbClr val="92D050">
            <a:shade val="30000"/>
            <a:satMod val="115000"/>
          </a:srgbClr>
        </a:gs>
        <a:gs pos="83000">
          <a:srgbClr val="92D050">
            <a:shade val="67500"/>
            <a:satMod val="115000"/>
          </a:srgbClr>
        </a:gs>
        <a:gs pos="100000">
          <a:srgbClr val="92D050">
            <a:shade val="100000"/>
            <a:satMod val="115000"/>
          </a:srgbClr>
        </a:gs>
      </a:gsLst>
      <a:lin ang="10800000" scaled="1"/>
      <a:tileRect/>
    </a:gradFill>
    <a:effectLst>
      <a:glow rad="139700">
        <a:schemeClr val="accent3">
          <a:satMod val="175000"/>
          <a:alpha val="40000"/>
        </a:schemeClr>
      </a:glow>
    </a:effectLst>
  </c:sp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3942009774030795"/>
          <c:y val="6.8924654461673382E-2"/>
          <c:w val="0.78875049709695377"/>
          <c:h val="0.67139540221440019"/>
        </c:manualLayout>
      </c:layout>
      <c:barChart>
        <c:barDir val="col"/>
        <c:grouping val="clustered"/>
        <c:ser>
          <c:idx val="0"/>
          <c:order val="0"/>
          <c:dLbls>
            <c:txPr>
              <a:bodyPr/>
              <a:lstStyle/>
              <a:p>
                <a:pPr>
                  <a:defRPr lang="id-ID"/>
                </a:pPr>
                <a:endParaRPr lang="en-US"/>
              </a:p>
            </c:txPr>
            <c:dLblPos val="outEnd"/>
            <c:showVal val="1"/>
          </c:dLbls>
          <c:cat>
            <c:strRef>
              <c:f>Sheet1!$BG$5:$BG$12</c:f>
              <c:strCache>
                <c:ptCount val="8"/>
                <c:pt idx="0">
                  <c:v>Sapi</c:v>
                </c:pt>
                <c:pt idx="1">
                  <c:v>Kerbau</c:v>
                </c:pt>
                <c:pt idx="2">
                  <c:v>Kambing</c:v>
                </c:pt>
                <c:pt idx="3">
                  <c:v>Domba</c:v>
                </c:pt>
                <c:pt idx="4">
                  <c:v>Ayam Pedaging</c:v>
                </c:pt>
                <c:pt idx="5">
                  <c:v>Itik</c:v>
                </c:pt>
                <c:pt idx="6">
                  <c:v>Angsa</c:v>
                </c:pt>
                <c:pt idx="7">
                  <c:v>Itik Manila</c:v>
                </c:pt>
              </c:strCache>
            </c:strRef>
          </c:cat>
          <c:val>
            <c:numRef>
              <c:f>Sheet1!$BH$5:$BH$12</c:f>
              <c:numCache>
                <c:formatCode>General</c:formatCode>
                <c:ptCount val="8"/>
                <c:pt idx="0">
                  <c:v>3109</c:v>
                </c:pt>
                <c:pt idx="1">
                  <c:v>749</c:v>
                </c:pt>
                <c:pt idx="2">
                  <c:v>2096</c:v>
                </c:pt>
                <c:pt idx="3">
                  <c:v>693</c:v>
                </c:pt>
                <c:pt idx="4">
                  <c:v>6000</c:v>
                </c:pt>
                <c:pt idx="5">
                  <c:v>1328</c:v>
                </c:pt>
                <c:pt idx="6">
                  <c:v>133</c:v>
                </c:pt>
                <c:pt idx="7">
                  <c:v>598</c:v>
                </c:pt>
              </c:numCache>
            </c:numRef>
          </c:val>
        </c:ser>
        <c:dLbls>
          <c:showVal val="1"/>
        </c:dLbls>
        <c:axId val="55276288"/>
        <c:axId val="55277824"/>
      </c:barChart>
      <c:catAx>
        <c:axId val="55276288"/>
        <c:scaling>
          <c:orientation val="minMax"/>
        </c:scaling>
        <c:axPos val="b"/>
        <c:tickLblPos val="nextTo"/>
        <c:txPr>
          <a:bodyPr/>
          <a:lstStyle/>
          <a:p>
            <a:pPr>
              <a:defRPr lang="id-ID"/>
            </a:pPr>
            <a:endParaRPr lang="en-US"/>
          </a:p>
        </c:txPr>
        <c:crossAx val="55277824"/>
        <c:crosses val="autoZero"/>
        <c:auto val="1"/>
        <c:lblAlgn val="ctr"/>
        <c:lblOffset val="100"/>
      </c:catAx>
      <c:valAx>
        <c:axId val="55277824"/>
        <c:scaling>
          <c:orientation val="minMax"/>
        </c:scaling>
        <c:axPos val="l"/>
        <c:majorGridlines/>
        <c:numFmt formatCode="General" sourceLinked="1"/>
        <c:tickLblPos val="nextTo"/>
        <c:txPr>
          <a:bodyPr/>
          <a:lstStyle/>
          <a:p>
            <a:pPr>
              <a:defRPr lang="id-ID"/>
            </a:pPr>
            <a:endParaRPr lang="en-US"/>
          </a:p>
        </c:txPr>
        <c:crossAx val="55276288"/>
        <c:crosses val="autoZero"/>
        <c:crossBetween val="between"/>
      </c:valAx>
      <c:spPr>
        <a:blipFill>
          <a:blip xmlns:r="http://schemas.openxmlformats.org/officeDocument/2006/relationships" r:embed="rId1"/>
          <a:tile tx="0" ty="0" sx="100000" sy="100000" flip="none" algn="tl"/>
        </a:blipFill>
      </c:spPr>
    </c:plotArea>
    <c:plotVisOnly val="1"/>
    <c:dispBlanksAs val="gap"/>
  </c:chart>
  <c:spPr>
    <a:blipFill>
      <a:blip xmlns:r="http://schemas.openxmlformats.org/officeDocument/2006/relationships" r:embed="rId1"/>
      <a:tile tx="0" ty="0" sx="100000" sy="100000" flip="none" algn="tl"/>
    </a:blipFill>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dLbls>
            <c:txPr>
              <a:bodyPr/>
              <a:lstStyle/>
              <a:p>
                <a:pPr>
                  <a:defRPr lang="id-ID"/>
                </a:pPr>
                <a:endParaRPr lang="en-US"/>
              </a:p>
            </c:txPr>
            <c:dLblPos val="outEnd"/>
            <c:showVal val="1"/>
            <c:showLeaderLines val="1"/>
          </c:dLbls>
          <c:cat>
            <c:strRef>
              <c:f>Sheet1!$B$55:$B$56</c:f>
              <c:strCache>
                <c:ptCount val="2"/>
                <c:pt idx="0">
                  <c:v>Lahan Pertanian</c:v>
                </c:pt>
                <c:pt idx="1">
                  <c:v>Lahan Non-Pertanian</c:v>
                </c:pt>
              </c:strCache>
            </c:strRef>
          </c:cat>
          <c:val>
            <c:numRef>
              <c:f>Sheet1!$C$55:$C$56</c:f>
              <c:numCache>
                <c:formatCode>0.0%</c:formatCode>
                <c:ptCount val="2"/>
                <c:pt idx="0">
                  <c:v>0.87990934849880575</c:v>
                </c:pt>
                <c:pt idx="1">
                  <c:v>0.12009065150119608</c:v>
                </c:pt>
              </c:numCache>
            </c:numRef>
          </c:val>
        </c:ser>
        <c:dLbls>
          <c:showVal val="1"/>
        </c:dLbls>
        <c:firstSliceAng val="0"/>
      </c:pieChart>
    </c:plotArea>
    <c:legend>
      <c:legendPos val="b"/>
      <c:layout/>
      <c:txPr>
        <a:bodyPr/>
        <a:lstStyle/>
        <a:p>
          <a:pPr>
            <a:defRPr lang="id-ID"/>
          </a:pPr>
          <a:endParaRPr lang="en-US"/>
        </a:p>
      </c:txPr>
    </c:legend>
    <c:plotVisOnly val="1"/>
    <c:dispBlanksAs val="zero"/>
  </c:chart>
  <c:spPr>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2700000" scaled="1"/>
      <a:tileRect/>
    </a:grad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clustered"/>
        <c:ser>
          <c:idx val="0"/>
          <c:order val="0"/>
          <c:tx>
            <c:strRef>
              <c:f>Sheet1!$S$4</c:f>
              <c:strCache>
                <c:ptCount val="1"/>
                <c:pt idx="0">
                  <c:v>Laki-Laki</c:v>
                </c:pt>
              </c:strCache>
            </c:strRef>
          </c:tx>
          <c:cat>
            <c:strRef>
              <c:f>Sheet1!$R$5:$R$19</c:f>
              <c:strCache>
                <c:ptCount val="15"/>
                <c:pt idx="0">
                  <c:v>Ketunggeng</c:v>
                </c:pt>
                <c:pt idx="1">
                  <c:v>Ngadipuro</c:v>
                </c:pt>
                <c:pt idx="2">
                  <c:v>Wates</c:v>
                </c:pt>
                <c:pt idx="3">
                  <c:v>Kalibening</c:v>
                </c:pt>
                <c:pt idx="4">
                  <c:v>Ngargomulyo</c:v>
                </c:pt>
                <c:pt idx="5">
                  <c:v>Keningar</c:v>
                </c:pt>
                <c:pt idx="6">
                  <c:v>Sumber</c:v>
                </c:pt>
                <c:pt idx="7">
                  <c:v>Dukun</c:v>
                </c:pt>
                <c:pt idx="8">
                  <c:v>Banyubiru</c:v>
                </c:pt>
                <c:pt idx="9">
                  <c:v>Banyudono</c:v>
                </c:pt>
                <c:pt idx="10">
                  <c:v>Mangunsoko</c:v>
                </c:pt>
                <c:pt idx="11">
                  <c:v>Sewukan</c:v>
                </c:pt>
                <c:pt idx="12">
                  <c:v>Krinjing</c:v>
                </c:pt>
                <c:pt idx="13">
                  <c:v>Paten</c:v>
                </c:pt>
                <c:pt idx="14">
                  <c:v>Sengi</c:v>
                </c:pt>
              </c:strCache>
            </c:strRef>
          </c:cat>
          <c:val>
            <c:numRef>
              <c:f>Sheet1!$S$5:$S$19</c:f>
              <c:numCache>
                <c:formatCode>_(* #,##0_);_(* \(#,##0\);_(* "-"_);_(@_)</c:formatCode>
                <c:ptCount val="15"/>
                <c:pt idx="0">
                  <c:v>1436</c:v>
                </c:pt>
                <c:pt idx="1">
                  <c:v>1201</c:v>
                </c:pt>
                <c:pt idx="2">
                  <c:v>702</c:v>
                </c:pt>
                <c:pt idx="3">
                  <c:v>1241</c:v>
                </c:pt>
                <c:pt idx="4">
                  <c:v>1132</c:v>
                </c:pt>
                <c:pt idx="5">
                  <c:v>298</c:v>
                </c:pt>
                <c:pt idx="6">
                  <c:v>1727</c:v>
                </c:pt>
                <c:pt idx="7">
                  <c:v>2489</c:v>
                </c:pt>
                <c:pt idx="8">
                  <c:v>2462</c:v>
                </c:pt>
                <c:pt idx="9">
                  <c:v>2616</c:v>
                </c:pt>
                <c:pt idx="10">
                  <c:v>752</c:v>
                </c:pt>
                <c:pt idx="11">
                  <c:v>1153</c:v>
                </c:pt>
                <c:pt idx="12">
                  <c:v>1005</c:v>
                </c:pt>
                <c:pt idx="13">
                  <c:v>1443</c:v>
                </c:pt>
                <c:pt idx="14">
                  <c:v>2022</c:v>
                </c:pt>
              </c:numCache>
            </c:numRef>
          </c:val>
        </c:ser>
        <c:ser>
          <c:idx val="1"/>
          <c:order val="1"/>
          <c:tx>
            <c:strRef>
              <c:f>Sheet1!$T$4</c:f>
              <c:strCache>
                <c:ptCount val="1"/>
                <c:pt idx="0">
                  <c:v>Perempuan</c:v>
                </c:pt>
              </c:strCache>
            </c:strRef>
          </c:tx>
          <c:cat>
            <c:strRef>
              <c:f>Sheet1!$R$5:$R$19</c:f>
              <c:strCache>
                <c:ptCount val="15"/>
                <c:pt idx="0">
                  <c:v>Ketunggeng</c:v>
                </c:pt>
                <c:pt idx="1">
                  <c:v>Ngadipuro</c:v>
                </c:pt>
                <c:pt idx="2">
                  <c:v>Wates</c:v>
                </c:pt>
                <c:pt idx="3">
                  <c:v>Kalibening</c:v>
                </c:pt>
                <c:pt idx="4">
                  <c:v>Ngargomulyo</c:v>
                </c:pt>
                <c:pt idx="5">
                  <c:v>Keningar</c:v>
                </c:pt>
                <c:pt idx="6">
                  <c:v>Sumber</c:v>
                </c:pt>
                <c:pt idx="7">
                  <c:v>Dukun</c:v>
                </c:pt>
                <c:pt idx="8">
                  <c:v>Banyubiru</c:v>
                </c:pt>
                <c:pt idx="9">
                  <c:v>Banyudono</c:v>
                </c:pt>
                <c:pt idx="10">
                  <c:v>Mangunsoko</c:v>
                </c:pt>
                <c:pt idx="11">
                  <c:v>Sewukan</c:v>
                </c:pt>
                <c:pt idx="12">
                  <c:v>Krinjing</c:v>
                </c:pt>
                <c:pt idx="13">
                  <c:v>Paten</c:v>
                </c:pt>
                <c:pt idx="14">
                  <c:v>Sengi</c:v>
                </c:pt>
              </c:strCache>
            </c:strRef>
          </c:cat>
          <c:val>
            <c:numRef>
              <c:f>Sheet1!$T$5:$T$19</c:f>
              <c:numCache>
                <c:formatCode>_(* #,##0_);_(* \(#,##0\);_(* "-"_);_(@_)</c:formatCode>
                <c:ptCount val="15"/>
                <c:pt idx="0">
                  <c:v>1439</c:v>
                </c:pt>
                <c:pt idx="1">
                  <c:v>1181</c:v>
                </c:pt>
                <c:pt idx="2">
                  <c:v>696</c:v>
                </c:pt>
                <c:pt idx="3">
                  <c:v>1293</c:v>
                </c:pt>
                <c:pt idx="4">
                  <c:v>1217</c:v>
                </c:pt>
                <c:pt idx="5">
                  <c:v>304</c:v>
                </c:pt>
                <c:pt idx="6">
                  <c:v>1777</c:v>
                </c:pt>
                <c:pt idx="7">
                  <c:v>2481</c:v>
                </c:pt>
                <c:pt idx="8">
                  <c:v>2510</c:v>
                </c:pt>
                <c:pt idx="9">
                  <c:v>2526</c:v>
                </c:pt>
                <c:pt idx="10">
                  <c:v>747</c:v>
                </c:pt>
                <c:pt idx="11">
                  <c:v>1210</c:v>
                </c:pt>
                <c:pt idx="12">
                  <c:v>985</c:v>
                </c:pt>
                <c:pt idx="13">
                  <c:v>1496</c:v>
                </c:pt>
                <c:pt idx="14">
                  <c:v>2030</c:v>
                </c:pt>
              </c:numCache>
            </c:numRef>
          </c:val>
        </c:ser>
        <c:gapWidth val="75"/>
        <c:axId val="51633536"/>
        <c:axId val="51635328"/>
      </c:barChart>
      <c:catAx>
        <c:axId val="51633536"/>
        <c:scaling>
          <c:orientation val="minMax"/>
        </c:scaling>
        <c:axPos val="l"/>
        <c:majorTickMark val="none"/>
        <c:tickLblPos val="nextTo"/>
        <c:txPr>
          <a:bodyPr/>
          <a:lstStyle/>
          <a:p>
            <a:pPr>
              <a:defRPr lang="id-ID"/>
            </a:pPr>
            <a:endParaRPr lang="en-US"/>
          </a:p>
        </c:txPr>
        <c:crossAx val="51635328"/>
        <c:crosses val="autoZero"/>
        <c:auto val="1"/>
        <c:lblAlgn val="ctr"/>
        <c:lblOffset val="100"/>
      </c:catAx>
      <c:valAx>
        <c:axId val="51635328"/>
        <c:scaling>
          <c:orientation val="minMax"/>
        </c:scaling>
        <c:axPos val="b"/>
        <c:majorGridlines/>
        <c:numFmt formatCode="_(* #,##0_);_(* \(#,##0\);_(* &quot;-&quot;_);_(@_)" sourceLinked="1"/>
        <c:majorTickMark val="none"/>
        <c:tickLblPos val="nextTo"/>
        <c:spPr>
          <a:ln w="9525">
            <a:noFill/>
          </a:ln>
        </c:spPr>
        <c:txPr>
          <a:bodyPr/>
          <a:lstStyle/>
          <a:p>
            <a:pPr>
              <a:defRPr lang="id-ID"/>
            </a:pPr>
            <a:endParaRPr lang="en-US"/>
          </a:p>
        </c:txPr>
        <c:crossAx val="51633536"/>
        <c:crosses val="autoZero"/>
        <c:crossBetween val="between"/>
      </c:valAx>
      <c:spPr>
        <a:solidFill>
          <a:schemeClr val="accent6">
            <a:lumMod val="60000"/>
            <a:lumOff val="40000"/>
          </a:schemeClr>
        </a:solidFill>
      </c:spPr>
    </c:plotArea>
    <c:legend>
      <c:legendPos val="b"/>
      <c:layout/>
      <c:txPr>
        <a:bodyPr/>
        <a:lstStyle/>
        <a:p>
          <a:pPr>
            <a:defRPr lang="id-ID"/>
          </a:pPr>
          <a:endParaRPr lang="en-US"/>
        </a:p>
      </c:txPr>
    </c:legend>
    <c:plotVisOnly val="1"/>
    <c:dispBlanksAs val="gap"/>
  </c:chart>
  <c:spPr>
    <a:solidFill>
      <a:schemeClr val="accent6">
        <a:lumMod val="60000"/>
        <a:lumOff val="40000"/>
      </a:schemeClr>
    </a:solidFill>
    <a:ln w="6350"/>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bar3DChart>
        <c:barDir val="col"/>
        <c:grouping val="clustered"/>
        <c:ser>
          <c:idx val="0"/>
          <c:order val="0"/>
          <c:tx>
            <c:strRef>
              <c:f>Sheet1!$X$3</c:f>
              <c:strCache>
                <c:ptCount val="1"/>
                <c:pt idx="0">
                  <c:v>Laki-Laki</c:v>
                </c:pt>
              </c:strCache>
            </c:strRef>
          </c:tx>
          <c:cat>
            <c:strRef>
              <c:f>Sheet1!$W$4:$W$8</c:f>
              <c:strCache>
                <c:ptCount val="5"/>
                <c:pt idx="0">
                  <c:v>0 - 4</c:v>
                </c:pt>
                <c:pt idx="1">
                  <c:v>5 - 17</c:v>
                </c:pt>
                <c:pt idx="2">
                  <c:v>18 - 24</c:v>
                </c:pt>
                <c:pt idx="3">
                  <c:v>25 - 59</c:v>
                </c:pt>
                <c:pt idx="4">
                  <c:v>60+</c:v>
                </c:pt>
              </c:strCache>
            </c:strRef>
          </c:cat>
          <c:val>
            <c:numRef>
              <c:f>Sheet1!$X$4:$X$8</c:f>
              <c:numCache>
                <c:formatCode>General</c:formatCode>
                <c:ptCount val="5"/>
                <c:pt idx="0">
                  <c:v>1645</c:v>
                </c:pt>
                <c:pt idx="1">
                  <c:v>4685</c:v>
                </c:pt>
                <c:pt idx="2">
                  <c:v>1872</c:v>
                </c:pt>
                <c:pt idx="3">
                  <c:v>10686</c:v>
                </c:pt>
                <c:pt idx="4">
                  <c:v>2792</c:v>
                </c:pt>
              </c:numCache>
            </c:numRef>
          </c:val>
        </c:ser>
        <c:ser>
          <c:idx val="1"/>
          <c:order val="1"/>
          <c:tx>
            <c:strRef>
              <c:f>Sheet1!$Y$3</c:f>
              <c:strCache>
                <c:ptCount val="1"/>
                <c:pt idx="0">
                  <c:v>Perempuan</c:v>
                </c:pt>
              </c:strCache>
            </c:strRef>
          </c:tx>
          <c:cat>
            <c:strRef>
              <c:f>Sheet1!$W$4:$W$8</c:f>
              <c:strCache>
                <c:ptCount val="5"/>
                <c:pt idx="0">
                  <c:v>0 - 4</c:v>
                </c:pt>
                <c:pt idx="1">
                  <c:v>5 - 17</c:v>
                </c:pt>
                <c:pt idx="2">
                  <c:v>18 - 24</c:v>
                </c:pt>
                <c:pt idx="3">
                  <c:v>25 - 59</c:v>
                </c:pt>
                <c:pt idx="4">
                  <c:v>60+</c:v>
                </c:pt>
              </c:strCache>
            </c:strRef>
          </c:cat>
          <c:val>
            <c:numRef>
              <c:f>Sheet1!$Y$4:$Y$8</c:f>
              <c:numCache>
                <c:formatCode>General</c:formatCode>
                <c:ptCount val="5"/>
                <c:pt idx="0">
                  <c:v>1514</c:v>
                </c:pt>
                <c:pt idx="1">
                  <c:v>4319</c:v>
                </c:pt>
                <c:pt idx="2">
                  <c:v>1725</c:v>
                </c:pt>
                <c:pt idx="3">
                  <c:v>9745</c:v>
                </c:pt>
                <c:pt idx="4">
                  <c:v>2559</c:v>
                </c:pt>
              </c:numCache>
            </c:numRef>
          </c:val>
        </c:ser>
        <c:gapWidth val="75"/>
        <c:shape val="box"/>
        <c:axId val="53413760"/>
        <c:axId val="53415296"/>
        <c:axId val="0"/>
      </c:bar3DChart>
      <c:catAx>
        <c:axId val="53413760"/>
        <c:scaling>
          <c:orientation val="minMax"/>
        </c:scaling>
        <c:axPos val="b"/>
        <c:majorTickMark val="none"/>
        <c:tickLblPos val="nextTo"/>
        <c:txPr>
          <a:bodyPr/>
          <a:lstStyle/>
          <a:p>
            <a:pPr>
              <a:defRPr lang="id-ID"/>
            </a:pPr>
            <a:endParaRPr lang="en-US"/>
          </a:p>
        </c:txPr>
        <c:crossAx val="53415296"/>
        <c:crosses val="autoZero"/>
        <c:auto val="1"/>
        <c:lblAlgn val="ctr"/>
        <c:lblOffset val="100"/>
      </c:catAx>
      <c:valAx>
        <c:axId val="53415296"/>
        <c:scaling>
          <c:orientation val="minMax"/>
        </c:scaling>
        <c:axPos val="l"/>
        <c:majorGridlines/>
        <c:numFmt formatCode="General" sourceLinked="1"/>
        <c:majorTickMark val="none"/>
        <c:tickLblPos val="nextTo"/>
        <c:spPr>
          <a:ln w="9525">
            <a:noFill/>
          </a:ln>
        </c:spPr>
        <c:txPr>
          <a:bodyPr/>
          <a:lstStyle/>
          <a:p>
            <a:pPr>
              <a:defRPr lang="id-ID"/>
            </a:pPr>
            <a:endParaRPr lang="en-US"/>
          </a:p>
        </c:txPr>
        <c:crossAx val="53413760"/>
        <c:crosses val="autoZero"/>
        <c:crossBetween val="between"/>
      </c:valAx>
    </c:plotArea>
    <c:legend>
      <c:legendPos val="b"/>
      <c:layout/>
      <c:txPr>
        <a:bodyPr/>
        <a:lstStyle/>
        <a:p>
          <a:pPr>
            <a:defRPr lang="id-ID"/>
          </a:pPr>
          <a:endParaRPr lang="en-US"/>
        </a:p>
      </c:txPr>
    </c:legend>
    <c:plotVisOnly val="1"/>
    <c:dispBlanksAs val="gap"/>
  </c:chart>
  <c:spPr>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0800000" scaled="1"/>
      <a:tileRect/>
    </a:gradFill>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3910991342703921"/>
          <c:y val="0.30651987031858136"/>
          <c:w val="0.44278081844050177"/>
          <c:h val="0.39546603966997712"/>
        </c:manualLayout>
      </c:layout>
      <c:pieChart>
        <c:varyColors val="1"/>
        <c:ser>
          <c:idx val="0"/>
          <c:order val="0"/>
          <c:dPt>
            <c:idx val="0"/>
            <c:explosion val="1"/>
          </c:dPt>
          <c:dLbls>
            <c:dLbl>
              <c:idx val="0"/>
              <c:layout>
                <c:manualLayout>
                  <c:x val="-0.26492951513829238"/>
                  <c:y val="0.10207338232275215"/>
                </c:manualLayout>
              </c:layout>
              <c:dLblPos val="bestFit"/>
              <c:showVal val="1"/>
            </c:dLbl>
            <c:dLbl>
              <c:idx val="1"/>
              <c:layout>
                <c:manualLayout>
                  <c:x val="0"/>
                  <c:y val="0.123338670306659"/>
                </c:manualLayout>
              </c:layout>
              <c:dLblPos val="bestFit"/>
              <c:showVal val="1"/>
            </c:dLbl>
            <c:dLbl>
              <c:idx val="3"/>
              <c:layout>
                <c:manualLayout>
                  <c:x val="8.6862136110915436E-3"/>
                  <c:y val="-5.5289748758157321E-2"/>
                </c:manualLayout>
              </c:layout>
              <c:dLblPos val="bestFit"/>
              <c:showVal val="1"/>
            </c:dLbl>
            <c:dLbl>
              <c:idx val="5"/>
              <c:layout>
                <c:manualLayout>
                  <c:x val="-2.2222222222222251E-2"/>
                  <c:y val="1.0767158640093756E-2"/>
                </c:manualLayout>
              </c:layout>
              <c:dLblPos val="bestFit"/>
              <c:showVal val="1"/>
            </c:dLbl>
            <c:dLbl>
              <c:idx val="6"/>
              <c:layout>
                <c:manualLayout>
                  <c:x val="-5.8333333333333473E-2"/>
                  <c:y val="-4.3068634560374935E-2"/>
                </c:manualLayout>
              </c:layout>
              <c:dLblPos val="bestFit"/>
              <c:showVal val="1"/>
            </c:dLbl>
            <c:dLbl>
              <c:idx val="7"/>
              <c:layout>
                <c:manualLayout>
                  <c:x val="9.5459435724413264E-3"/>
                  <c:y val="-9.2113190272085171E-2"/>
                </c:manualLayout>
              </c:layout>
              <c:dLblPos val="bestFit"/>
              <c:showVal val="1"/>
            </c:dLbl>
            <c:dLbl>
              <c:idx val="8"/>
              <c:layout>
                <c:manualLayout>
                  <c:x val="0.10125765429827363"/>
                  <c:y val="-1.8609303747680526E-2"/>
                </c:manualLayout>
              </c:layout>
              <c:dLblPos val="bestFit"/>
              <c:showVal val="1"/>
            </c:dLbl>
            <c:txPr>
              <a:bodyPr/>
              <a:lstStyle/>
              <a:p>
                <a:pPr>
                  <a:defRPr lang="id-ID"/>
                </a:pPr>
                <a:endParaRPr lang="en-US"/>
              </a:p>
            </c:txPr>
            <c:dLblPos val="outEnd"/>
            <c:showVal val="1"/>
            <c:showLeaderLines val="1"/>
          </c:dLbls>
          <c:cat>
            <c:strRef>
              <c:f>Sheet1!$AB$4:$AB$12</c:f>
              <c:strCache>
                <c:ptCount val="9"/>
                <c:pt idx="0">
                  <c:v>Pertanian</c:v>
                </c:pt>
                <c:pt idx="1">
                  <c:v>Pertambangan/ Penggalian</c:v>
                </c:pt>
                <c:pt idx="2">
                  <c:v>Industri Pengolahan</c:v>
                </c:pt>
                <c:pt idx="3">
                  <c:v>Konstruksi</c:v>
                </c:pt>
                <c:pt idx="4">
                  <c:v>Perdagangan</c:v>
                </c:pt>
                <c:pt idx="5">
                  <c:v>Lainnya</c:v>
                </c:pt>
                <c:pt idx="6">
                  <c:v>Jasa</c:v>
                </c:pt>
                <c:pt idx="7">
                  <c:v>Keuangan</c:v>
                </c:pt>
                <c:pt idx="8">
                  <c:v>Transportasi</c:v>
                </c:pt>
              </c:strCache>
            </c:strRef>
          </c:cat>
          <c:val>
            <c:numRef>
              <c:f>Sheet1!$AC$4:$AC$12</c:f>
              <c:numCache>
                <c:formatCode>0.0%</c:formatCode>
                <c:ptCount val="9"/>
                <c:pt idx="0">
                  <c:v>0.71470245040840286</c:v>
                </c:pt>
                <c:pt idx="1">
                  <c:v>3.6269933877868595E-2</c:v>
                </c:pt>
                <c:pt idx="2">
                  <c:v>7.2928821470245138E-4</c:v>
                </c:pt>
                <c:pt idx="3">
                  <c:v>3.9964994165694281E-2</c:v>
                </c:pt>
                <c:pt idx="4">
                  <c:v>0.1385647607934658</c:v>
                </c:pt>
                <c:pt idx="5">
                  <c:v>3.6075457020614633E-2</c:v>
                </c:pt>
                <c:pt idx="6">
                  <c:v>3.9381563593932321E-3</c:v>
                </c:pt>
                <c:pt idx="7">
                  <c:v>2.1392454297938465E-3</c:v>
                </c:pt>
                <c:pt idx="8">
                  <c:v>2.7615713730066188E-2</c:v>
                </c:pt>
              </c:numCache>
            </c:numRef>
          </c:val>
        </c:ser>
        <c:dLbls>
          <c:showVal val="1"/>
        </c:dLbls>
        <c:firstSliceAng val="0"/>
      </c:pieChart>
    </c:plotArea>
    <c:legend>
      <c:legendPos val="r"/>
      <c:layout>
        <c:manualLayout>
          <c:xMode val="edge"/>
          <c:yMode val="edge"/>
          <c:x val="0.5798134056772315"/>
          <c:y val="3.4902261766015755E-2"/>
          <c:w val="0.3898652374335565"/>
          <c:h val="0.93556745406824149"/>
        </c:manualLayout>
      </c:layout>
      <c:txPr>
        <a:bodyPr/>
        <a:lstStyle/>
        <a:p>
          <a:pPr>
            <a:defRPr lang="id-ID"/>
          </a:pPr>
          <a:endParaRPr lang="en-US"/>
        </a:p>
      </c:txPr>
    </c:legend>
    <c:plotVisOnly val="1"/>
    <c:dispBlanksAs val="zero"/>
  </c:chart>
  <c:spPr>
    <a:blipFill>
      <a:blip xmlns:r="http://schemas.openxmlformats.org/officeDocument/2006/relationships" r:embed="rId1"/>
      <a:tile tx="0" ty="0" sx="100000" sy="100000" flip="none" algn="tl"/>
    </a:blipFill>
  </c:sp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col"/>
        <c:grouping val="clustered"/>
        <c:ser>
          <c:idx val="0"/>
          <c:order val="0"/>
          <c:dLbls>
            <c:txPr>
              <a:bodyPr/>
              <a:lstStyle/>
              <a:p>
                <a:pPr>
                  <a:defRPr lang="id-ID"/>
                </a:pPr>
                <a:endParaRPr lang="en-US"/>
              </a:p>
            </c:txPr>
            <c:showVal val="1"/>
          </c:dLbls>
          <c:cat>
            <c:strRef>
              <c:f>Sheet1!$AF$4:$AF$8</c:f>
              <c:strCache>
                <c:ptCount val="5"/>
                <c:pt idx="0">
                  <c:v>TK</c:v>
                </c:pt>
                <c:pt idx="1">
                  <c:v>SD</c:v>
                </c:pt>
                <c:pt idx="2">
                  <c:v>SLTP</c:v>
                </c:pt>
                <c:pt idx="3">
                  <c:v>SLTA</c:v>
                </c:pt>
                <c:pt idx="4">
                  <c:v>PT</c:v>
                </c:pt>
              </c:strCache>
            </c:strRef>
          </c:cat>
          <c:val>
            <c:numRef>
              <c:f>Sheet1!$AG$4:$AG$8</c:f>
              <c:numCache>
                <c:formatCode>General</c:formatCode>
                <c:ptCount val="5"/>
                <c:pt idx="0">
                  <c:v>23</c:v>
                </c:pt>
                <c:pt idx="1">
                  <c:v>53</c:v>
                </c:pt>
                <c:pt idx="2">
                  <c:v>16</c:v>
                </c:pt>
                <c:pt idx="3">
                  <c:v>3</c:v>
                </c:pt>
                <c:pt idx="4">
                  <c:v>0</c:v>
                </c:pt>
              </c:numCache>
            </c:numRef>
          </c:val>
        </c:ser>
        <c:dLbls>
          <c:showVal val="1"/>
        </c:dLbls>
        <c:shape val="box"/>
        <c:axId val="54876416"/>
        <c:axId val="54890496"/>
        <c:axId val="0"/>
      </c:bar3DChart>
      <c:catAx>
        <c:axId val="54876416"/>
        <c:scaling>
          <c:orientation val="minMax"/>
        </c:scaling>
        <c:axPos val="b"/>
        <c:tickLblPos val="nextTo"/>
        <c:txPr>
          <a:bodyPr/>
          <a:lstStyle/>
          <a:p>
            <a:pPr>
              <a:defRPr lang="id-ID"/>
            </a:pPr>
            <a:endParaRPr lang="en-US"/>
          </a:p>
        </c:txPr>
        <c:crossAx val="54890496"/>
        <c:crosses val="autoZero"/>
        <c:auto val="1"/>
        <c:lblAlgn val="ctr"/>
        <c:lblOffset val="100"/>
      </c:catAx>
      <c:valAx>
        <c:axId val="54890496"/>
        <c:scaling>
          <c:orientation val="minMax"/>
        </c:scaling>
        <c:axPos val="l"/>
        <c:majorGridlines/>
        <c:numFmt formatCode="General" sourceLinked="1"/>
        <c:tickLblPos val="nextTo"/>
        <c:txPr>
          <a:bodyPr/>
          <a:lstStyle/>
          <a:p>
            <a:pPr>
              <a:defRPr lang="id-ID"/>
            </a:pPr>
            <a:endParaRPr lang="en-US"/>
          </a:p>
        </c:txPr>
        <c:crossAx val="54876416"/>
        <c:crosses val="autoZero"/>
        <c:crossBetween val="between"/>
      </c:valAx>
    </c:plotArea>
    <c:plotVisOnly val="1"/>
    <c:dispBlanksAs val="gap"/>
  </c:chart>
  <c:spPr>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5400000" scaled="1"/>
      <a:tileRect/>
    </a:gradFill>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view3D>
      <c:rAngAx val="1"/>
    </c:view3D>
    <c:plotArea>
      <c:layout>
        <c:manualLayout>
          <c:layoutTarget val="inner"/>
          <c:xMode val="edge"/>
          <c:yMode val="edge"/>
          <c:x val="0.11713368032385794"/>
          <c:y val="6.7441257584642381E-2"/>
          <c:w val="0.85574767560834708"/>
          <c:h val="0.48461978497544977"/>
        </c:manualLayout>
      </c:layout>
      <c:bar3DChart>
        <c:barDir val="col"/>
        <c:grouping val="clustered"/>
        <c:ser>
          <c:idx val="0"/>
          <c:order val="0"/>
          <c:tx>
            <c:strRef>
              <c:f>Sheet1!$AR$3</c:f>
              <c:strCache>
                <c:ptCount val="1"/>
                <c:pt idx="0">
                  <c:v>Jumlah</c:v>
                </c:pt>
              </c:strCache>
            </c:strRef>
          </c:tx>
          <c:dLbls>
            <c:txPr>
              <a:bodyPr/>
              <a:lstStyle/>
              <a:p>
                <a:pPr>
                  <a:defRPr lang="id-ID"/>
                </a:pPr>
                <a:endParaRPr lang="en-US"/>
              </a:p>
            </c:txPr>
            <c:showVal val="1"/>
          </c:dLbls>
          <c:cat>
            <c:strRef>
              <c:f>Sheet1!$AQ$4:$AQ$15</c:f>
              <c:strCache>
                <c:ptCount val="12"/>
                <c:pt idx="0">
                  <c:v>Rumah Sakit</c:v>
                </c:pt>
                <c:pt idx="1">
                  <c:v>RS Bersalin</c:v>
                </c:pt>
                <c:pt idx="2">
                  <c:v>Poliklinik</c:v>
                </c:pt>
                <c:pt idx="3">
                  <c:v>Puskesmas</c:v>
                </c:pt>
                <c:pt idx="4">
                  <c:v>Pustu</c:v>
                </c:pt>
                <c:pt idx="5">
                  <c:v>Praktek Dokter</c:v>
                </c:pt>
                <c:pt idx="6">
                  <c:v>Praktek Bidan</c:v>
                </c:pt>
                <c:pt idx="7">
                  <c:v>Poskesdes</c:v>
                </c:pt>
                <c:pt idx="8">
                  <c:v>Polindes</c:v>
                </c:pt>
                <c:pt idx="9">
                  <c:v>Posyandu</c:v>
                </c:pt>
                <c:pt idx="10">
                  <c:v>Apotik</c:v>
                </c:pt>
                <c:pt idx="11">
                  <c:v>Toko Obat</c:v>
                </c:pt>
              </c:strCache>
            </c:strRef>
          </c:cat>
          <c:val>
            <c:numRef>
              <c:f>Sheet1!$AR$4:$AR$15</c:f>
              <c:numCache>
                <c:formatCode>General</c:formatCode>
                <c:ptCount val="12"/>
                <c:pt idx="0">
                  <c:v>0</c:v>
                </c:pt>
                <c:pt idx="1">
                  <c:v>0</c:v>
                </c:pt>
                <c:pt idx="2">
                  <c:v>1</c:v>
                </c:pt>
                <c:pt idx="3">
                  <c:v>1</c:v>
                </c:pt>
                <c:pt idx="4">
                  <c:v>3</c:v>
                </c:pt>
                <c:pt idx="5">
                  <c:v>2</c:v>
                </c:pt>
                <c:pt idx="6">
                  <c:v>18</c:v>
                </c:pt>
                <c:pt idx="7">
                  <c:v>0</c:v>
                </c:pt>
                <c:pt idx="8">
                  <c:v>6</c:v>
                </c:pt>
                <c:pt idx="9">
                  <c:v>79</c:v>
                </c:pt>
                <c:pt idx="10">
                  <c:v>1</c:v>
                </c:pt>
                <c:pt idx="11">
                  <c:v>1</c:v>
                </c:pt>
              </c:numCache>
            </c:numRef>
          </c:val>
        </c:ser>
        <c:dLbls>
          <c:showVal val="1"/>
        </c:dLbls>
        <c:shape val="box"/>
        <c:axId val="53186560"/>
        <c:axId val="53188096"/>
        <c:axId val="0"/>
      </c:bar3DChart>
      <c:catAx>
        <c:axId val="53186560"/>
        <c:scaling>
          <c:orientation val="minMax"/>
        </c:scaling>
        <c:axPos val="b"/>
        <c:tickLblPos val="nextTo"/>
        <c:txPr>
          <a:bodyPr/>
          <a:lstStyle/>
          <a:p>
            <a:pPr>
              <a:defRPr lang="id-ID" sz="1200"/>
            </a:pPr>
            <a:endParaRPr lang="en-US"/>
          </a:p>
        </c:txPr>
        <c:crossAx val="53188096"/>
        <c:crosses val="autoZero"/>
        <c:auto val="1"/>
        <c:lblAlgn val="ctr"/>
        <c:lblOffset val="100"/>
      </c:catAx>
      <c:valAx>
        <c:axId val="53188096"/>
        <c:scaling>
          <c:orientation val="minMax"/>
        </c:scaling>
        <c:axPos val="l"/>
        <c:majorGridlines/>
        <c:numFmt formatCode="General" sourceLinked="1"/>
        <c:tickLblPos val="nextTo"/>
        <c:txPr>
          <a:bodyPr/>
          <a:lstStyle/>
          <a:p>
            <a:pPr>
              <a:defRPr lang="id-ID"/>
            </a:pPr>
            <a:endParaRPr lang="en-US"/>
          </a:p>
        </c:txPr>
        <c:crossAx val="53186560"/>
        <c:crosses val="autoZero"/>
        <c:crossBetween val="between"/>
      </c:valAx>
    </c:plotArea>
    <c:plotVisOnly val="1"/>
    <c:dispBlanksAs val="gap"/>
  </c:chart>
  <c:spPr>
    <a:blipFill>
      <a:blip xmlns:r="http://schemas.openxmlformats.org/officeDocument/2006/relationships" r:embed="rId1"/>
      <a:tile tx="0" ty="0" sx="100000" sy="100000" flip="none" algn="tl"/>
    </a:blipFill>
  </c:sp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view3D>
      <c:rAngAx val="1"/>
    </c:view3D>
    <c:plotArea>
      <c:layout>
        <c:manualLayout>
          <c:layoutTarget val="inner"/>
          <c:xMode val="edge"/>
          <c:yMode val="edge"/>
          <c:x val="0.10672804108949582"/>
          <c:y val="7.1341510000065778E-2"/>
          <c:w val="0.87369290547603062"/>
          <c:h val="0.56593885190859816"/>
        </c:manualLayout>
      </c:layout>
      <c:bar3DChart>
        <c:barDir val="col"/>
        <c:grouping val="clustered"/>
        <c:ser>
          <c:idx val="0"/>
          <c:order val="0"/>
          <c:tx>
            <c:strRef>
              <c:f>Sheet1!#REF!</c:f>
              <c:strCache>
                <c:ptCount val="1"/>
                <c:pt idx="0">
                  <c:v>#REF!</c:v>
                </c:pt>
              </c:strCache>
            </c:strRef>
          </c:tx>
          <c:dLbls>
            <c:txPr>
              <a:bodyPr/>
              <a:lstStyle/>
              <a:p>
                <a:pPr>
                  <a:defRPr lang="id-ID"/>
                </a:pPr>
                <a:endParaRPr lang="en-US"/>
              </a:p>
            </c:txPr>
            <c:showVal val="1"/>
          </c:dLbls>
          <c:cat>
            <c:strRef>
              <c:f>Sheet1!$AT$4:$AT$8</c:f>
              <c:strCache>
                <c:ptCount val="5"/>
                <c:pt idx="0">
                  <c:v>Dokter Umum</c:v>
                </c:pt>
                <c:pt idx="1">
                  <c:v>Dokter Gigi</c:v>
                </c:pt>
                <c:pt idx="2">
                  <c:v>Bidan</c:v>
                </c:pt>
                <c:pt idx="3">
                  <c:v>Perawat/ Mantri</c:v>
                </c:pt>
                <c:pt idx="4">
                  <c:v>Dukun Bayi</c:v>
                </c:pt>
              </c:strCache>
            </c:strRef>
          </c:cat>
          <c:val>
            <c:numRef>
              <c:f>Sheet1!$AU$4:$AU$8</c:f>
              <c:numCache>
                <c:formatCode>General</c:formatCode>
                <c:ptCount val="5"/>
                <c:pt idx="0">
                  <c:v>4</c:v>
                </c:pt>
                <c:pt idx="1">
                  <c:v>1</c:v>
                </c:pt>
                <c:pt idx="2">
                  <c:v>15</c:v>
                </c:pt>
                <c:pt idx="3">
                  <c:v>8</c:v>
                </c:pt>
                <c:pt idx="4">
                  <c:v>19</c:v>
                </c:pt>
              </c:numCache>
            </c:numRef>
          </c:val>
        </c:ser>
        <c:dLbls>
          <c:showVal val="1"/>
        </c:dLbls>
        <c:shape val="box"/>
        <c:axId val="55117696"/>
        <c:axId val="55119232"/>
        <c:axId val="0"/>
      </c:bar3DChart>
      <c:catAx>
        <c:axId val="55117696"/>
        <c:scaling>
          <c:orientation val="minMax"/>
        </c:scaling>
        <c:axPos val="b"/>
        <c:tickLblPos val="nextTo"/>
        <c:txPr>
          <a:bodyPr/>
          <a:lstStyle/>
          <a:p>
            <a:pPr>
              <a:defRPr lang="id-ID" sz="1200"/>
            </a:pPr>
            <a:endParaRPr lang="en-US"/>
          </a:p>
        </c:txPr>
        <c:crossAx val="55119232"/>
        <c:crosses val="autoZero"/>
        <c:auto val="1"/>
        <c:lblAlgn val="ctr"/>
        <c:lblOffset val="100"/>
      </c:catAx>
      <c:valAx>
        <c:axId val="55119232"/>
        <c:scaling>
          <c:orientation val="minMax"/>
        </c:scaling>
        <c:axPos val="l"/>
        <c:majorGridlines/>
        <c:numFmt formatCode="General" sourceLinked="1"/>
        <c:tickLblPos val="nextTo"/>
        <c:txPr>
          <a:bodyPr/>
          <a:lstStyle/>
          <a:p>
            <a:pPr>
              <a:defRPr lang="id-ID"/>
            </a:pPr>
            <a:endParaRPr lang="en-US"/>
          </a:p>
        </c:txPr>
        <c:crossAx val="55117696"/>
        <c:crosses val="autoZero"/>
        <c:crossBetween val="between"/>
      </c:valAx>
      <c:spPr>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5400000" scaled="1"/>
          <a:tileRect/>
        </a:gradFill>
      </c:spPr>
    </c:plotArea>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view3D>
      <c:rotX val="30"/>
      <c:perspective val="30"/>
    </c:view3D>
    <c:plotArea>
      <c:layout>
        <c:manualLayout>
          <c:layoutTarget val="inner"/>
          <c:xMode val="edge"/>
          <c:yMode val="edge"/>
          <c:x val="0.17603062463041919"/>
          <c:y val="6.1177008837198101E-2"/>
          <c:w val="0.61760335294056712"/>
          <c:h val="0.63820848082063142"/>
        </c:manualLayout>
      </c:layout>
      <c:pie3DChart>
        <c:varyColors val="1"/>
        <c:ser>
          <c:idx val="0"/>
          <c:order val="0"/>
          <c:dLbls>
            <c:dLbl>
              <c:idx val="0"/>
              <c:layout>
                <c:manualLayout>
                  <c:x val="0.19112627986348119"/>
                  <c:y val="-1.9643957143691305E-2"/>
                </c:manualLayout>
              </c:layout>
              <c:dLblPos val="bestFit"/>
              <c:showVal val="1"/>
            </c:dLbl>
            <c:dLbl>
              <c:idx val="1"/>
              <c:layout>
                <c:manualLayout>
                  <c:x val="-8.1242087386135489E-2"/>
                  <c:y val="0"/>
                </c:manualLayout>
              </c:layout>
              <c:dLblPos val="bestFit"/>
              <c:showVal val="1"/>
            </c:dLbl>
            <c:dLbl>
              <c:idx val="2"/>
              <c:layout>
                <c:manualLayout>
                  <c:x val="2.4894627142195449E-2"/>
                  <c:y val="-4.9110279551297993E-2"/>
                </c:manualLayout>
              </c:layout>
              <c:dLblPos val="bestFit"/>
              <c:showVal val="1"/>
            </c:dLbl>
            <c:dLbl>
              <c:idx val="3"/>
              <c:layout>
                <c:manualLayout>
                  <c:x val="0.12462366836498399"/>
                  <c:y val="-4.9109892859228371E-2"/>
                </c:manualLayout>
              </c:layout>
              <c:dLblPos val="bestFit"/>
              <c:showVal val="1"/>
            </c:dLbl>
            <c:txPr>
              <a:bodyPr/>
              <a:lstStyle/>
              <a:p>
                <a:pPr>
                  <a:defRPr lang="id-ID"/>
                </a:pPr>
                <a:endParaRPr lang="en-US"/>
              </a:p>
            </c:txPr>
            <c:dLblPos val="outEnd"/>
            <c:showVal val="1"/>
            <c:showLeaderLines val="1"/>
          </c:dLbls>
          <c:cat>
            <c:strRef>
              <c:f>Sheet1!$BJ$5:$BJ$8</c:f>
              <c:strCache>
                <c:ptCount val="4"/>
                <c:pt idx="0">
                  <c:v>Milik Sendiri</c:v>
                </c:pt>
                <c:pt idx="1">
                  <c:v>Sewa</c:v>
                </c:pt>
                <c:pt idx="2">
                  <c:v>Kontrak</c:v>
                </c:pt>
                <c:pt idx="3">
                  <c:v>Lainnya</c:v>
                </c:pt>
              </c:strCache>
            </c:strRef>
          </c:cat>
          <c:val>
            <c:numRef>
              <c:f>Sheet1!$BK$5:$BK$8</c:f>
              <c:numCache>
                <c:formatCode>General</c:formatCode>
                <c:ptCount val="4"/>
                <c:pt idx="0">
                  <c:v>11704</c:v>
                </c:pt>
                <c:pt idx="1">
                  <c:v>26</c:v>
                </c:pt>
                <c:pt idx="2">
                  <c:v>85</c:v>
                </c:pt>
                <c:pt idx="3">
                  <c:v>710</c:v>
                </c:pt>
              </c:numCache>
            </c:numRef>
          </c:val>
        </c:ser>
        <c:dLbls>
          <c:showVal val="1"/>
        </c:dLbls>
      </c:pie3DChart>
    </c:plotArea>
    <c:legend>
      <c:legendPos val="r"/>
      <c:layout>
        <c:manualLayout>
          <c:xMode val="edge"/>
          <c:yMode val="edge"/>
          <c:x val="3.6737301219700549E-2"/>
          <c:y val="0.6021999280546797"/>
          <c:w val="0.66691215068704635"/>
          <c:h val="0.3421682188203633"/>
        </c:manualLayout>
      </c:layout>
      <c:txPr>
        <a:bodyPr/>
        <a:lstStyle/>
        <a:p>
          <a:pPr>
            <a:defRPr lang="id-ID" sz="1200"/>
          </a:pPr>
          <a:endParaRPr lang="en-US"/>
        </a:p>
      </c:txPr>
    </c:legend>
    <c:plotVisOnly val="1"/>
    <c:dispBlanksAs val="zero"/>
  </c:chart>
  <c:spPr>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0" scaled="1"/>
      <a:tileRect/>
    </a:gradFill>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5571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2"/>
            <a:ext cx="2971800" cy="557133"/>
          </a:xfrm>
          <a:prstGeom prst="rect">
            <a:avLst/>
          </a:prstGeom>
        </p:spPr>
        <p:txBody>
          <a:bodyPr vert="horz" lIns="91440" tIns="45720" rIns="91440" bIns="45720" rtlCol="0"/>
          <a:lstStyle>
            <a:lvl1pPr algn="r">
              <a:defRPr sz="1200"/>
            </a:lvl1pPr>
          </a:lstStyle>
          <a:p>
            <a:fld id="{E2CD1DF3-851A-4DDB-8DCC-A0AA7E258564}" type="datetimeFigureOut">
              <a:rPr lang="en-US" smtClean="0"/>
              <a:pPr/>
              <a:t>4/4/2014</a:t>
            </a:fld>
            <a:endParaRPr lang="en-US"/>
          </a:p>
        </p:txBody>
      </p:sp>
      <p:sp>
        <p:nvSpPr>
          <p:cNvPr id="4" name="Footer Placeholder 3"/>
          <p:cNvSpPr>
            <a:spLocks noGrp="1"/>
          </p:cNvSpPr>
          <p:nvPr>
            <p:ph type="ftr" sz="quarter" idx="2"/>
          </p:nvPr>
        </p:nvSpPr>
        <p:spPr>
          <a:xfrm>
            <a:off x="0" y="10583597"/>
            <a:ext cx="2971800" cy="5571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10583597"/>
            <a:ext cx="2971800" cy="557133"/>
          </a:xfrm>
          <a:prstGeom prst="rect">
            <a:avLst/>
          </a:prstGeom>
        </p:spPr>
        <p:txBody>
          <a:bodyPr vert="horz" lIns="91440" tIns="45720" rIns="91440" bIns="45720" rtlCol="0" anchor="b"/>
          <a:lstStyle>
            <a:lvl1pPr algn="r">
              <a:defRPr sz="1200"/>
            </a:lvl1pPr>
          </a:lstStyle>
          <a:p>
            <a:fld id="{F6488113-CD8C-47D2-8F4E-8981EB603C0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5571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557133"/>
          </a:xfrm>
          <a:prstGeom prst="rect">
            <a:avLst/>
          </a:prstGeom>
        </p:spPr>
        <p:txBody>
          <a:bodyPr vert="horz" lIns="91440" tIns="45720" rIns="91440" bIns="45720" rtlCol="0"/>
          <a:lstStyle>
            <a:lvl1pPr algn="r">
              <a:defRPr sz="1200"/>
            </a:lvl1pPr>
          </a:lstStyle>
          <a:p>
            <a:fld id="{2E268F15-DAA5-4623-9BA3-2A8574C9FA4D}" type="datetimeFigureOut">
              <a:rPr lang="en-US" smtClean="0"/>
              <a:pPr/>
              <a:t>4/4/2014</a:t>
            </a:fld>
            <a:endParaRPr lang="en-US"/>
          </a:p>
        </p:txBody>
      </p:sp>
      <p:sp>
        <p:nvSpPr>
          <p:cNvPr id="4" name="Slide Image Placeholder 3"/>
          <p:cNvSpPr>
            <a:spLocks noGrp="1" noRot="1" noChangeAspect="1"/>
          </p:cNvSpPr>
          <p:nvPr>
            <p:ph type="sldImg" idx="2"/>
          </p:nvPr>
        </p:nvSpPr>
        <p:spPr>
          <a:xfrm>
            <a:off x="644525" y="835025"/>
            <a:ext cx="5568950" cy="41783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5292765"/>
            <a:ext cx="5486400" cy="501419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0583597"/>
            <a:ext cx="2971800" cy="5571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10583597"/>
            <a:ext cx="2971800" cy="557133"/>
          </a:xfrm>
          <a:prstGeom prst="rect">
            <a:avLst/>
          </a:prstGeom>
        </p:spPr>
        <p:txBody>
          <a:bodyPr vert="horz" lIns="91440" tIns="45720" rIns="91440" bIns="45720" rtlCol="0" anchor="b"/>
          <a:lstStyle>
            <a:lvl1pPr algn="r">
              <a:defRPr sz="1200"/>
            </a:lvl1pPr>
          </a:lstStyle>
          <a:p>
            <a:fld id="{7BC5674A-D9E2-4B0F-96B0-9B7E4DE3FB0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C5674A-D9E2-4B0F-96B0-9B7E4DE3FB0E}"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CACCBE5-EF0F-4815-B5A7-907813DA8AFF}" type="datetime1">
              <a:rPr lang="en-US" smtClean="0"/>
              <a:pPr/>
              <a:t>4/4/2014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it-IT" smtClean="0"/>
              <a:t>-Laporan Pengurus KPRI Abdi Negara Pada RAT Tutup Buku Tahun 2011-</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D564659-5244-498E-AF60-D00951F2677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1C4680-F1C6-48A4-9368-B5787C0AE1DF}" type="datetime1">
              <a:rPr lang="en-US" smtClean="0"/>
              <a:pPr/>
              <a:t>4/4/2014</a:t>
            </a:fld>
            <a:endParaRPr lang="en-US"/>
          </a:p>
        </p:txBody>
      </p:sp>
      <p:sp>
        <p:nvSpPr>
          <p:cNvPr id="5" name="Footer Placeholder 4"/>
          <p:cNvSpPr>
            <a:spLocks noGrp="1"/>
          </p:cNvSpPr>
          <p:nvPr>
            <p:ph type="ftr" sz="quarter" idx="11"/>
          </p:nvPr>
        </p:nvSpPr>
        <p:spPr/>
        <p:txBody>
          <a:bodyPr/>
          <a:lstStyle/>
          <a:p>
            <a:r>
              <a:rPr lang="it-IT" smtClean="0"/>
              <a:t>-Laporan Pengurus KPRI Abdi Negara Pada RAT Tutup Buku Tahun 2011-</a:t>
            </a:r>
            <a:endParaRPr lang="en-US"/>
          </a:p>
        </p:txBody>
      </p:sp>
      <p:sp>
        <p:nvSpPr>
          <p:cNvPr id="6" name="Slide Number Placeholder 5"/>
          <p:cNvSpPr>
            <a:spLocks noGrp="1"/>
          </p:cNvSpPr>
          <p:nvPr>
            <p:ph type="sldNum" sz="quarter" idx="12"/>
          </p:nvPr>
        </p:nvSpPr>
        <p:spPr/>
        <p:txBody>
          <a:bodyPr/>
          <a:lstStyle/>
          <a:p>
            <a:fld id="{5D564659-5244-498E-AF60-D00951F2677B}" type="slidenum">
              <a:rPr lang="en-US" smtClean="0"/>
              <a:pPr/>
              <a:t>‹#›</a:t>
            </a:fld>
            <a:endParaRPr lang="en-US"/>
          </a:p>
        </p:txBody>
      </p:sp>
    </p:spTree>
  </p:cSld>
  <p:clrMapOvr>
    <a:masterClrMapping/>
  </p:clrMapOvr>
  <p:transition>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A3840ED-ED3C-4BD6-BD0A-9C4225040090}" type="datetime1">
              <a:rPr lang="en-US" smtClean="0"/>
              <a:pPr/>
              <a:t>4/4/2014</a:t>
            </a:fld>
            <a:endParaRPr lang="en-US"/>
          </a:p>
        </p:txBody>
      </p:sp>
      <p:sp>
        <p:nvSpPr>
          <p:cNvPr id="5" name="Footer Placeholder 4"/>
          <p:cNvSpPr>
            <a:spLocks noGrp="1"/>
          </p:cNvSpPr>
          <p:nvPr>
            <p:ph type="ftr" sz="quarter" idx="11"/>
          </p:nvPr>
        </p:nvSpPr>
        <p:spPr>
          <a:xfrm>
            <a:off x="457201" y="6248207"/>
            <a:ext cx="5573483" cy="365125"/>
          </a:xfrm>
        </p:spPr>
        <p:txBody>
          <a:bodyPr/>
          <a:lstStyle/>
          <a:p>
            <a:r>
              <a:rPr lang="it-IT" smtClean="0"/>
              <a:t>-Laporan Pengurus KPRI Abdi Negara Pada RAT Tutup Buku Tahun 2011-</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5D564659-5244-498E-AF60-D00951F2677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53058AB-A3BC-413F-B0CC-FFE4010E87C2}" type="datetime1">
              <a:rPr lang="en-US" smtClean="0"/>
              <a:pPr/>
              <a:t>4/4/2014</a:t>
            </a:fld>
            <a:endParaRPr lang="en-US"/>
          </a:p>
        </p:txBody>
      </p:sp>
      <p:sp>
        <p:nvSpPr>
          <p:cNvPr id="5" name="Footer Placeholder 4"/>
          <p:cNvSpPr>
            <a:spLocks noGrp="1"/>
          </p:cNvSpPr>
          <p:nvPr>
            <p:ph type="ftr" sz="quarter" idx="11"/>
          </p:nvPr>
        </p:nvSpPr>
        <p:spPr/>
        <p:txBody>
          <a:bodyPr/>
          <a:lstStyle/>
          <a:p>
            <a:r>
              <a:rPr lang="it-IT" smtClean="0"/>
              <a:t>-Laporan Pengurus KPRI Abdi Negara Pada RAT Tutup Buku Tahun 2011-</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D564659-5244-498E-AF60-D00951F2677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61D599E-67A1-4E56-B68E-C136F2764191}" type="datetime1">
              <a:rPr lang="en-US" smtClean="0"/>
              <a:pPr/>
              <a:t>4/4/2014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D564659-5244-498E-AF60-D00951F2677B}" type="slidenum">
              <a:rPr lang="en-US" smtClean="0"/>
              <a:pPr/>
              <a:t>‹#›</a:t>
            </a:fld>
            <a:endParaRPr lang="en-US"/>
          </a:p>
        </p:txBody>
      </p:sp>
      <p:sp>
        <p:nvSpPr>
          <p:cNvPr id="14" name="Footer Placeholder 13"/>
          <p:cNvSpPr>
            <a:spLocks noGrp="1"/>
          </p:cNvSpPr>
          <p:nvPr>
            <p:ph type="ftr" sz="quarter" idx="12"/>
          </p:nvPr>
        </p:nvSpPr>
        <p:spPr/>
        <p:txBody>
          <a:bodyPr/>
          <a:lstStyle/>
          <a:p>
            <a:r>
              <a:rPr lang="it-IT" smtClean="0"/>
              <a:t>-Laporan Pengurus KPRI Abdi Negara Pada RAT Tutup Buku Tahun 2011-</a:t>
            </a:r>
            <a:endParaRPr lang="en-US"/>
          </a:p>
        </p:txBody>
      </p:sp>
    </p:spTree>
  </p:cSld>
  <p:clrMapOvr>
    <a:overrideClrMapping bg1="lt1" tx1="dk1" bg2="lt2" tx2="dk2" accent1="accent1" accent2="accent2" accent3="accent3" accent4="accent4" accent5="accent5" accent6="accent6" hlink="hlink" folHlink="folHlink"/>
  </p:clrMapOvr>
  <p:transition>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E2870E5-D249-4319-9D5A-0891D220A68C}" type="datetime1">
              <a:rPr lang="en-US" smtClean="0"/>
              <a:pPr/>
              <a:t>4/4/2014</a:t>
            </a:fld>
            <a:endParaRPr lang="en-US"/>
          </a:p>
        </p:txBody>
      </p:sp>
      <p:sp>
        <p:nvSpPr>
          <p:cNvPr id="10" name="Slide Number Placeholder 9"/>
          <p:cNvSpPr>
            <a:spLocks noGrp="1"/>
          </p:cNvSpPr>
          <p:nvPr>
            <p:ph type="sldNum" sz="quarter" idx="16"/>
          </p:nvPr>
        </p:nvSpPr>
        <p:spPr/>
        <p:txBody>
          <a:bodyPr rtlCol="0"/>
          <a:lstStyle/>
          <a:p>
            <a:fld id="{5D564659-5244-498E-AF60-D00951F2677B}" type="slidenum">
              <a:rPr lang="en-US" smtClean="0"/>
              <a:pPr/>
              <a:t>‹#›</a:t>
            </a:fld>
            <a:endParaRPr lang="en-US"/>
          </a:p>
        </p:txBody>
      </p:sp>
      <p:sp>
        <p:nvSpPr>
          <p:cNvPr id="12" name="Footer Placeholder 11"/>
          <p:cNvSpPr>
            <a:spLocks noGrp="1"/>
          </p:cNvSpPr>
          <p:nvPr>
            <p:ph type="ftr" sz="quarter" idx="17"/>
          </p:nvPr>
        </p:nvSpPr>
        <p:spPr/>
        <p:txBody>
          <a:bodyPr rtlCol="0"/>
          <a:lstStyle/>
          <a:p>
            <a:r>
              <a:rPr lang="it-IT" smtClean="0"/>
              <a:t>-Laporan Pengurus KPRI Abdi Negara Pada RAT Tutup Buku Tahun 2011-</a:t>
            </a:r>
            <a:endParaRPr lang="en-US"/>
          </a:p>
        </p:txBody>
      </p:sp>
    </p:spTree>
  </p:cSld>
  <p:clrMapOvr>
    <a:masterClrMapping/>
  </p:clrMapOvr>
  <p:transition>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7CA664AB-DA38-4E4E-826A-33D8AB6799DE}" type="datetime1">
              <a:rPr lang="en-US" smtClean="0"/>
              <a:pPr/>
              <a:t>4/4/2014</a:t>
            </a:fld>
            <a:endParaRPr lang="en-US"/>
          </a:p>
        </p:txBody>
      </p:sp>
      <p:sp>
        <p:nvSpPr>
          <p:cNvPr id="12" name="Slide Number Placeholder 11"/>
          <p:cNvSpPr>
            <a:spLocks noGrp="1"/>
          </p:cNvSpPr>
          <p:nvPr>
            <p:ph type="sldNum" sz="quarter" idx="16"/>
          </p:nvPr>
        </p:nvSpPr>
        <p:spPr/>
        <p:txBody>
          <a:bodyPr rtlCol="0"/>
          <a:lstStyle/>
          <a:p>
            <a:fld id="{5D564659-5244-498E-AF60-D00951F2677B}" type="slidenum">
              <a:rPr lang="en-US" smtClean="0"/>
              <a:pPr/>
              <a:t>‹#›</a:t>
            </a:fld>
            <a:endParaRPr lang="en-US"/>
          </a:p>
        </p:txBody>
      </p:sp>
      <p:sp>
        <p:nvSpPr>
          <p:cNvPr id="14" name="Footer Placeholder 13"/>
          <p:cNvSpPr>
            <a:spLocks noGrp="1"/>
          </p:cNvSpPr>
          <p:nvPr>
            <p:ph type="ftr" sz="quarter" idx="17"/>
          </p:nvPr>
        </p:nvSpPr>
        <p:spPr/>
        <p:txBody>
          <a:bodyPr rtlCol="0"/>
          <a:lstStyle/>
          <a:p>
            <a:r>
              <a:rPr lang="it-IT" smtClean="0"/>
              <a:t>-Laporan Pengurus KPRI Abdi Negara Pada RAT Tutup Buku Tahun 2011-</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8E1B3AA-A5B7-49B5-B60B-C4A40D879F5D}" type="datetime1">
              <a:rPr lang="en-US" smtClean="0"/>
              <a:pPr/>
              <a:t>4/4/2014</a:t>
            </a:fld>
            <a:endParaRPr lang="en-US"/>
          </a:p>
        </p:txBody>
      </p:sp>
      <p:sp>
        <p:nvSpPr>
          <p:cNvPr id="4" name="Footer Placeholder 3"/>
          <p:cNvSpPr>
            <a:spLocks noGrp="1"/>
          </p:cNvSpPr>
          <p:nvPr>
            <p:ph type="ftr" sz="quarter" idx="11"/>
          </p:nvPr>
        </p:nvSpPr>
        <p:spPr/>
        <p:txBody>
          <a:bodyPr/>
          <a:lstStyle/>
          <a:p>
            <a:r>
              <a:rPr lang="it-IT" smtClean="0"/>
              <a:t>-Laporan Pengurus KPRI Abdi Negara Pada RAT Tutup Buku Tahun 2011-</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D564659-5244-498E-AF60-D00951F2677B}" type="slidenum">
              <a:rPr lang="en-US" smtClean="0"/>
              <a:pPr/>
              <a:t>‹#›</a:t>
            </a:fld>
            <a:endParaRPr lang="en-US"/>
          </a:p>
        </p:txBody>
      </p:sp>
    </p:spTree>
  </p:cSld>
  <p:clrMapOvr>
    <a:masterClrMapping/>
  </p:clrMapOvr>
  <p:transition>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3B7C9B-535F-410F-A4C3-021128C7A688}" type="datetime1">
              <a:rPr lang="en-US" smtClean="0"/>
              <a:pPr/>
              <a:t>4/4/2014</a:t>
            </a:fld>
            <a:endParaRPr lang="en-US"/>
          </a:p>
        </p:txBody>
      </p:sp>
      <p:sp>
        <p:nvSpPr>
          <p:cNvPr id="3" name="Footer Placeholder 2"/>
          <p:cNvSpPr>
            <a:spLocks noGrp="1"/>
          </p:cNvSpPr>
          <p:nvPr>
            <p:ph type="ftr" sz="quarter" idx="11"/>
          </p:nvPr>
        </p:nvSpPr>
        <p:spPr/>
        <p:txBody>
          <a:bodyPr/>
          <a:lstStyle/>
          <a:p>
            <a:r>
              <a:rPr lang="it-IT" smtClean="0"/>
              <a:t>-Laporan Pengurus KPRI Abdi Negara Pada RAT Tutup Buku Tahun 2011-</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D564659-5244-498E-AF60-D00951F2677B}" type="slidenum">
              <a:rPr lang="en-US" smtClean="0"/>
              <a:pPr/>
              <a:t>‹#›</a:t>
            </a:fld>
            <a:endParaRPr lang="en-US"/>
          </a:p>
        </p:txBody>
      </p:sp>
    </p:spTree>
  </p:cSld>
  <p:clrMapOvr>
    <a:masterClrMapping/>
  </p:clrMapOvr>
  <p:transition>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9F7FE3B-F712-415C-AF4A-8E86AB4AF231}" type="datetime1">
              <a:rPr lang="en-US" smtClean="0"/>
              <a:pPr/>
              <a:t>4/4/2014</a:t>
            </a:fld>
            <a:endParaRPr lang="en-US"/>
          </a:p>
        </p:txBody>
      </p:sp>
      <p:sp>
        <p:nvSpPr>
          <p:cNvPr id="6" name="Footer Placeholder 5"/>
          <p:cNvSpPr>
            <a:spLocks noGrp="1"/>
          </p:cNvSpPr>
          <p:nvPr>
            <p:ph type="ftr" sz="quarter" idx="11"/>
          </p:nvPr>
        </p:nvSpPr>
        <p:spPr/>
        <p:txBody>
          <a:bodyPr/>
          <a:lstStyle/>
          <a:p>
            <a:r>
              <a:rPr lang="it-IT" smtClean="0"/>
              <a:t>-Laporan Pengurus KPRI Abdi Negara Pada RAT Tutup Buku Tahun 2011-</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D564659-5244-498E-AF60-D00951F2677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7F4577F-1C84-4E40-807E-AE7AE4CD4202}" type="datetime1">
              <a:rPr lang="en-US" smtClean="0"/>
              <a:pPr/>
              <a:t>4/4/2014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5D564659-5244-498E-AF60-D00951F2677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it-IT" smtClean="0"/>
              <a:t>-Laporan Pengurus KPRI Abdi Negara Pada RAT Tutup Buku Tahun 2011-</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5563534-A863-4B0E-A6CF-278F9D84E32B}" type="datetime1">
              <a:rPr lang="en-US" smtClean="0"/>
              <a:pPr/>
              <a:t>4/4/2014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it-IT" smtClean="0"/>
              <a:t>-Laporan Pengurus KPRI Abdi Negara Pada RAT Tutup Buku Tahun 2011-</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D564659-5244-498E-AF60-D00951F267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pull dir="d"/>
  </p:transition>
  <p:hf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CP_3002"/>
          <p:cNvPicPr>
            <a:picLocks noChangeAspect="1" noChangeArrowheads="1"/>
          </p:cNvPicPr>
          <p:nvPr/>
        </p:nvPicPr>
        <p:blipFill>
          <a:blip r:embed="rId3"/>
          <a:srcRect t="16129" b="13237"/>
          <a:stretch>
            <a:fillRect/>
          </a:stretch>
        </p:blipFill>
        <p:spPr bwMode="auto">
          <a:xfrm>
            <a:off x="0" y="76200"/>
            <a:ext cx="9144000" cy="6858000"/>
          </a:xfrm>
          <a:prstGeom prst="rect">
            <a:avLst/>
          </a:prstGeom>
          <a:noFill/>
          <a:ln w="9525">
            <a:solidFill>
              <a:srgbClr val="FF0000"/>
            </a:solidFill>
            <a:miter lim="800000"/>
            <a:headEnd/>
            <a:tailEnd/>
          </a:ln>
        </p:spPr>
      </p:pic>
      <p:sp>
        <p:nvSpPr>
          <p:cNvPr id="8195" name="Text Box 4"/>
          <p:cNvSpPr txBox="1">
            <a:spLocks noChangeArrowheads="1"/>
          </p:cNvSpPr>
          <p:nvPr/>
        </p:nvSpPr>
        <p:spPr bwMode="auto">
          <a:xfrm>
            <a:off x="533400" y="304800"/>
            <a:ext cx="1524000" cy="366713"/>
          </a:xfrm>
          <a:prstGeom prst="rect">
            <a:avLst/>
          </a:prstGeom>
          <a:noFill/>
          <a:ln w="9525">
            <a:noFill/>
            <a:miter lim="800000"/>
            <a:headEnd/>
            <a:tailEnd/>
          </a:ln>
        </p:spPr>
        <p:txBody>
          <a:bodyPr>
            <a:spAutoFit/>
          </a:bodyPr>
          <a:lstStyle/>
          <a:p>
            <a:pPr>
              <a:spcBef>
                <a:spcPct val="50000"/>
              </a:spcBef>
            </a:pPr>
            <a:endParaRPr lang="en-GB"/>
          </a:p>
        </p:txBody>
      </p:sp>
      <p:sp>
        <p:nvSpPr>
          <p:cNvPr id="8196" name="Text Box 5"/>
          <p:cNvSpPr txBox="1">
            <a:spLocks noChangeArrowheads="1"/>
          </p:cNvSpPr>
          <p:nvPr/>
        </p:nvSpPr>
        <p:spPr bwMode="auto">
          <a:xfrm>
            <a:off x="381000" y="304800"/>
            <a:ext cx="1752600" cy="366713"/>
          </a:xfrm>
          <a:prstGeom prst="rect">
            <a:avLst/>
          </a:prstGeom>
          <a:noFill/>
          <a:ln w="9525">
            <a:noFill/>
            <a:miter lim="800000"/>
            <a:headEnd/>
            <a:tailEnd/>
          </a:ln>
        </p:spPr>
        <p:txBody>
          <a:bodyPr>
            <a:spAutoFit/>
          </a:bodyPr>
          <a:lstStyle/>
          <a:p>
            <a:pPr>
              <a:spcBef>
                <a:spcPct val="50000"/>
              </a:spcBef>
            </a:pPr>
            <a:endParaRPr lang="en-GB"/>
          </a:p>
        </p:txBody>
      </p:sp>
      <p:sp>
        <p:nvSpPr>
          <p:cNvPr id="89099" name="WordArt 11"/>
          <p:cNvSpPr>
            <a:spLocks noChangeArrowheads="1" noChangeShapeType="1" noTextEdit="1"/>
          </p:cNvSpPr>
          <p:nvPr/>
        </p:nvSpPr>
        <p:spPr bwMode="auto">
          <a:xfrm>
            <a:off x="2286000" y="542925"/>
            <a:ext cx="5105400" cy="1057275"/>
          </a:xfrm>
          <a:prstGeom prst="rect">
            <a:avLst/>
          </a:prstGeom>
        </p:spPr>
        <p:txBody>
          <a:bodyPr wrap="none" fromWordArt="1">
            <a:prstTxWarp prst="textPlain">
              <a:avLst>
                <a:gd name="adj" fmla="val 50000"/>
              </a:avLst>
            </a:prstTxWarp>
          </a:bodyPr>
          <a:lstStyle/>
          <a:p>
            <a:pPr algn="ctr"/>
            <a:r>
              <a:rPr lang="en-US" sz="3600" kern="10" dirty="0" err="1">
                <a:ln w="9525">
                  <a:noFill/>
                  <a:round/>
                  <a:headEnd/>
                  <a:tailEnd/>
                </a:ln>
                <a:solidFill>
                  <a:srgbClr val="FF0000"/>
                </a:solidFill>
                <a:effectLst>
                  <a:outerShdw dist="45791" dir="2021404" algn="ctr" rotWithShape="0">
                    <a:srgbClr val="B2B2B2">
                      <a:alpha val="79999"/>
                    </a:srgbClr>
                  </a:outerShdw>
                </a:effectLst>
                <a:latin typeface="Book Antiqua"/>
              </a:rPr>
              <a:t>Selamat</a:t>
            </a:r>
            <a:r>
              <a:rPr lang="en-US" sz="3600" kern="10" dirty="0">
                <a:ln w="9525">
                  <a:noFill/>
                  <a:round/>
                  <a:headEnd/>
                  <a:tailEnd/>
                </a:ln>
                <a:solidFill>
                  <a:srgbClr val="FF0000"/>
                </a:solidFill>
                <a:effectLst>
                  <a:outerShdw dist="45791" dir="2021404" algn="ctr" rotWithShape="0">
                    <a:srgbClr val="B2B2B2">
                      <a:alpha val="79999"/>
                    </a:srgbClr>
                  </a:outerShdw>
                </a:effectLst>
                <a:latin typeface="Book Antiqua"/>
              </a:rPr>
              <a:t> </a:t>
            </a:r>
            <a:r>
              <a:rPr lang="en-US" sz="3600" kern="10" dirty="0" err="1">
                <a:ln w="9525">
                  <a:noFill/>
                  <a:round/>
                  <a:headEnd/>
                  <a:tailEnd/>
                </a:ln>
                <a:solidFill>
                  <a:srgbClr val="FF0000"/>
                </a:solidFill>
                <a:effectLst>
                  <a:outerShdw dist="45791" dir="2021404" algn="ctr" rotWithShape="0">
                    <a:srgbClr val="B2B2B2">
                      <a:alpha val="79999"/>
                    </a:srgbClr>
                  </a:outerShdw>
                </a:effectLst>
                <a:latin typeface="Book Antiqua"/>
              </a:rPr>
              <a:t>Datang</a:t>
            </a:r>
            <a:endParaRPr lang="en-US" sz="3600" kern="10" dirty="0">
              <a:ln w="9525">
                <a:noFill/>
                <a:round/>
                <a:headEnd/>
                <a:tailEnd/>
              </a:ln>
              <a:solidFill>
                <a:srgbClr val="FF0000"/>
              </a:solidFill>
              <a:effectLst>
                <a:outerShdw dist="45791" dir="2021404" algn="ctr" rotWithShape="0">
                  <a:srgbClr val="B2B2B2">
                    <a:alpha val="79999"/>
                  </a:srgbClr>
                </a:outerShdw>
              </a:effectLst>
              <a:latin typeface="Book Antiqua"/>
            </a:endParaRPr>
          </a:p>
        </p:txBody>
      </p:sp>
      <p:pic>
        <p:nvPicPr>
          <p:cNvPr id="8199" name="Picture 12" descr="logobsr"/>
          <p:cNvPicPr>
            <a:picLocks noChangeAspect="1" noChangeArrowheads="1" noCrop="1"/>
          </p:cNvPicPr>
          <p:nvPr/>
        </p:nvPicPr>
        <p:blipFill>
          <a:blip r:embed="rId4"/>
          <a:srcRect/>
          <a:stretch>
            <a:fillRect/>
          </a:stretch>
        </p:blipFill>
        <p:spPr bwMode="auto">
          <a:xfrm>
            <a:off x="381000" y="381000"/>
            <a:ext cx="1217612" cy="1447800"/>
          </a:xfrm>
          <a:prstGeom prst="rect">
            <a:avLst/>
          </a:prstGeom>
          <a:noFill/>
          <a:ln w="9525">
            <a:noFill/>
            <a:miter lim="800000"/>
            <a:headEnd/>
            <a:tailEnd/>
          </a:ln>
        </p:spPr>
      </p:pic>
      <p:sp>
        <p:nvSpPr>
          <p:cNvPr id="89101" name="WordArt 13"/>
          <p:cNvSpPr>
            <a:spLocks noChangeArrowheads="1" noChangeShapeType="1" noTextEdit="1"/>
          </p:cNvSpPr>
          <p:nvPr/>
        </p:nvSpPr>
        <p:spPr bwMode="auto">
          <a:xfrm>
            <a:off x="1447800" y="2286000"/>
            <a:ext cx="6477000" cy="838200"/>
          </a:xfrm>
          <a:prstGeom prst="rect">
            <a:avLst/>
          </a:prstGeom>
        </p:spPr>
        <p:txBody>
          <a:bodyPr wrap="none" fromWordArt="1">
            <a:prstTxWarp prst="textPlain">
              <a:avLst>
                <a:gd name="adj" fmla="val 50000"/>
              </a:avLst>
            </a:prstTxWarp>
          </a:bodyPr>
          <a:lstStyle/>
          <a:p>
            <a:pPr algn="ctr"/>
            <a:r>
              <a:rPr lang="fi-FI" sz="2800" b="1" kern="10" spc="560" dirty="0" smtClean="0">
                <a:ln w="9525">
                  <a:solidFill>
                    <a:srgbClr val="000066"/>
                  </a:solidFill>
                  <a:round/>
                  <a:headEnd/>
                  <a:tailEnd/>
                </a:ln>
                <a:solidFill>
                  <a:srgbClr val="FF0000"/>
                </a:solidFill>
                <a:effectLst>
                  <a:outerShdw dist="45791" dir="3378596" algn="ctr" rotWithShape="0">
                    <a:srgbClr val="4D4D4D">
                      <a:alpha val="79999"/>
                    </a:srgbClr>
                  </a:outerShdw>
                </a:effectLst>
                <a:latin typeface="Verdana"/>
                <a:ea typeface="Verdana"/>
                <a:cs typeface="Verdana"/>
              </a:rPr>
              <a:t>PESERTA PEMBEKALAN</a:t>
            </a:r>
            <a:endParaRPr lang="en-US" sz="2800" b="1" kern="10" spc="560" dirty="0">
              <a:ln w="9525">
                <a:solidFill>
                  <a:srgbClr val="000066"/>
                </a:solidFill>
                <a:round/>
                <a:headEnd/>
                <a:tailEnd/>
              </a:ln>
              <a:solidFill>
                <a:srgbClr val="FF0000"/>
              </a:solidFill>
              <a:effectLst>
                <a:outerShdw dist="45791" dir="3378596" algn="ctr" rotWithShape="0">
                  <a:srgbClr val="4D4D4D">
                    <a:alpha val="79999"/>
                  </a:srgbClr>
                </a:outerShdw>
              </a:effectLst>
              <a:latin typeface="Verdana"/>
              <a:ea typeface="Verdana"/>
              <a:cs typeface="Verdana"/>
            </a:endParaRPr>
          </a:p>
        </p:txBody>
      </p:sp>
      <p:sp>
        <p:nvSpPr>
          <p:cNvPr id="89102" name="WordArt 14"/>
          <p:cNvSpPr>
            <a:spLocks noChangeArrowheads="1" noChangeShapeType="1" noTextEdit="1"/>
          </p:cNvSpPr>
          <p:nvPr/>
        </p:nvSpPr>
        <p:spPr bwMode="auto">
          <a:xfrm>
            <a:off x="1219200" y="3505200"/>
            <a:ext cx="7239000" cy="685800"/>
          </a:xfrm>
          <a:prstGeom prst="rect">
            <a:avLst/>
          </a:prstGeom>
        </p:spPr>
        <p:txBody>
          <a:bodyPr wrap="none" fromWordArt="1">
            <a:prstTxWarp prst="textPlain">
              <a:avLst>
                <a:gd name="adj" fmla="val 50186"/>
              </a:avLst>
            </a:prstTxWarp>
          </a:bodyPr>
          <a:lstStyle/>
          <a:p>
            <a:pPr algn="ctr"/>
            <a:r>
              <a:rPr lang="en-US" sz="3600" b="1" kern="10" spc="720" dirty="0" smtClean="0">
                <a:ln w="9525">
                  <a:solidFill>
                    <a:srgbClr val="000066"/>
                  </a:solidFill>
                  <a:round/>
                  <a:headEnd/>
                  <a:tailEnd/>
                </a:ln>
                <a:solidFill>
                  <a:srgbClr val="FF0000"/>
                </a:solidFill>
                <a:effectLst>
                  <a:outerShdw dist="45791" dir="3378596" algn="ctr" rotWithShape="0">
                    <a:srgbClr val="4D4D4D">
                      <a:alpha val="79999"/>
                    </a:srgbClr>
                  </a:outerShdw>
                </a:effectLst>
                <a:latin typeface="Verdana"/>
                <a:ea typeface="Verdana"/>
                <a:cs typeface="Verdana"/>
              </a:rPr>
              <a:t>KKN UMM DI WILAYAH KEC DUKUN</a:t>
            </a:r>
          </a:p>
          <a:p>
            <a:pPr algn="ctr"/>
            <a:r>
              <a:rPr lang="en-US" sz="3600" b="1" kern="10" spc="720" dirty="0" smtClean="0">
                <a:ln w="9525">
                  <a:solidFill>
                    <a:srgbClr val="000066"/>
                  </a:solidFill>
                  <a:round/>
                  <a:headEnd/>
                  <a:tailEnd/>
                </a:ln>
                <a:solidFill>
                  <a:srgbClr val="FF0000"/>
                </a:solidFill>
                <a:effectLst>
                  <a:outerShdw dist="45791" dir="3378596" algn="ctr" rotWithShape="0">
                    <a:srgbClr val="4D4D4D">
                      <a:alpha val="79999"/>
                    </a:srgbClr>
                  </a:outerShdw>
                </a:effectLst>
                <a:latin typeface="Verdana"/>
                <a:ea typeface="Verdana"/>
                <a:cs typeface="Verdana"/>
              </a:rPr>
              <a:t>KABUPATEN MAGELANG</a:t>
            </a:r>
            <a:endParaRPr lang="en-US" sz="3600" b="1" kern="10" spc="720" dirty="0">
              <a:ln w="9525">
                <a:solidFill>
                  <a:srgbClr val="000066"/>
                </a:solidFill>
                <a:round/>
                <a:headEnd/>
                <a:tailEnd/>
              </a:ln>
              <a:solidFill>
                <a:srgbClr val="FF0000"/>
              </a:solidFill>
              <a:effectLst>
                <a:outerShdw dist="45791" dir="3378596" algn="ctr" rotWithShape="0">
                  <a:srgbClr val="4D4D4D">
                    <a:alpha val="79999"/>
                  </a:srgbClr>
                </a:outerShdw>
              </a:effectLst>
              <a:latin typeface="Verdana"/>
              <a:ea typeface="Verdana"/>
              <a:cs typeface="Verdana"/>
            </a:endParaRPr>
          </a:p>
        </p:txBody>
      </p:sp>
      <p:sp>
        <p:nvSpPr>
          <p:cNvPr id="89103" name="WordArt 15"/>
          <p:cNvSpPr>
            <a:spLocks noChangeArrowheads="1" noChangeShapeType="1" noTextEdit="1"/>
          </p:cNvSpPr>
          <p:nvPr/>
        </p:nvSpPr>
        <p:spPr bwMode="auto">
          <a:xfrm>
            <a:off x="2057400" y="4724400"/>
            <a:ext cx="6232525" cy="552450"/>
          </a:xfrm>
          <a:prstGeom prst="rect">
            <a:avLst/>
          </a:prstGeom>
        </p:spPr>
        <p:txBody>
          <a:bodyPr wrap="none" fromWordArt="1">
            <a:prstTxWarp prst="textPlain">
              <a:avLst>
                <a:gd name="adj" fmla="val 50000"/>
              </a:avLst>
            </a:prstTxWarp>
          </a:bodyPr>
          <a:lstStyle/>
          <a:p>
            <a:pPr algn="ctr"/>
            <a:r>
              <a:rPr lang="en-US" sz="3600" b="1" kern="10" dirty="0" err="1" smtClean="0">
                <a:ln w="9525">
                  <a:solidFill>
                    <a:srgbClr val="FFFF00"/>
                  </a:solidFill>
                  <a:round/>
                  <a:headEnd/>
                  <a:tailEnd/>
                </a:ln>
                <a:solidFill>
                  <a:srgbClr val="FF0000"/>
                </a:solidFill>
                <a:effectLst>
                  <a:outerShdw dist="45791" dir="2021404" algn="ctr" rotWithShape="0">
                    <a:srgbClr val="B2B2B2">
                      <a:alpha val="79999"/>
                    </a:srgbClr>
                  </a:outerShdw>
                </a:effectLst>
                <a:latin typeface="Courier New"/>
                <a:cs typeface="Courier New"/>
              </a:rPr>
              <a:t>Magelang</a:t>
            </a:r>
            <a:r>
              <a:rPr lang="en-US" sz="3600" b="1" kern="10" dirty="0" smtClean="0">
                <a:ln w="9525">
                  <a:solidFill>
                    <a:srgbClr val="FFFF00"/>
                  </a:solidFill>
                  <a:round/>
                  <a:headEnd/>
                  <a:tailEnd/>
                </a:ln>
                <a:solidFill>
                  <a:srgbClr val="FF0000"/>
                </a:solidFill>
                <a:effectLst>
                  <a:outerShdw dist="45791" dir="2021404" algn="ctr" rotWithShape="0">
                    <a:srgbClr val="B2B2B2">
                      <a:alpha val="79999"/>
                    </a:srgbClr>
                  </a:outerShdw>
                </a:effectLst>
                <a:latin typeface="Courier New"/>
                <a:cs typeface="Courier New"/>
              </a:rPr>
              <a:t>, 4 April 2014</a:t>
            </a:r>
            <a:endParaRPr lang="en-US" sz="3600" b="1" kern="10" dirty="0">
              <a:ln w="9525">
                <a:solidFill>
                  <a:srgbClr val="FFFF00"/>
                </a:solidFill>
                <a:round/>
                <a:headEnd/>
                <a:tailEnd/>
              </a:ln>
              <a:solidFill>
                <a:srgbClr val="FF0000"/>
              </a:solidFill>
              <a:effectLst>
                <a:outerShdw dist="45791" dir="2021404" algn="ctr" rotWithShape="0">
                  <a:srgbClr val="B2B2B2">
                    <a:alpha val="79999"/>
                  </a:srgbClr>
                </a:outerShdw>
              </a:effectLst>
              <a:latin typeface="Courier New"/>
              <a:cs typeface="Courier New"/>
            </a:endParaRPr>
          </a:p>
        </p:txBody>
      </p:sp>
      <p:sp>
        <p:nvSpPr>
          <p:cNvPr id="11" name="Slide Number Placeholder 10"/>
          <p:cNvSpPr>
            <a:spLocks noGrp="1"/>
          </p:cNvSpPr>
          <p:nvPr>
            <p:ph type="sldNum" sz="quarter" idx="12"/>
          </p:nvPr>
        </p:nvSpPr>
        <p:spPr/>
        <p:txBody>
          <a:bodyPr>
            <a:normAutofit fontScale="85000" lnSpcReduction="20000"/>
          </a:bodyPr>
          <a:lstStyle/>
          <a:p>
            <a:fld id="{5D564659-5244-498E-AF60-D00951F2677B}" type="slidenum">
              <a:rPr lang="en-US" smtClean="0"/>
              <a:pPr/>
              <a:t>1</a:t>
            </a:fld>
            <a:endParaRPr lang="en-US"/>
          </a:p>
        </p:txBody>
      </p:sp>
      <p:sp>
        <p:nvSpPr>
          <p:cNvPr id="12" name="Footer Placeholder 11"/>
          <p:cNvSpPr>
            <a:spLocks noGrp="1"/>
          </p:cNvSpPr>
          <p:nvPr>
            <p:ph type="ftr" sz="quarter" idx="11"/>
          </p:nvPr>
        </p:nvSpPr>
        <p:spPr/>
        <p:txBody>
          <a:bodyPr/>
          <a:lstStyle/>
          <a:p>
            <a:r>
              <a:rPr lang="it-IT" smtClean="0"/>
              <a:t>-Laporan Pengurus KPRI Abdi Negara Pada RAT Tutup Buku Tahun 2011-</a:t>
            </a:r>
            <a:endParaRPr lang="en-US"/>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9099"/>
                                        </p:tgtEl>
                                        <p:attrNameLst>
                                          <p:attrName>style.visibility</p:attrName>
                                        </p:attrNameLst>
                                      </p:cBhvr>
                                      <p:to>
                                        <p:strVal val="visible"/>
                                      </p:to>
                                    </p:set>
                                    <p:animEffect transition="in" filter="diamond(in)">
                                      <p:cBhvr>
                                        <p:cTn id="7" dur="2000"/>
                                        <p:tgtEl>
                                          <p:spTgt spid="89099"/>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89101"/>
                                        </p:tgtEl>
                                        <p:attrNameLst>
                                          <p:attrName>style.visibility</p:attrName>
                                        </p:attrNameLst>
                                      </p:cBhvr>
                                      <p:to>
                                        <p:strVal val="visible"/>
                                      </p:to>
                                    </p:set>
                                    <p:animEffect transition="in" filter="fade">
                                      <p:cBhvr>
                                        <p:cTn id="12" dur="100"/>
                                        <p:tgtEl>
                                          <p:spTgt spid="89101"/>
                                        </p:tgtEl>
                                      </p:cBhvr>
                                    </p:animEffect>
                                    <p:anim calcmode="lin" valueType="num">
                                      <p:cBhvr>
                                        <p:cTn id="13" dur="400" fill="hold"/>
                                        <p:tgtEl>
                                          <p:spTgt spid="89101"/>
                                        </p:tgtEl>
                                        <p:attrNameLst>
                                          <p:attrName>ppt_x</p:attrName>
                                        </p:attrNameLst>
                                      </p:cBhvr>
                                      <p:tavLst>
                                        <p:tav tm="0">
                                          <p:val>
                                            <p:strVal val="#ppt_x"/>
                                          </p:val>
                                        </p:tav>
                                        <p:tav tm="100000">
                                          <p:val>
                                            <p:strVal val="#ppt_x"/>
                                          </p:val>
                                        </p:tav>
                                      </p:tavLst>
                                    </p:anim>
                                    <p:anim calcmode="lin" valueType="num">
                                      <p:cBhvr>
                                        <p:cTn id="14" dur="400" fill="hold"/>
                                        <p:tgtEl>
                                          <p:spTgt spid="89101"/>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8910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8910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grpId="0" nodeType="clickEffect">
                                  <p:stCondLst>
                                    <p:cond delay="0"/>
                                  </p:stCondLst>
                                  <p:childTnLst>
                                    <p:set>
                                      <p:cBhvr>
                                        <p:cTn id="20" dur="1" fill="hold">
                                          <p:stCondLst>
                                            <p:cond delay="0"/>
                                          </p:stCondLst>
                                        </p:cTn>
                                        <p:tgtEl>
                                          <p:spTgt spid="89102"/>
                                        </p:tgtEl>
                                        <p:attrNameLst>
                                          <p:attrName>style.visibility</p:attrName>
                                        </p:attrNameLst>
                                      </p:cBhvr>
                                      <p:to>
                                        <p:strVal val="visible"/>
                                      </p:to>
                                    </p:set>
                                    <p:anim from="(-#ppt_w/2)" to="(#ppt_x)" calcmode="lin" valueType="num">
                                      <p:cBhvr>
                                        <p:cTn id="21" dur="600" fill="hold">
                                          <p:stCondLst>
                                            <p:cond delay="0"/>
                                          </p:stCondLst>
                                        </p:cTn>
                                        <p:tgtEl>
                                          <p:spTgt spid="89102"/>
                                        </p:tgtEl>
                                        <p:attrNameLst>
                                          <p:attrName>ppt_x</p:attrName>
                                        </p:attrNameLst>
                                      </p:cBhvr>
                                    </p:anim>
                                    <p:anim from="0" to="-1.0" calcmode="lin" valueType="num">
                                      <p:cBhvr>
                                        <p:cTn id="22" dur="200" decel="50000" autoRev="1" fill="hold">
                                          <p:stCondLst>
                                            <p:cond delay="600"/>
                                          </p:stCondLst>
                                        </p:cTn>
                                        <p:tgtEl>
                                          <p:spTgt spid="89102"/>
                                        </p:tgtEl>
                                        <p:attrNameLst>
                                          <p:attrName>xshear</p:attrName>
                                        </p:attrNameLst>
                                      </p:cBhvr>
                                    </p:anim>
                                    <p:animScale>
                                      <p:cBhvr>
                                        <p:cTn id="23" dur="200" decel="100000" autoRev="1" fill="hold">
                                          <p:stCondLst>
                                            <p:cond delay="600"/>
                                          </p:stCondLst>
                                        </p:cTn>
                                        <p:tgtEl>
                                          <p:spTgt spid="89102"/>
                                        </p:tgtEl>
                                      </p:cBhvr>
                                      <p:from x="100000" y="100000"/>
                                      <p:to x="80000" y="100000"/>
                                    </p:animScale>
                                    <p:anim by="(#ppt_h/3+#ppt_w*0.1)" calcmode="lin" valueType="num">
                                      <p:cBhvr additive="sum">
                                        <p:cTn id="24" dur="200" decel="100000" autoRev="1" fill="hold">
                                          <p:stCondLst>
                                            <p:cond delay="600"/>
                                          </p:stCondLst>
                                        </p:cTn>
                                        <p:tgtEl>
                                          <p:spTgt spid="89102"/>
                                        </p:tgtEl>
                                        <p:attrNameLst>
                                          <p:attrName>ppt_x</p:attrName>
                                        </p:attrNameLst>
                                      </p:cBhvr>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89103"/>
                                        </p:tgtEl>
                                        <p:attrNameLst>
                                          <p:attrName>style.visibility</p:attrName>
                                        </p:attrNameLst>
                                      </p:cBhvr>
                                      <p:to>
                                        <p:strVal val="visible"/>
                                      </p:to>
                                    </p:set>
                                    <p:animEffect transition="in" filter="wipe(down)">
                                      <p:cBhvr>
                                        <p:cTn id="29" dur="580">
                                          <p:stCondLst>
                                            <p:cond delay="0"/>
                                          </p:stCondLst>
                                        </p:cTn>
                                        <p:tgtEl>
                                          <p:spTgt spid="89103"/>
                                        </p:tgtEl>
                                      </p:cBhvr>
                                    </p:animEffect>
                                    <p:anim calcmode="lin" valueType="num">
                                      <p:cBhvr>
                                        <p:cTn id="30" dur="1822" tmFilter="0,0; 0.14,0.36; 0.43,0.73; 0.71,0.91; 1.0,1.0">
                                          <p:stCondLst>
                                            <p:cond delay="0"/>
                                          </p:stCondLst>
                                        </p:cTn>
                                        <p:tgtEl>
                                          <p:spTgt spid="89103"/>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89103"/>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89103"/>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89103"/>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89103"/>
                                        </p:tgtEl>
                                        <p:attrNameLst>
                                          <p:attrName>ppt_y</p:attrName>
                                        </p:attrNameLst>
                                      </p:cBhvr>
                                      <p:tavLst>
                                        <p:tav tm="0" fmla="#ppt_y-sin(pi*$)/81">
                                          <p:val>
                                            <p:fltVal val="0"/>
                                          </p:val>
                                        </p:tav>
                                        <p:tav tm="100000">
                                          <p:val>
                                            <p:fltVal val="1"/>
                                          </p:val>
                                        </p:tav>
                                      </p:tavLst>
                                    </p:anim>
                                    <p:animScale>
                                      <p:cBhvr>
                                        <p:cTn id="35" dur="26">
                                          <p:stCondLst>
                                            <p:cond delay="650"/>
                                          </p:stCondLst>
                                        </p:cTn>
                                        <p:tgtEl>
                                          <p:spTgt spid="89103"/>
                                        </p:tgtEl>
                                      </p:cBhvr>
                                      <p:to x="100000" y="60000"/>
                                    </p:animScale>
                                    <p:animScale>
                                      <p:cBhvr>
                                        <p:cTn id="36" dur="166" decel="50000">
                                          <p:stCondLst>
                                            <p:cond delay="676"/>
                                          </p:stCondLst>
                                        </p:cTn>
                                        <p:tgtEl>
                                          <p:spTgt spid="89103"/>
                                        </p:tgtEl>
                                      </p:cBhvr>
                                      <p:to x="100000" y="100000"/>
                                    </p:animScale>
                                    <p:animScale>
                                      <p:cBhvr>
                                        <p:cTn id="37" dur="26">
                                          <p:stCondLst>
                                            <p:cond delay="1312"/>
                                          </p:stCondLst>
                                        </p:cTn>
                                        <p:tgtEl>
                                          <p:spTgt spid="89103"/>
                                        </p:tgtEl>
                                      </p:cBhvr>
                                      <p:to x="100000" y="80000"/>
                                    </p:animScale>
                                    <p:animScale>
                                      <p:cBhvr>
                                        <p:cTn id="38" dur="166" decel="50000">
                                          <p:stCondLst>
                                            <p:cond delay="1338"/>
                                          </p:stCondLst>
                                        </p:cTn>
                                        <p:tgtEl>
                                          <p:spTgt spid="89103"/>
                                        </p:tgtEl>
                                      </p:cBhvr>
                                      <p:to x="100000" y="100000"/>
                                    </p:animScale>
                                    <p:animScale>
                                      <p:cBhvr>
                                        <p:cTn id="39" dur="26">
                                          <p:stCondLst>
                                            <p:cond delay="1642"/>
                                          </p:stCondLst>
                                        </p:cTn>
                                        <p:tgtEl>
                                          <p:spTgt spid="89103"/>
                                        </p:tgtEl>
                                      </p:cBhvr>
                                      <p:to x="100000" y="90000"/>
                                    </p:animScale>
                                    <p:animScale>
                                      <p:cBhvr>
                                        <p:cTn id="40" dur="166" decel="50000">
                                          <p:stCondLst>
                                            <p:cond delay="1668"/>
                                          </p:stCondLst>
                                        </p:cTn>
                                        <p:tgtEl>
                                          <p:spTgt spid="89103"/>
                                        </p:tgtEl>
                                      </p:cBhvr>
                                      <p:to x="100000" y="100000"/>
                                    </p:animScale>
                                    <p:animScale>
                                      <p:cBhvr>
                                        <p:cTn id="41" dur="26">
                                          <p:stCondLst>
                                            <p:cond delay="1808"/>
                                          </p:stCondLst>
                                        </p:cTn>
                                        <p:tgtEl>
                                          <p:spTgt spid="89103"/>
                                        </p:tgtEl>
                                      </p:cBhvr>
                                      <p:to x="100000" y="95000"/>
                                    </p:animScale>
                                    <p:animScale>
                                      <p:cBhvr>
                                        <p:cTn id="42" dur="166" decel="50000">
                                          <p:stCondLst>
                                            <p:cond delay="1834"/>
                                          </p:stCondLst>
                                        </p:cTn>
                                        <p:tgtEl>
                                          <p:spTgt spid="8910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9" grpId="0" animBg="1"/>
      <p:bldP spid="89101" grpId="0" animBg="1"/>
      <p:bldP spid="89102" grpId="0" animBg="1"/>
      <p:bldP spid="8910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normAutofit fontScale="85000" lnSpcReduction="20000"/>
          </a:bodyPr>
          <a:lstStyle/>
          <a:p>
            <a:fld id="{5D564659-5244-498E-AF60-D00951F2677B}" type="slidenum">
              <a:rPr lang="en-US" smtClean="0"/>
              <a:pPr/>
              <a:t>10</a:t>
            </a:fld>
            <a:endParaRPr lang="en-US"/>
          </a:p>
        </p:txBody>
      </p:sp>
      <p:graphicFrame>
        <p:nvGraphicFramePr>
          <p:cNvPr id="4" name="Chart 3"/>
          <p:cNvGraphicFramePr/>
          <p:nvPr/>
        </p:nvGraphicFramePr>
        <p:xfrm>
          <a:off x="1143000" y="1828800"/>
          <a:ext cx="3429000"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105400" y="1905000"/>
            <a:ext cx="3505200" cy="3785652"/>
          </a:xfrm>
          <a:prstGeom prst="rect">
            <a:avLst/>
          </a:prstGeom>
          <a:noFill/>
        </p:spPr>
        <p:txBody>
          <a:bodyPr wrap="square" rtlCol="0">
            <a:spAutoFit/>
          </a:bodyPr>
          <a:lstStyle/>
          <a:p>
            <a:pPr algn="just"/>
            <a:r>
              <a:rPr lang="id-ID" sz="1600" dirty="0" smtClean="0"/>
              <a:t>Desa Banyudono merupakan desa dengan jumlah penduduk terbanyak di Kecamatan Dukun, yaitu sebesar 5.142 jiwa. Sedangkan desa Keningar merupakan desa yang memiliki jumlah penduduk paling sedikit di Kecamatan Dukun, yaitu sebanyak 602 jiwa.</a:t>
            </a:r>
            <a:endParaRPr lang="en-US" sz="1600" dirty="0" smtClean="0"/>
          </a:p>
          <a:p>
            <a:pPr algn="just"/>
            <a:r>
              <a:rPr lang="id-ID" sz="1600" dirty="0" smtClean="0"/>
              <a:t>Apabila penduduk dilihat berdasarkan kelompok usia, maka jumlah penduduk yang terbanyak adalah pada kelompok usia antara 25 – 59 tahun sebanyak 20.431 jiwa, dan jumlah penduduk paling kecil adalah pada kelompok usia 0 – 4 tahun yang berjumlah 3.159 jiwa.</a:t>
            </a:r>
            <a:endParaRPr lang="en-US" sz="1600" dirty="0" smtClean="0"/>
          </a:p>
          <a:p>
            <a:pPr algn="just"/>
            <a:endParaRPr lang="en-US" sz="1600" dirty="0"/>
          </a:p>
        </p:txBody>
      </p:sp>
      <p:sp>
        <p:nvSpPr>
          <p:cNvPr id="7" name="TextBox 6"/>
          <p:cNvSpPr txBox="1"/>
          <p:nvPr/>
        </p:nvSpPr>
        <p:spPr>
          <a:xfrm>
            <a:off x="762000" y="152400"/>
            <a:ext cx="7391400"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PENDUDUK MENURUT KELOMPOK USIA</a:t>
            </a:r>
            <a:endParaRPr lang="en-US" sz="3200" b="1" dirty="0">
              <a:effectLst>
                <a:outerShdw blurRad="38100" dist="38100" dir="2700000" algn="tl">
                  <a:srgbClr val="000000">
                    <a:alpha val="43137"/>
                  </a:srgbClr>
                </a:outerShdw>
              </a:effectLst>
            </a:endParaRPr>
          </a:p>
        </p:txBody>
      </p:sp>
    </p:spTree>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5D564659-5244-498E-AF60-D00951F2677B}" type="slidenum">
              <a:rPr lang="en-US" smtClean="0"/>
              <a:pPr/>
              <a:t>11</a:t>
            </a:fld>
            <a:endParaRPr lang="en-US"/>
          </a:p>
        </p:txBody>
      </p:sp>
      <p:sp>
        <p:nvSpPr>
          <p:cNvPr id="5" name="TextBox 4"/>
          <p:cNvSpPr txBox="1"/>
          <p:nvPr/>
        </p:nvSpPr>
        <p:spPr>
          <a:xfrm>
            <a:off x="685800" y="685800"/>
            <a:ext cx="7391400"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DISTRIBUSI MATA PENCAHARIAN</a:t>
            </a:r>
            <a:endParaRPr lang="id-ID" sz="2800" b="1" dirty="0">
              <a:effectLst>
                <a:outerShdw blurRad="38100" dist="38100" dir="2700000" algn="tl">
                  <a:srgbClr val="000000">
                    <a:alpha val="43137"/>
                  </a:srgbClr>
                </a:outerShdw>
              </a:effectLst>
            </a:endParaRPr>
          </a:p>
        </p:txBody>
      </p:sp>
      <p:graphicFrame>
        <p:nvGraphicFramePr>
          <p:cNvPr id="7" name="Chart 6"/>
          <p:cNvGraphicFramePr/>
          <p:nvPr/>
        </p:nvGraphicFramePr>
        <p:xfrm>
          <a:off x="609600" y="1981200"/>
          <a:ext cx="33528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648200" y="2057400"/>
            <a:ext cx="3276600" cy="3970318"/>
          </a:xfrm>
          <a:prstGeom prst="rect">
            <a:avLst/>
          </a:prstGeom>
          <a:noFill/>
        </p:spPr>
        <p:txBody>
          <a:bodyPr wrap="square" rtlCol="0">
            <a:spAutoFit/>
          </a:bodyPr>
          <a:lstStyle/>
          <a:p>
            <a:pPr algn="just"/>
            <a:r>
              <a:rPr lang="id-ID" dirty="0" smtClean="0"/>
              <a:t>penduduk yang bekerja adalah sejumlah 20.568 jiwa atau 47,2% dari total penduduk yang ada.</a:t>
            </a:r>
            <a:endParaRPr lang="en-US" dirty="0" smtClean="0"/>
          </a:p>
          <a:p>
            <a:pPr algn="just"/>
            <a:r>
              <a:rPr lang="id-ID" dirty="0" smtClean="0"/>
              <a:t>Penduduk yang bekerja tersebut sebagian besar bekerja di sektor pertanian</a:t>
            </a:r>
            <a:r>
              <a:rPr lang="en-US" dirty="0" smtClean="0"/>
              <a:t> </a:t>
            </a:r>
            <a:r>
              <a:rPr lang="id-ID" dirty="0" smtClean="0"/>
              <a:t>dan perdagangan, yaitu sebanyak 71,5% dan 13,9%. Selebihnya bekerja pada sektor industri pengolahan,konstruksi, pertambangan</a:t>
            </a:r>
            <a:r>
              <a:rPr lang="en-US" dirty="0" smtClean="0"/>
              <a:t> P</a:t>
            </a:r>
            <a:r>
              <a:rPr lang="id-ID" dirty="0" smtClean="0"/>
              <a:t>enggalian</a:t>
            </a:r>
            <a:r>
              <a:rPr lang="en-US" dirty="0" smtClean="0"/>
              <a:t> </a:t>
            </a:r>
            <a:r>
              <a:rPr lang="id-ID" dirty="0" smtClean="0"/>
              <a:t>, jasa</a:t>
            </a:r>
            <a:r>
              <a:rPr lang="en-US" dirty="0" smtClean="0"/>
              <a:t> </a:t>
            </a:r>
            <a:r>
              <a:rPr lang="id-ID" dirty="0" smtClean="0"/>
              <a:t>keuangan, transportasi dan lainnya.</a:t>
            </a:r>
            <a:endParaRPr lang="en-US" dirty="0"/>
          </a:p>
        </p:txBody>
      </p:sp>
    </p:spTree>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5D564659-5244-498E-AF60-D00951F2677B}" type="slidenum">
              <a:rPr lang="en-US" smtClean="0"/>
              <a:pPr/>
              <a:t>12</a:t>
            </a:fld>
            <a:endParaRPr lang="en-US"/>
          </a:p>
        </p:txBody>
      </p:sp>
      <p:graphicFrame>
        <p:nvGraphicFramePr>
          <p:cNvPr id="6" name="Chart 5"/>
          <p:cNvGraphicFramePr/>
          <p:nvPr/>
        </p:nvGraphicFramePr>
        <p:xfrm>
          <a:off x="838200" y="2209800"/>
          <a:ext cx="29718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nvGraphicFramePr>
        <p:xfrm>
          <a:off x="4495800" y="2209800"/>
          <a:ext cx="3886200" cy="3048000"/>
        </p:xfrm>
        <a:graphic>
          <a:graphicData uri="http://schemas.openxmlformats.org/drawingml/2006/table">
            <a:tbl>
              <a:tblPr/>
              <a:tblGrid>
                <a:gridCol w="1195592"/>
                <a:gridCol w="1345304"/>
                <a:gridCol w="1345304"/>
              </a:tblGrid>
              <a:tr h="304800">
                <a:tc gridSpan="2">
                  <a:txBody>
                    <a:bodyPr/>
                    <a:lstStyle/>
                    <a:p>
                      <a:pPr marL="0" marR="0" algn="ctr">
                        <a:lnSpc>
                          <a:spcPct val="115000"/>
                        </a:lnSpc>
                        <a:spcBef>
                          <a:spcPts val="0"/>
                        </a:spcBef>
                        <a:spcAft>
                          <a:spcPts val="0"/>
                        </a:spcAft>
                      </a:pPr>
                      <a:r>
                        <a:rPr lang="id-ID" sz="900" b="1">
                          <a:solidFill>
                            <a:srgbClr val="000000"/>
                          </a:solidFill>
                          <a:latin typeface="Calibri"/>
                          <a:ea typeface="Times New Roman"/>
                          <a:cs typeface="Calibri"/>
                        </a:rPr>
                        <a:t>Uraian</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tc>
                  <a:txBody>
                    <a:bodyPr/>
                    <a:lstStyle/>
                    <a:p>
                      <a:pPr marL="0" marR="0" algn="ctr">
                        <a:lnSpc>
                          <a:spcPct val="115000"/>
                        </a:lnSpc>
                        <a:spcBef>
                          <a:spcPts val="0"/>
                        </a:spcBef>
                        <a:spcAft>
                          <a:spcPts val="0"/>
                        </a:spcAft>
                      </a:pPr>
                      <a:r>
                        <a:rPr lang="id-ID" sz="900" b="1">
                          <a:solidFill>
                            <a:srgbClr val="000000"/>
                          </a:solidFill>
                          <a:latin typeface="Calibri"/>
                          <a:ea typeface="Times New Roman"/>
                          <a:cs typeface="Calibri"/>
                        </a:rPr>
                        <a:t>Jumlah</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228600">
                <a:tc rowSpan="3">
                  <a:txBody>
                    <a:bodyPr/>
                    <a:lstStyle/>
                    <a:p>
                      <a:pPr marL="0" marR="0" algn="ctr">
                        <a:lnSpc>
                          <a:spcPct val="115000"/>
                        </a:lnSpc>
                        <a:spcBef>
                          <a:spcPts val="0"/>
                        </a:spcBef>
                        <a:spcAft>
                          <a:spcPts val="0"/>
                        </a:spcAft>
                      </a:pPr>
                      <a:r>
                        <a:rPr lang="id-ID" sz="900" b="1">
                          <a:solidFill>
                            <a:srgbClr val="000000"/>
                          </a:solidFill>
                          <a:latin typeface="Calibri"/>
                          <a:ea typeface="Times New Roman"/>
                          <a:cs typeface="Calibri"/>
                        </a:rPr>
                        <a:t>TK</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nSpc>
                          <a:spcPct val="115000"/>
                        </a:lnSpc>
                        <a:spcBef>
                          <a:spcPts val="0"/>
                        </a:spcBef>
                        <a:spcAft>
                          <a:spcPts val="0"/>
                        </a:spcAft>
                      </a:pPr>
                      <a:r>
                        <a:rPr lang="id-ID" sz="900">
                          <a:solidFill>
                            <a:srgbClr val="000000"/>
                          </a:solidFill>
                          <a:latin typeface="Calibri"/>
                          <a:ea typeface="Times New Roman"/>
                          <a:cs typeface="Calibri"/>
                        </a:rPr>
                        <a:t>Sekolah</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nSpc>
                          <a:spcPct val="115000"/>
                        </a:lnSpc>
                        <a:spcBef>
                          <a:spcPts val="0"/>
                        </a:spcBef>
                        <a:spcAft>
                          <a:spcPts val="0"/>
                        </a:spcAft>
                      </a:pPr>
                      <a:r>
                        <a:rPr lang="id-ID" sz="900">
                          <a:solidFill>
                            <a:srgbClr val="000000"/>
                          </a:solidFill>
                          <a:latin typeface="Calibri"/>
                          <a:ea typeface="Times New Roman"/>
                          <a:cs typeface="Calibri"/>
                        </a:rPr>
                        <a:t>               23 </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228600">
                <a:tc vMerge="1">
                  <a:txBody>
                    <a:bodyPr/>
                    <a:lstStyle/>
                    <a:p>
                      <a:endParaRPr lang="en-US"/>
                    </a:p>
                  </a:txBody>
                  <a:tcPr/>
                </a:tc>
                <a:tc>
                  <a:txBody>
                    <a:bodyPr/>
                    <a:lstStyle/>
                    <a:p>
                      <a:pPr marL="0" marR="0">
                        <a:lnSpc>
                          <a:spcPct val="115000"/>
                        </a:lnSpc>
                        <a:spcBef>
                          <a:spcPts val="0"/>
                        </a:spcBef>
                        <a:spcAft>
                          <a:spcPts val="0"/>
                        </a:spcAft>
                      </a:pPr>
                      <a:r>
                        <a:rPr lang="id-ID" sz="900">
                          <a:solidFill>
                            <a:srgbClr val="000000"/>
                          </a:solidFill>
                          <a:latin typeface="Calibri"/>
                          <a:ea typeface="Times New Roman"/>
                          <a:cs typeface="Calibri"/>
                        </a:rPr>
                        <a:t>Guru</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id-ID" sz="900">
                          <a:solidFill>
                            <a:srgbClr val="000000"/>
                          </a:solidFill>
                          <a:latin typeface="Calibri"/>
                          <a:ea typeface="Times New Roman"/>
                          <a:cs typeface="Calibri"/>
                        </a:rPr>
                        <a:t>               82 </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228600">
                <a:tc vMerge="1">
                  <a:txBody>
                    <a:bodyPr/>
                    <a:lstStyle/>
                    <a:p>
                      <a:endParaRPr lang="en-US"/>
                    </a:p>
                  </a:txBody>
                  <a:tcPr/>
                </a:tc>
                <a:tc>
                  <a:txBody>
                    <a:bodyPr/>
                    <a:lstStyle/>
                    <a:p>
                      <a:pPr marL="0" marR="0">
                        <a:lnSpc>
                          <a:spcPct val="115000"/>
                        </a:lnSpc>
                        <a:spcBef>
                          <a:spcPts val="0"/>
                        </a:spcBef>
                        <a:spcAft>
                          <a:spcPts val="0"/>
                        </a:spcAft>
                      </a:pPr>
                      <a:r>
                        <a:rPr lang="id-ID" sz="900">
                          <a:solidFill>
                            <a:srgbClr val="000000"/>
                          </a:solidFill>
                          <a:latin typeface="Calibri"/>
                          <a:ea typeface="Times New Roman"/>
                          <a:cs typeface="Calibri"/>
                        </a:rPr>
                        <a:t>Murid</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nSpc>
                          <a:spcPct val="115000"/>
                        </a:lnSpc>
                        <a:spcBef>
                          <a:spcPts val="0"/>
                        </a:spcBef>
                        <a:spcAft>
                          <a:spcPts val="0"/>
                        </a:spcAft>
                      </a:pPr>
                      <a:r>
                        <a:rPr lang="id-ID" sz="900">
                          <a:solidFill>
                            <a:srgbClr val="000000"/>
                          </a:solidFill>
                          <a:latin typeface="Calibri"/>
                          <a:ea typeface="Times New Roman"/>
                          <a:cs typeface="Calibri"/>
                        </a:rPr>
                        <a:t>             792 </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228600">
                <a:tc rowSpan="3">
                  <a:txBody>
                    <a:bodyPr/>
                    <a:lstStyle/>
                    <a:p>
                      <a:pPr marL="0" marR="0" algn="ctr">
                        <a:lnSpc>
                          <a:spcPct val="115000"/>
                        </a:lnSpc>
                        <a:spcBef>
                          <a:spcPts val="0"/>
                        </a:spcBef>
                        <a:spcAft>
                          <a:spcPts val="0"/>
                        </a:spcAft>
                      </a:pPr>
                      <a:r>
                        <a:rPr lang="id-ID" sz="900" b="1">
                          <a:solidFill>
                            <a:srgbClr val="000000"/>
                          </a:solidFill>
                          <a:latin typeface="Calibri"/>
                          <a:ea typeface="Times New Roman"/>
                          <a:cs typeface="Calibri"/>
                        </a:rPr>
                        <a:t>SD</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id-ID" sz="900">
                          <a:solidFill>
                            <a:srgbClr val="000000"/>
                          </a:solidFill>
                          <a:latin typeface="Calibri"/>
                          <a:ea typeface="Times New Roman"/>
                          <a:cs typeface="Calibri"/>
                        </a:rPr>
                        <a:t>Sekolah</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id-ID" sz="900">
                          <a:solidFill>
                            <a:srgbClr val="000000"/>
                          </a:solidFill>
                          <a:latin typeface="Calibri"/>
                          <a:ea typeface="Times New Roman"/>
                          <a:cs typeface="Calibri"/>
                        </a:rPr>
                        <a:t>               53 </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228600">
                <a:tc vMerge="1">
                  <a:txBody>
                    <a:bodyPr/>
                    <a:lstStyle/>
                    <a:p>
                      <a:endParaRPr lang="en-US"/>
                    </a:p>
                  </a:txBody>
                  <a:tcPr/>
                </a:tc>
                <a:tc>
                  <a:txBody>
                    <a:bodyPr/>
                    <a:lstStyle/>
                    <a:p>
                      <a:pPr marL="0" marR="0">
                        <a:lnSpc>
                          <a:spcPct val="115000"/>
                        </a:lnSpc>
                        <a:spcBef>
                          <a:spcPts val="0"/>
                        </a:spcBef>
                        <a:spcAft>
                          <a:spcPts val="0"/>
                        </a:spcAft>
                      </a:pPr>
                      <a:r>
                        <a:rPr lang="id-ID" sz="900">
                          <a:solidFill>
                            <a:srgbClr val="000000"/>
                          </a:solidFill>
                          <a:latin typeface="Calibri"/>
                          <a:ea typeface="Times New Roman"/>
                          <a:cs typeface="Calibri"/>
                        </a:rPr>
                        <a:t>Guru</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nSpc>
                          <a:spcPct val="115000"/>
                        </a:lnSpc>
                        <a:spcBef>
                          <a:spcPts val="0"/>
                        </a:spcBef>
                        <a:spcAft>
                          <a:spcPts val="0"/>
                        </a:spcAft>
                      </a:pPr>
                      <a:r>
                        <a:rPr lang="id-ID" sz="900">
                          <a:solidFill>
                            <a:srgbClr val="000000"/>
                          </a:solidFill>
                          <a:latin typeface="Calibri"/>
                          <a:ea typeface="Times New Roman"/>
                          <a:cs typeface="Calibri"/>
                        </a:rPr>
                        <a:t>             488 </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228600">
                <a:tc vMerge="1">
                  <a:txBody>
                    <a:bodyPr/>
                    <a:lstStyle/>
                    <a:p>
                      <a:endParaRPr lang="en-US"/>
                    </a:p>
                  </a:txBody>
                  <a:tcPr/>
                </a:tc>
                <a:tc>
                  <a:txBody>
                    <a:bodyPr/>
                    <a:lstStyle/>
                    <a:p>
                      <a:pPr marL="0" marR="0">
                        <a:lnSpc>
                          <a:spcPct val="115000"/>
                        </a:lnSpc>
                        <a:spcBef>
                          <a:spcPts val="0"/>
                        </a:spcBef>
                        <a:spcAft>
                          <a:spcPts val="0"/>
                        </a:spcAft>
                      </a:pPr>
                      <a:r>
                        <a:rPr lang="id-ID" sz="900" dirty="0">
                          <a:solidFill>
                            <a:srgbClr val="000000"/>
                          </a:solidFill>
                          <a:latin typeface="Calibri"/>
                          <a:ea typeface="Times New Roman"/>
                          <a:cs typeface="Calibri"/>
                        </a:rPr>
                        <a:t>Murid</a:t>
                      </a:r>
                      <a:endParaRPr lang="en-US" sz="900" dirty="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id-ID" sz="900" dirty="0">
                          <a:solidFill>
                            <a:srgbClr val="000000"/>
                          </a:solidFill>
                          <a:latin typeface="Calibri"/>
                          <a:ea typeface="Times New Roman"/>
                          <a:cs typeface="Calibri"/>
                        </a:rPr>
                        <a:t>         4.403 </a:t>
                      </a:r>
                      <a:endParaRPr lang="en-US" sz="900" dirty="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228600">
                <a:tc rowSpan="3">
                  <a:txBody>
                    <a:bodyPr/>
                    <a:lstStyle/>
                    <a:p>
                      <a:pPr marL="0" marR="0" algn="ctr">
                        <a:lnSpc>
                          <a:spcPct val="115000"/>
                        </a:lnSpc>
                        <a:spcBef>
                          <a:spcPts val="0"/>
                        </a:spcBef>
                        <a:spcAft>
                          <a:spcPts val="0"/>
                        </a:spcAft>
                      </a:pPr>
                      <a:r>
                        <a:rPr lang="id-ID" sz="900" b="1">
                          <a:solidFill>
                            <a:srgbClr val="000000"/>
                          </a:solidFill>
                          <a:latin typeface="Calibri"/>
                          <a:ea typeface="Times New Roman"/>
                          <a:cs typeface="Calibri"/>
                        </a:rPr>
                        <a:t>SLTP</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nSpc>
                          <a:spcPct val="115000"/>
                        </a:lnSpc>
                        <a:spcBef>
                          <a:spcPts val="0"/>
                        </a:spcBef>
                        <a:spcAft>
                          <a:spcPts val="0"/>
                        </a:spcAft>
                      </a:pPr>
                      <a:r>
                        <a:rPr lang="id-ID" sz="900">
                          <a:solidFill>
                            <a:srgbClr val="000000"/>
                          </a:solidFill>
                          <a:latin typeface="Calibri"/>
                          <a:ea typeface="Times New Roman"/>
                          <a:cs typeface="Calibri"/>
                        </a:rPr>
                        <a:t>Sekolah</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nSpc>
                          <a:spcPct val="115000"/>
                        </a:lnSpc>
                        <a:spcBef>
                          <a:spcPts val="0"/>
                        </a:spcBef>
                        <a:spcAft>
                          <a:spcPts val="0"/>
                        </a:spcAft>
                      </a:pPr>
                      <a:r>
                        <a:rPr lang="id-ID" sz="900" dirty="0">
                          <a:solidFill>
                            <a:srgbClr val="000000"/>
                          </a:solidFill>
                          <a:latin typeface="Calibri"/>
                          <a:ea typeface="Times New Roman"/>
                          <a:cs typeface="Calibri"/>
                        </a:rPr>
                        <a:t>               16 </a:t>
                      </a:r>
                      <a:endParaRPr lang="en-US" sz="900" dirty="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228600">
                <a:tc vMerge="1">
                  <a:txBody>
                    <a:bodyPr/>
                    <a:lstStyle/>
                    <a:p>
                      <a:endParaRPr lang="en-US"/>
                    </a:p>
                  </a:txBody>
                  <a:tcPr/>
                </a:tc>
                <a:tc>
                  <a:txBody>
                    <a:bodyPr/>
                    <a:lstStyle/>
                    <a:p>
                      <a:pPr marL="0" marR="0">
                        <a:lnSpc>
                          <a:spcPct val="115000"/>
                        </a:lnSpc>
                        <a:spcBef>
                          <a:spcPts val="0"/>
                        </a:spcBef>
                        <a:spcAft>
                          <a:spcPts val="0"/>
                        </a:spcAft>
                      </a:pPr>
                      <a:r>
                        <a:rPr lang="id-ID" sz="900">
                          <a:solidFill>
                            <a:srgbClr val="000000"/>
                          </a:solidFill>
                          <a:latin typeface="Calibri"/>
                          <a:ea typeface="Times New Roman"/>
                          <a:cs typeface="Calibri"/>
                        </a:rPr>
                        <a:t>Guru</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id-ID" sz="900">
                          <a:solidFill>
                            <a:srgbClr val="000000"/>
                          </a:solidFill>
                          <a:latin typeface="Calibri"/>
                          <a:ea typeface="Times New Roman"/>
                          <a:cs typeface="Calibri"/>
                        </a:rPr>
                        <a:t>             193 </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228600">
                <a:tc vMerge="1">
                  <a:txBody>
                    <a:bodyPr/>
                    <a:lstStyle/>
                    <a:p>
                      <a:endParaRPr lang="en-US"/>
                    </a:p>
                  </a:txBody>
                  <a:tcPr/>
                </a:tc>
                <a:tc>
                  <a:txBody>
                    <a:bodyPr/>
                    <a:lstStyle/>
                    <a:p>
                      <a:pPr marL="0" marR="0">
                        <a:lnSpc>
                          <a:spcPct val="115000"/>
                        </a:lnSpc>
                        <a:spcBef>
                          <a:spcPts val="0"/>
                        </a:spcBef>
                        <a:spcAft>
                          <a:spcPts val="0"/>
                        </a:spcAft>
                      </a:pPr>
                      <a:r>
                        <a:rPr lang="id-ID" sz="900">
                          <a:solidFill>
                            <a:srgbClr val="000000"/>
                          </a:solidFill>
                          <a:latin typeface="Calibri"/>
                          <a:ea typeface="Times New Roman"/>
                          <a:cs typeface="Calibri"/>
                        </a:rPr>
                        <a:t>Murid</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nSpc>
                          <a:spcPct val="115000"/>
                        </a:lnSpc>
                        <a:spcBef>
                          <a:spcPts val="0"/>
                        </a:spcBef>
                        <a:spcAft>
                          <a:spcPts val="0"/>
                        </a:spcAft>
                      </a:pPr>
                      <a:r>
                        <a:rPr lang="id-ID" sz="900">
                          <a:solidFill>
                            <a:srgbClr val="000000"/>
                          </a:solidFill>
                          <a:latin typeface="Calibri"/>
                          <a:ea typeface="Times New Roman"/>
                          <a:cs typeface="Calibri"/>
                        </a:rPr>
                        <a:t>         2.482 </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228600">
                <a:tc rowSpan="3">
                  <a:txBody>
                    <a:bodyPr/>
                    <a:lstStyle/>
                    <a:p>
                      <a:pPr marL="0" marR="0" algn="ctr">
                        <a:lnSpc>
                          <a:spcPct val="115000"/>
                        </a:lnSpc>
                        <a:spcBef>
                          <a:spcPts val="0"/>
                        </a:spcBef>
                        <a:spcAft>
                          <a:spcPts val="0"/>
                        </a:spcAft>
                      </a:pPr>
                      <a:r>
                        <a:rPr lang="id-ID" sz="900" b="1">
                          <a:solidFill>
                            <a:srgbClr val="000000"/>
                          </a:solidFill>
                          <a:latin typeface="Calibri"/>
                          <a:ea typeface="Times New Roman"/>
                          <a:cs typeface="Calibri"/>
                        </a:rPr>
                        <a:t>SLTA</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id-ID" sz="900">
                          <a:solidFill>
                            <a:srgbClr val="000000"/>
                          </a:solidFill>
                          <a:latin typeface="Calibri"/>
                          <a:ea typeface="Times New Roman"/>
                          <a:cs typeface="Calibri"/>
                        </a:rPr>
                        <a:t>Sekolah</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id-ID" sz="900">
                          <a:solidFill>
                            <a:srgbClr val="000000"/>
                          </a:solidFill>
                          <a:latin typeface="Calibri"/>
                          <a:ea typeface="Times New Roman"/>
                          <a:cs typeface="Calibri"/>
                        </a:rPr>
                        <a:t>                 3 </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228600">
                <a:tc vMerge="1">
                  <a:txBody>
                    <a:bodyPr/>
                    <a:lstStyle/>
                    <a:p>
                      <a:endParaRPr lang="en-US"/>
                    </a:p>
                  </a:txBody>
                  <a:tcPr/>
                </a:tc>
                <a:tc>
                  <a:txBody>
                    <a:bodyPr/>
                    <a:lstStyle/>
                    <a:p>
                      <a:pPr marL="0" marR="0">
                        <a:lnSpc>
                          <a:spcPct val="115000"/>
                        </a:lnSpc>
                        <a:spcBef>
                          <a:spcPts val="0"/>
                        </a:spcBef>
                        <a:spcAft>
                          <a:spcPts val="0"/>
                        </a:spcAft>
                      </a:pPr>
                      <a:r>
                        <a:rPr lang="id-ID" sz="900">
                          <a:solidFill>
                            <a:srgbClr val="000000"/>
                          </a:solidFill>
                          <a:latin typeface="Calibri"/>
                          <a:ea typeface="Times New Roman"/>
                          <a:cs typeface="Calibri"/>
                        </a:rPr>
                        <a:t>Guru</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nSpc>
                          <a:spcPct val="115000"/>
                        </a:lnSpc>
                        <a:spcBef>
                          <a:spcPts val="0"/>
                        </a:spcBef>
                        <a:spcAft>
                          <a:spcPts val="0"/>
                        </a:spcAft>
                      </a:pPr>
                      <a:r>
                        <a:rPr lang="id-ID" sz="900">
                          <a:solidFill>
                            <a:srgbClr val="000000"/>
                          </a:solidFill>
                          <a:latin typeface="Calibri"/>
                          <a:ea typeface="Times New Roman"/>
                          <a:cs typeface="Calibri"/>
                        </a:rPr>
                        <a:t>               76 </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228600">
                <a:tc vMerge="1">
                  <a:txBody>
                    <a:bodyPr/>
                    <a:lstStyle/>
                    <a:p>
                      <a:endParaRPr lang="en-US"/>
                    </a:p>
                  </a:txBody>
                  <a:tcPr/>
                </a:tc>
                <a:tc>
                  <a:txBody>
                    <a:bodyPr/>
                    <a:lstStyle/>
                    <a:p>
                      <a:pPr marL="0" marR="0">
                        <a:lnSpc>
                          <a:spcPct val="115000"/>
                        </a:lnSpc>
                        <a:spcBef>
                          <a:spcPts val="0"/>
                        </a:spcBef>
                        <a:spcAft>
                          <a:spcPts val="0"/>
                        </a:spcAft>
                      </a:pPr>
                      <a:r>
                        <a:rPr lang="id-ID" sz="900">
                          <a:solidFill>
                            <a:srgbClr val="000000"/>
                          </a:solidFill>
                          <a:latin typeface="Calibri"/>
                          <a:ea typeface="Times New Roman"/>
                          <a:cs typeface="Calibri"/>
                        </a:rPr>
                        <a:t>Murid</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id-ID" sz="900" dirty="0">
                          <a:solidFill>
                            <a:srgbClr val="000000"/>
                          </a:solidFill>
                          <a:latin typeface="Calibri"/>
                          <a:ea typeface="Times New Roman"/>
                          <a:cs typeface="Calibri"/>
                        </a:rPr>
                        <a:t>             644 </a:t>
                      </a:r>
                      <a:endParaRPr lang="en-US" sz="900" dirty="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bl>
          </a:graphicData>
        </a:graphic>
      </p:graphicFrame>
      <p:sp>
        <p:nvSpPr>
          <p:cNvPr id="8" name="TextBox 7"/>
          <p:cNvSpPr txBox="1"/>
          <p:nvPr/>
        </p:nvSpPr>
        <p:spPr>
          <a:xfrm>
            <a:off x="685800" y="304800"/>
            <a:ext cx="7543800" cy="923330"/>
          </a:xfrm>
          <a:prstGeom prst="rect">
            <a:avLst/>
          </a:prstGeom>
          <a:noFill/>
        </p:spPr>
        <p:txBody>
          <a:bodyPr wrap="square" rtlCol="0">
            <a:spAutoFit/>
          </a:bodyPr>
          <a:lstStyle/>
          <a:p>
            <a:r>
              <a:rPr lang="en-US" b="1" dirty="0" smtClean="0"/>
              <a:t> </a:t>
            </a:r>
            <a:r>
              <a:rPr lang="en-US" sz="3600" b="1" dirty="0" smtClean="0"/>
              <a:t>PENDIDIKAN</a:t>
            </a:r>
          </a:p>
          <a:p>
            <a:r>
              <a:rPr lang="en-US" b="1" dirty="0" smtClean="0"/>
              <a:t>JUMLAH SEKOLAH (UNIT), GURU (ORANG) DAN MURID (ORANG)</a:t>
            </a:r>
            <a:endParaRPr lang="en-US" b="1" dirty="0"/>
          </a:p>
        </p:txBody>
      </p:sp>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5D564659-5244-498E-AF60-D00951F2677B}" type="slidenum">
              <a:rPr lang="en-US" smtClean="0"/>
              <a:pPr/>
              <a:t>13</a:t>
            </a:fld>
            <a:endParaRPr lang="en-US"/>
          </a:p>
        </p:txBody>
      </p:sp>
      <p:graphicFrame>
        <p:nvGraphicFramePr>
          <p:cNvPr id="6" name="Chart 5"/>
          <p:cNvGraphicFramePr/>
          <p:nvPr/>
        </p:nvGraphicFramePr>
        <p:xfrm>
          <a:off x="1828800" y="1905001"/>
          <a:ext cx="58674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838200" y="304800"/>
            <a:ext cx="67056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SARANA KESEHATAN</a:t>
            </a:r>
            <a:endParaRPr lang="en-US" sz="3600" b="1" dirty="0">
              <a:effectLst>
                <a:outerShdw blurRad="38100" dist="38100" dir="2700000" algn="tl">
                  <a:srgbClr val="000000">
                    <a:alpha val="43137"/>
                  </a:srgbClr>
                </a:outerShdw>
              </a:effectLst>
            </a:endParaRPr>
          </a:p>
        </p:txBody>
      </p:sp>
    </p:spTree>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rPr>
              <a:t>TEMPAT IBADAH</a:t>
            </a:r>
            <a:endParaRPr lang="en-US" b="1" dirty="0">
              <a:solidFill>
                <a:schemeClr val="tx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normAutofit fontScale="85000" lnSpcReduction="20000"/>
          </a:bodyPr>
          <a:lstStyle/>
          <a:p>
            <a:fld id="{5D564659-5244-498E-AF60-D00951F2677B}" type="slidenum">
              <a:rPr lang="en-US" smtClean="0"/>
              <a:pPr/>
              <a:t>14</a:t>
            </a:fld>
            <a:endParaRPr lang="en-US"/>
          </a:p>
        </p:txBody>
      </p:sp>
      <p:graphicFrame>
        <p:nvGraphicFramePr>
          <p:cNvPr id="7" name="Table 6"/>
          <p:cNvGraphicFramePr>
            <a:graphicFrameLocks noGrp="1"/>
          </p:cNvGraphicFramePr>
          <p:nvPr/>
        </p:nvGraphicFramePr>
        <p:xfrm>
          <a:off x="1981199" y="1676400"/>
          <a:ext cx="4953002" cy="4718075"/>
        </p:xfrm>
        <a:graphic>
          <a:graphicData uri="http://schemas.openxmlformats.org/drawingml/2006/table">
            <a:tbl>
              <a:tblPr/>
              <a:tblGrid>
                <a:gridCol w="359328"/>
                <a:gridCol w="1457726"/>
                <a:gridCol w="783987"/>
                <a:gridCol w="783987"/>
                <a:gridCol w="783987"/>
                <a:gridCol w="783987"/>
              </a:tblGrid>
              <a:tr h="192561">
                <a:tc rowSpan="3">
                  <a:txBody>
                    <a:bodyPr/>
                    <a:lstStyle/>
                    <a:p>
                      <a:pPr algn="ctr" fontAlgn="ctr"/>
                      <a:r>
                        <a:rPr lang="en-US" sz="1400" b="0" i="0" u="none" strike="noStrike">
                          <a:solidFill>
                            <a:srgbClr val="000000"/>
                          </a:solidFill>
                          <a:latin typeface="Calibri"/>
                        </a:rPr>
                        <a:t>No</a:t>
                      </a:r>
                    </a:p>
                  </a:txBody>
                  <a:tcPr marL="9364" marR="9364" marT="93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400" b="0" i="0" u="none" strike="noStrike">
                          <a:solidFill>
                            <a:srgbClr val="000000"/>
                          </a:solidFill>
                          <a:latin typeface="Calibri"/>
                        </a:rPr>
                        <a:t>Desa</a:t>
                      </a:r>
                    </a:p>
                  </a:txBody>
                  <a:tcPr marL="9364" marR="9364" marT="93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400" b="0" i="0" u="none" strike="noStrike">
                          <a:solidFill>
                            <a:srgbClr val="000000"/>
                          </a:solidFill>
                          <a:latin typeface="Calibri"/>
                        </a:rPr>
                        <a:t>Banyaknya</a:t>
                      </a:r>
                    </a:p>
                  </a:txBody>
                  <a:tcPr marL="9364" marR="9364" marT="9364"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192561">
                <a:tc vMerge="1">
                  <a:txBody>
                    <a:bodyPr/>
                    <a:lstStyle/>
                    <a:p>
                      <a:endParaRPr lang="en-US"/>
                    </a:p>
                  </a:txBody>
                  <a:tcPr/>
                </a:tc>
                <a:tc vMerge="1">
                  <a:txBody>
                    <a:bodyPr/>
                    <a:lstStyle/>
                    <a:p>
                      <a:endParaRPr lang="en-US"/>
                    </a:p>
                  </a:txBody>
                  <a:tcPr/>
                </a:tc>
                <a:tc rowSpan="2">
                  <a:txBody>
                    <a:bodyPr/>
                    <a:lstStyle/>
                    <a:p>
                      <a:pPr algn="ctr" fontAlgn="ctr"/>
                      <a:r>
                        <a:rPr lang="en-US" sz="1400" b="0" i="0" u="none" strike="noStrike">
                          <a:solidFill>
                            <a:srgbClr val="000000"/>
                          </a:solidFill>
                          <a:latin typeface="Calibri"/>
                        </a:rPr>
                        <a:t>Masjid</a:t>
                      </a:r>
                    </a:p>
                  </a:txBody>
                  <a:tcPr marL="9364" marR="9364" marT="9364" marB="0" anchor="ctr">
                    <a:lnL>
                      <a:noFill/>
                    </a:lnL>
                    <a:lnR>
                      <a:noFill/>
                    </a:lnR>
                    <a:lnT>
                      <a:noFill/>
                    </a:lnT>
                    <a:lnB w="6350" cap="flat" cmpd="sng" algn="ctr">
                      <a:solidFill>
                        <a:srgbClr val="000000"/>
                      </a:solidFill>
                      <a:prstDash val="solid"/>
                      <a:round/>
                      <a:headEnd type="none" w="med" len="med"/>
                      <a:tailEnd type="none" w="med" len="med"/>
                    </a:lnB>
                  </a:tcPr>
                </a:tc>
                <a:tc rowSpan="2">
                  <a:txBody>
                    <a:bodyPr/>
                    <a:lstStyle/>
                    <a:p>
                      <a:pPr algn="ctr" fontAlgn="ctr"/>
                      <a:r>
                        <a:rPr lang="en-US" sz="1400" b="0" i="0" u="none" strike="noStrike">
                          <a:solidFill>
                            <a:srgbClr val="000000"/>
                          </a:solidFill>
                          <a:latin typeface="Calibri"/>
                        </a:rPr>
                        <a:t>Musholla</a:t>
                      </a:r>
                    </a:p>
                  </a:txBody>
                  <a:tcPr marL="9364" marR="9364" marT="9364" marB="0" anchor="ctr">
                    <a:lnL>
                      <a:noFill/>
                    </a:lnL>
                    <a:lnR>
                      <a:noFill/>
                    </a:lnR>
                    <a:lnT>
                      <a:noFill/>
                    </a:lnT>
                    <a:lnB w="6350" cap="flat" cmpd="sng" algn="ctr">
                      <a:solidFill>
                        <a:srgbClr val="000000"/>
                      </a:solidFill>
                      <a:prstDash val="solid"/>
                      <a:round/>
                      <a:headEnd type="none" w="med" len="med"/>
                      <a:tailEnd type="none" w="med" len="med"/>
                    </a:lnB>
                  </a:tcPr>
                </a:tc>
                <a:tc rowSpan="2">
                  <a:txBody>
                    <a:bodyPr/>
                    <a:lstStyle/>
                    <a:p>
                      <a:pPr algn="ctr" fontAlgn="ctr"/>
                      <a:r>
                        <a:rPr lang="en-US" sz="1400" b="0" i="0" u="none" strike="noStrike">
                          <a:solidFill>
                            <a:srgbClr val="000000"/>
                          </a:solidFill>
                          <a:latin typeface="Calibri"/>
                        </a:rPr>
                        <a:t>Gereja</a:t>
                      </a:r>
                    </a:p>
                  </a:txBody>
                  <a:tcPr marL="9364" marR="9364" marT="93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Kuil/Pura</a:t>
                      </a:r>
                    </a:p>
                  </a:txBody>
                  <a:tcPr marL="9364" marR="9364" marT="9364" marB="0" anchor="b">
                    <a:lnL>
                      <a:noFill/>
                    </a:lnL>
                    <a:lnR>
                      <a:noFill/>
                    </a:lnR>
                    <a:lnT>
                      <a:noFill/>
                    </a:lnT>
                    <a:lnB>
                      <a:noFill/>
                    </a:lnB>
                  </a:tcPr>
                </a:tc>
              </a:tr>
              <a:tr h="19256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400" b="0" i="0" u="none" strike="noStrike">
                          <a:solidFill>
                            <a:srgbClr val="000000"/>
                          </a:solidFill>
                          <a:latin typeface="Calibri"/>
                        </a:rPr>
                        <a:t>/Vihara</a:t>
                      </a:r>
                    </a:p>
                  </a:txBody>
                  <a:tcPr marL="9364" marR="9364" marT="9364" marB="0" anchor="b">
                    <a:lnL>
                      <a:noFill/>
                    </a:lnL>
                    <a:lnR>
                      <a:noFill/>
                    </a:lnR>
                    <a:lnT>
                      <a:noFill/>
                    </a:lnT>
                    <a:lnB w="6350" cap="flat" cmpd="sng" algn="ctr">
                      <a:solidFill>
                        <a:srgbClr val="000000"/>
                      </a:solidFill>
                      <a:prstDash val="solid"/>
                      <a:round/>
                      <a:headEnd type="none" w="med" len="med"/>
                      <a:tailEnd type="none" w="med" len="med"/>
                    </a:lnB>
                  </a:tcPr>
                </a:tc>
              </a:tr>
              <a:tr h="192561">
                <a:tc>
                  <a:txBody>
                    <a:bodyPr/>
                    <a:lstStyle/>
                    <a:p>
                      <a:pPr algn="ctr" fontAlgn="ctr"/>
                      <a:endParaRPr lang="en-US" sz="1400" b="0" i="0" u="none" strike="noStrike">
                        <a:solidFill>
                          <a:srgbClr val="000000"/>
                        </a:solidFill>
                        <a:latin typeface="Calibri"/>
                      </a:endParaRPr>
                    </a:p>
                  </a:txBody>
                  <a:tcPr marL="9364" marR="9364" marT="93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400" b="0" i="0" u="none" strike="noStrike">
                        <a:solidFill>
                          <a:srgbClr val="000000"/>
                        </a:solidFill>
                        <a:latin typeface="Calibri"/>
                      </a:endParaRPr>
                    </a:p>
                  </a:txBody>
                  <a:tcPr marL="9364" marR="9364" marT="93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400" b="0" i="0" u="none" strike="noStrike">
                        <a:solidFill>
                          <a:srgbClr val="000000"/>
                        </a:solidFill>
                        <a:latin typeface="Calibri"/>
                      </a:endParaRPr>
                    </a:p>
                  </a:txBody>
                  <a:tcPr marL="9364" marR="9364" marT="93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400" b="0" i="0" u="none" strike="noStrike">
                        <a:solidFill>
                          <a:srgbClr val="000000"/>
                        </a:solidFill>
                        <a:latin typeface="Calibri"/>
                      </a:endParaRPr>
                    </a:p>
                  </a:txBody>
                  <a:tcPr marL="9364" marR="9364" marT="93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400" b="0" i="0" u="none" strike="noStrike">
                        <a:solidFill>
                          <a:srgbClr val="000000"/>
                        </a:solidFill>
                        <a:latin typeface="Calibri"/>
                      </a:endParaRPr>
                    </a:p>
                  </a:txBody>
                  <a:tcPr marL="9364" marR="9364" marT="93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9364" marR="9364" marT="9364" marB="0" anchor="b">
                    <a:lnL>
                      <a:noFill/>
                    </a:lnL>
                    <a:lnR>
                      <a:noFill/>
                    </a:lnR>
                    <a:lnT w="6350" cap="flat" cmpd="sng" algn="ctr">
                      <a:solidFill>
                        <a:srgbClr val="000000"/>
                      </a:solidFill>
                      <a:prstDash val="solid"/>
                      <a:round/>
                      <a:headEnd type="none" w="med" len="med"/>
                      <a:tailEnd type="none" w="med" len="med"/>
                    </a:lnT>
                    <a:lnB>
                      <a:noFill/>
                    </a:lnB>
                  </a:tcPr>
                </a:tc>
              </a:tr>
              <a:tr h="192561">
                <a:tc>
                  <a:txBody>
                    <a:bodyPr/>
                    <a:lstStyle/>
                    <a:p>
                      <a:pPr algn="r" fontAlgn="b"/>
                      <a:r>
                        <a:rPr lang="en-US" sz="1400" b="0" i="0" u="none" strike="noStrike">
                          <a:solidFill>
                            <a:srgbClr val="000000"/>
                          </a:solidFill>
                          <a:latin typeface="Calibri"/>
                        </a:rPr>
                        <a:t>1</a:t>
                      </a:r>
                    </a:p>
                  </a:txBody>
                  <a:tcPr marL="9364" marR="9364" marT="9364" marB="0" anchor="b">
                    <a:lnL>
                      <a:noFill/>
                    </a:lnL>
                    <a:lnR>
                      <a:noFill/>
                    </a:lnR>
                    <a:lnT>
                      <a:noFill/>
                    </a:lnT>
                    <a:lnB>
                      <a:noFill/>
                    </a:lnB>
                  </a:tcPr>
                </a:tc>
                <a:tc>
                  <a:txBody>
                    <a:bodyPr/>
                    <a:lstStyle/>
                    <a:p>
                      <a:pPr algn="l" fontAlgn="ctr"/>
                      <a:r>
                        <a:rPr lang="en-US" sz="1400" b="0" i="0" u="none" strike="noStrike">
                          <a:solidFill>
                            <a:srgbClr val="000000"/>
                          </a:solidFill>
                          <a:latin typeface="Arial"/>
                        </a:rPr>
                        <a:t>Ketunggeng</a:t>
                      </a:r>
                    </a:p>
                  </a:txBody>
                  <a:tcPr marL="9364" marR="9364" marT="9364" marB="0" anchor="ctr">
                    <a:lnL>
                      <a:noFill/>
                    </a:lnL>
                    <a:lnR>
                      <a:noFill/>
                    </a:lnR>
                    <a:lnT>
                      <a:noFill/>
                    </a:lnT>
                    <a:lnB>
                      <a:noFill/>
                    </a:lnB>
                  </a:tcPr>
                </a:tc>
                <a:tc>
                  <a:txBody>
                    <a:bodyPr/>
                    <a:lstStyle/>
                    <a:p>
                      <a:pPr algn="ctr" fontAlgn="b"/>
                      <a:r>
                        <a:rPr lang="en-US" sz="1400" b="0" i="0" u="none" strike="noStrike">
                          <a:solidFill>
                            <a:srgbClr val="000000"/>
                          </a:solidFill>
                          <a:latin typeface="Calibri"/>
                        </a:rPr>
                        <a:t>8</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5</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1</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r>
              <a:tr h="192561">
                <a:tc>
                  <a:txBody>
                    <a:bodyPr/>
                    <a:lstStyle/>
                    <a:p>
                      <a:pPr algn="r" fontAlgn="b"/>
                      <a:r>
                        <a:rPr lang="en-US" sz="1400" b="0" i="0" u="none" strike="noStrike">
                          <a:solidFill>
                            <a:srgbClr val="000000"/>
                          </a:solidFill>
                          <a:latin typeface="Calibri"/>
                        </a:rPr>
                        <a:t>2</a:t>
                      </a:r>
                    </a:p>
                  </a:txBody>
                  <a:tcPr marL="9364" marR="9364" marT="9364" marB="0" anchor="b">
                    <a:lnL>
                      <a:noFill/>
                    </a:lnL>
                    <a:lnR>
                      <a:noFill/>
                    </a:lnR>
                    <a:lnT>
                      <a:noFill/>
                    </a:lnT>
                    <a:lnB>
                      <a:noFill/>
                    </a:lnB>
                  </a:tcPr>
                </a:tc>
                <a:tc>
                  <a:txBody>
                    <a:bodyPr/>
                    <a:lstStyle/>
                    <a:p>
                      <a:pPr algn="l" fontAlgn="ctr"/>
                      <a:r>
                        <a:rPr lang="en-US" sz="1400" b="0" i="0" u="none" strike="noStrike">
                          <a:solidFill>
                            <a:srgbClr val="000000"/>
                          </a:solidFill>
                          <a:latin typeface="Arial"/>
                        </a:rPr>
                        <a:t>Ngadipuro</a:t>
                      </a:r>
                    </a:p>
                  </a:txBody>
                  <a:tcPr marL="9364" marR="9364" marT="9364" marB="0" anchor="ctr">
                    <a:lnL>
                      <a:noFill/>
                    </a:lnL>
                    <a:lnR>
                      <a:noFill/>
                    </a:lnR>
                    <a:lnT>
                      <a:noFill/>
                    </a:lnT>
                    <a:lnB>
                      <a:noFill/>
                    </a:lnB>
                  </a:tcPr>
                </a:tc>
                <a:tc>
                  <a:txBody>
                    <a:bodyPr/>
                    <a:lstStyle/>
                    <a:p>
                      <a:pPr algn="ctr" fontAlgn="b"/>
                      <a:r>
                        <a:rPr lang="en-US" sz="1400" b="0" i="0" u="none" strike="noStrike">
                          <a:solidFill>
                            <a:srgbClr val="000000"/>
                          </a:solidFill>
                          <a:latin typeface="Calibri"/>
                        </a:rPr>
                        <a:t>7</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8</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r>
              <a:tr h="192561">
                <a:tc>
                  <a:txBody>
                    <a:bodyPr/>
                    <a:lstStyle/>
                    <a:p>
                      <a:pPr algn="r" fontAlgn="b"/>
                      <a:r>
                        <a:rPr lang="en-US" sz="1400" b="0" i="0" u="none" strike="noStrike">
                          <a:solidFill>
                            <a:srgbClr val="000000"/>
                          </a:solidFill>
                          <a:latin typeface="Calibri"/>
                        </a:rPr>
                        <a:t>3</a:t>
                      </a:r>
                    </a:p>
                  </a:txBody>
                  <a:tcPr marL="9364" marR="9364" marT="9364" marB="0" anchor="b">
                    <a:lnL>
                      <a:noFill/>
                    </a:lnL>
                    <a:lnR>
                      <a:noFill/>
                    </a:lnR>
                    <a:lnT>
                      <a:noFill/>
                    </a:lnT>
                    <a:lnB>
                      <a:noFill/>
                    </a:lnB>
                  </a:tcPr>
                </a:tc>
                <a:tc>
                  <a:txBody>
                    <a:bodyPr/>
                    <a:lstStyle/>
                    <a:p>
                      <a:pPr algn="l" fontAlgn="ctr"/>
                      <a:r>
                        <a:rPr lang="en-US" sz="1400" b="0" i="0" u="none" strike="noStrike">
                          <a:solidFill>
                            <a:srgbClr val="000000"/>
                          </a:solidFill>
                          <a:latin typeface="Arial"/>
                        </a:rPr>
                        <a:t>Wates</a:t>
                      </a:r>
                    </a:p>
                  </a:txBody>
                  <a:tcPr marL="9364" marR="9364" marT="9364" marB="0" anchor="ctr">
                    <a:lnL>
                      <a:noFill/>
                    </a:lnL>
                    <a:lnR>
                      <a:noFill/>
                    </a:lnR>
                    <a:lnT>
                      <a:noFill/>
                    </a:lnT>
                    <a:lnB>
                      <a:noFill/>
                    </a:lnB>
                  </a:tcPr>
                </a:tc>
                <a:tc>
                  <a:txBody>
                    <a:bodyPr/>
                    <a:lstStyle/>
                    <a:p>
                      <a:pPr algn="ctr" fontAlgn="b"/>
                      <a:r>
                        <a:rPr lang="en-US" sz="1400" b="0" i="0" u="none" strike="noStrike">
                          <a:solidFill>
                            <a:srgbClr val="000000"/>
                          </a:solidFill>
                          <a:latin typeface="Calibri"/>
                        </a:rPr>
                        <a:t>5</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2</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1</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r>
              <a:tr h="192561">
                <a:tc>
                  <a:txBody>
                    <a:bodyPr/>
                    <a:lstStyle/>
                    <a:p>
                      <a:pPr algn="r" fontAlgn="b"/>
                      <a:r>
                        <a:rPr lang="en-US" sz="1400" b="0" i="0" u="none" strike="noStrike">
                          <a:solidFill>
                            <a:srgbClr val="000000"/>
                          </a:solidFill>
                          <a:latin typeface="Calibri"/>
                        </a:rPr>
                        <a:t>4</a:t>
                      </a:r>
                    </a:p>
                  </a:txBody>
                  <a:tcPr marL="9364" marR="9364" marT="9364" marB="0" anchor="b">
                    <a:lnL>
                      <a:noFill/>
                    </a:lnL>
                    <a:lnR>
                      <a:noFill/>
                    </a:lnR>
                    <a:lnT>
                      <a:noFill/>
                    </a:lnT>
                    <a:lnB>
                      <a:noFill/>
                    </a:lnB>
                  </a:tcPr>
                </a:tc>
                <a:tc>
                  <a:txBody>
                    <a:bodyPr/>
                    <a:lstStyle/>
                    <a:p>
                      <a:pPr algn="l" fontAlgn="ctr"/>
                      <a:r>
                        <a:rPr lang="en-US" sz="1400" b="0" i="0" u="none" strike="noStrike">
                          <a:solidFill>
                            <a:srgbClr val="000000"/>
                          </a:solidFill>
                          <a:latin typeface="Arial"/>
                        </a:rPr>
                        <a:t>Kalibening</a:t>
                      </a:r>
                    </a:p>
                  </a:txBody>
                  <a:tcPr marL="9364" marR="9364" marT="9364" marB="0" anchor="ctr">
                    <a:lnL>
                      <a:noFill/>
                    </a:lnL>
                    <a:lnR>
                      <a:noFill/>
                    </a:lnR>
                    <a:lnT>
                      <a:noFill/>
                    </a:lnT>
                    <a:lnB>
                      <a:noFill/>
                    </a:lnB>
                  </a:tcPr>
                </a:tc>
                <a:tc>
                  <a:txBody>
                    <a:bodyPr/>
                    <a:lstStyle/>
                    <a:p>
                      <a:pPr algn="ctr" fontAlgn="b"/>
                      <a:r>
                        <a:rPr lang="en-US" sz="1400" b="0" i="0" u="none" strike="noStrike">
                          <a:solidFill>
                            <a:srgbClr val="000000"/>
                          </a:solidFill>
                          <a:latin typeface="Calibri"/>
                        </a:rPr>
                        <a:t>8</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4</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r>
              <a:tr h="192561">
                <a:tc>
                  <a:txBody>
                    <a:bodyPr/>
                    <a:lstStyle/>
                    <a:p>
                      <a:pPr algn="r" fontAlgn="b"/>
                      <a:r>
                        <a:rPr lang="en-US" sz="1400" b="0" i="0" u="none" strike="noStrike">
                          <a:solidFill>
                            <a:srgbClr val="000000"/>
                          </a:solidFill>
                          <a:latin typeface="Calibri"/>
                        </a:rPr>
                        <a:t>5</a:t>
                      </a:r>
                    </a:p>
                  </a:txBody>
                  <a:tcPr marL="9364" marR="9364" marT="9364" marB="0" anchor="b">
                    <a:lnL>
                      <a:noFill/>
                    </a:lnL>
                    <a:lnR>
                      <a:noFill/>
                    </a:lnR>
                    <a:lnT>
                      <a:noFill/>
                    </a:lnT>
                    <a:lnB>
                      <a:noFill/>
                    </a:lnB>
                  </a:tcPr>
                </a:tc>
                <a:tc>
                  <a:txBody>
                    <a:bodyPr/>
                    <a:lstStyle/>
                    <a:p>
                      <a:pPr algn="l" fontAlgn="ctr"/>
                      <a:r>
                        <a:rPr lang="en-US" sz="1400" b="0" i="0" u="none" strike="noStrike">
                          <a:solidFill>
                            <a:srgbClr val="000000"/>
                          </a:solidFill>
                          <a:latin typeface="Arial"/>
                        </a:rPr>
                        <a:t>Ngargomulyo</a:t>
                      </a:r>
                    </a:p>
                  </a:txBody>
                  <a:tcPr marL="9364" marR="9364" marT="9364" marB="0" anchor="ctr">
                    <a:lnL>
                      <a:noFill/>
                    </a:lnL>
                    <a:lnR>
                      <a:noFill/>
                    </a:lnR>
                    <a:lnT>
                      <a:noFill/>
                    </a:lnT>
                    <a:lnB>
                      <a:noFill/>
                    </a:lnB>
                  </a:tcPr>
                </a:tc>
                <a:tc>
                  <a:txBody>
                    <a:bodyPr/>
                    <a:lstStyle/>
                    <a:p>
                      <a:pPr algn="ctr" fontAlgn="b"/>
                      <a:r>
                        <a:rPr lang="en-US" sz="1400" b="0" i="0" u="none" strike="noStrike">
                          <a:solidFill>
                            <a:srgbClr val="000000"/>
                          </a:solidFill>
                          <a:latin typeface="Calibri"/>
                        </a:rPr>
                        <a:t>4</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5</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1</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r>
              <a:tr h="192561">
                <a:tc>
                  <a:txBody>
                    <a:bodyPr/>
                    <a:lstStyle/>
                    <a:p>
                      <a:pPr algn="r" fontAlgn="b"/>
                      <a:r>
                        <a:rPr lang="en-US" sz="1400" b="0" i="0" u="none" strike="noStrike">
                          <a:solidFill>
                            <a:srgbClr val="000000"/>
                          </a:solidFill>
                          <a:latin typeface="Calibri"/>
                        </a:rPr>
                        <a:t>6</a:t>
                      </a:r>
                    </a:p>
                  </a:txBody>
                  <a:tcPr marL="9364" marR="9364" marT="9364" marB="0" anchor="b">
                    <a:lnL>
                      <a:noFill/>
                    </a:lnL>
                    <a:lnR>
                      <a:noFill/>
                    </a:lnR>
                    <a:lnT>
                      <a:noFill/>
                    </a:lnT>
                    <a:lnB>
                      <a:noFill/>
                    </a:lnB>
                  </a:tcPr>
                </a:tc>
                <a:tc>
                  <a:txBody>
                    <a:bodyPr/>
                    <a:lstStyle/>
                    <a:p>
                      <a:pPr algn="l" fontAlgn="ctr"/>
                      <a:r>
                        <a:rPr lang="en-US" sz="1400" b="0" i="0" u="none" strike="noStrike">
                          <a:solidFill>
                            <a:srgbClr val="000000"/>
                          </a:solidFill>
                          <a:latin typeface="Arial"/>
                        </a:rPr>
                        <a:t>Keningar</a:t>
                      </a:r>
                    </a:p>
                  </a:txBody>
                  <a:tcPr marL="9364" marR="9364" marT="9364" marB="0" anchor="ctr">
                    <a:lnL>
                      <a:noFill/>
                    </a:lnL>
                    <a:lnR>
                      <a:noFill/>
                    </a:lnR>
                    <a:lnT>
                      <a:noFill/>
                    </a:lnT>
                    <a:lnB>
                      <a:noFill/>
                    </a:lnB>
                  </a:tcPr>
                </a:tc>
                <a:tc>
                  <a:txBody>
                    <a:bodyPr/>
                    <a:lstStyle/>
                    <a:p>
                      <a:pPr algn="ctr" fontAlgn="b"/>
                      <a:r>
                        <a:rPr lang="en-US" sz="1400" b="0" i="0" u="none" strike="noStrike">
                          <a:solidFill>
                            <a:srgbClr val="000000"/>
                          </a:solidFill>
                          <a:latin typeface="Calibri"/>
                        </a:rPr>
                        <a:t>1</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1</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r>
              <a:tr h="192561">
                <a:tc>
                  <a:txBody>
                    <a:bodyPr/>
                    <a:lstStyle/>
                    <a:p>
                      <a:pPr algn="r" fontAlgn="b"/>
                      <a:r>
                        <a:rPr lang="en-US" sz="1400" b="0" i="0" u="none" strike="noStrike">
                          <a:solidFill>
                            <a:srgbClr val="000000"/>
                          </a:solidFill>
                          <a:latin typeface="Calibri"/>
                        </a:rPr>
                        <a:t>7</a:t>
                      </a:r>
                    </a:p>
                  </a:txBody>
                  <a:tcPr marL="9364" marR="9364" marT="9364" marB="0" anchor="b">
                    <a:lnL>
                      <a:noFill/>
                    </a:lnL>
                    <a:lnR>
                      <a:noFill/>
                    </a:lnR>
                    <a:lnT>
                      <a:noFill/>
                    </a:lnT>
                    <a:lnB>
                      <a:noFill/>
                    </a:lnB>
                  </a:tcPr>
                </a:tc>
                <a:tc>
                  <a:txBody>
                    <a:bodyPr/>
                    <a:lstStyle/>
                    <a:p>
                      <a:pPr algn="l" fontAlgn="ctr"/>
                      <a:r>
                        <a:rPr lang="en-US" sz="1400" b="0" i="0" u="none" strike="noStrike">
                          <a:solidFill>
                            <a:srgbClr val="000000"/>
                          </a:solidFill>
                          <a:latin typeface="Arial"/>
                        </a:rPr>
                        <a:t>Sumber</a:t>
                      </a:r>
                    </a:p>
                  </a:txBody>
                  <a:tcPr marL="9364" marR="9364" marT="9364" marB="0" anchor="ctr">
                    <a:lnL>
                      <a:noFill/>
                    </a:lnL>
                    <a:lnR>
                      <a:noFill/>
                    </a:lnR>
                    <a:lnT>
                      <a:noFill/>
                    </a:lnT>
                    <a:lnB>
                      <a:noFill/>
                    </a:lnB>
                  </a:tcPr>
                </a:tc>
                <a:tc>
                  <a:txBody>
                    <a:bodyPr/>
                    <a:lstStyle/>
                    <a:p>
                      <a:pPr algn="ctr" fontAlgn="b"/>
                      <a:r>
                        <a:rPr lang="en-US" sz="1400" b="0" i="0" u="none" strike="noStrike">
                          <a:solidFill>
                            <a:srgbClr val="000000"/>
                          </a:solidFill>
                          <a:latin typeface="Calibri"/>
                        </a:rPr>
                        <a:t>7</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7</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1</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r>
              <a:tr h="192561">
                <a:tc>
                  <a:txBody>
                    <a:bodyPr/>
                    <a:lstStyle/>
                    <a:p>
                      <a:pPr algn="r" fontAlgn="b"/>
                      <a:r>
                        <a:rPr lang="en-US" sz="1400" b="0" i="0" u="none" strike="noStrike">
                          <a:solidFill>
                            <a:srgbClr val="000000"/>
                          </a:solidFill>
                          <a:latin typeface="Calibri"/>
                        </a:rPr>
                        <a:t>8</a:t>
                      </a:r>
                    </a:p>
                  </a:txBody>
                  <a:tcPr marL="9364" marR="9364" marT="9364" marB="0" anchor="b">
                    <a:lnL>
                      <a:noFill/>
                    </a:lnL>
                    <a:lnR>
                      <a:noFill/>
                    </a:lnR>
                    <a:lnT>
                      <a:noFill/>
                    </a:lnT>
                    <a:lnB>
                      <a:noFill/>
                    </a:lnB>
                  </a:tcPr>
                </a:tc>
                <a:tc>
                  <a:txBody>
                    <a:bodyPr/>
                    <a:lstStyle/>
                    <a:p>
                      <a:pPr algn="l" fontAlgn="ctr"/>
                      <a:r>
                        <a:rPr lang="en-US" sz="1400" b="0" i="0" u="none" strike="noStrike">
                          <a:solidFill>
                            <a:srgbClr val="000000"/>
                          </a:solidFill>
                          <a:latin typeface="Arial"/>
                        </a:rPr>
                        <a:t>Dukun</a:t>
                      </a:r>
                    </a:p>
                  </a:txBody>
                  <a:tcPr marL="9364" marR="9364" marT="9364" marB="0" anchor="ctr">
                    <a:lnL>
                      <a:noFill/>
                    </a:lnL>
                    <a:lnR>
                      <a:noFill/>
                    </a:lnR>
                    <a:lnT>
                      <a:noFill/>
                    </a:lnT>
                    <a:lnB>
                      <a:noFill/>
                    </a:lnB>
                  </a:tcPr>
                </a:tc>
                <a:tc>
                  <a:txBody>
                    <a:bodyPr/>
                    <a:lstStyle/>
                    <a:p>
                      <a:pPr algn="ctr" fontAlgn="b"/>
                      <a:r>
                        <a:rPr lang="en-US" sz="1400" b="0" i="0" u="none" strike="noStrike">
                          <a:solidFill>
                            <a:srgbClr val="000000"/>
                          </a:solidFill>
                          <a:latin typeface="Calibri"/>
                        </a:rPr>
                        <a:t>14</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18</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r>
              <a:tr h="192561">
                <a:tc>
                  <a:txBody>
                    <a:bodyPr/>
                    <a:lstStyle/>
                    <a:p>
                      <a:pPr algn="r" fontAlgn="b"/>
                      <a:r>
                        <a:rPr lang="en-US" sz="1400" b="0" i="0" u="none" strike="noStrike">
                          <a:solidFill>
                            <a:srgbClr val="000000"/>
                          </a:solidFill>
                          <a:latin typeface="Calibri"/>
                        </a:rPr>
                        <a:t>9</a:t>
                      </a:r>
                    </a:p>
                  </a:txBody>
                  <a:tcPr marL="9364" marR="9364" marT="9364" marB="0" anchor="b">
                    <a:lnL>
                      <a:noFill/>
                    </a:lnL>
                    <a:lnR>
                      <a:noFill/>
                    </a:lnR>
                    <a:lnT>
                      <a:noFill/>
                    </a:lnT>
                    <a:lnB>
                      <a:noFill/>
                    </a:lnB>
                  </a:tcPr>
                </a:tc>
                <a:tc>
                  <a:txBody>
                    <a:bodyPr/>
                    <a:lstStyle/>
                    <a:p>
                      <a:pPr algn="l" fontAlgn="ctr"/>
                      <a:r>
                        <a:rPr lang="en-US" sz="1400" b="0" i="0" u="none" strike="noStrike">
                          <a:solidFill>
                            <a:srgbClr val="000000"/>
                          </a:solidFill>
                          <a:latin typeface="Arial"/>
                        </a:rPr>
                        <a:t>Banyubiru</a:t>
                      </a:r>
                    </a:p>
                  </a:txBody>
                  <a:tcPr marL="9364" marR="9364" marT="9364" marB="0" anchor="ctr">
                    <a:lnL>
                      <a:noFill/>
                    </a:lnL>
                    <a:lnR>
                      <a:noFill/>
                    </a:lnR>
                    <a:lnT>
                      <a:noFill/>
                    </a:lnT>
                    <a:lnB>
                      <a:noFill/>
                    </a:lnB>
                  </a:tcPr>
                </a:tc>
                <a:tc>
                  <a:txBody>
                    <a:bodyPr/>
                    <a:lstStyle/>
                    <a:p>
                      <a:pPr algn="ctr" fontAlgn="b"/>
                      <a:r>
                        <a:rPr lang="en-US" sz="1400" b="0" i="0" u="none" strike="noStrike">
                          <a:solidFill>
                            <a:srgbClr val="000000"/>
                          </a:solidFill>
                          <a:latin typeface="Calibri"/>
                        </a:rPr>
                        <a:t>11</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25</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r>
              <a:tr h="192561">
                <a:tc>
                  <a:txBody>
                    <a:bodyPr/>
                    <a:lstStyle/>
                    <a:p>
                      <a:pPr algn="r" fontAlgn="b"/>
                      <a:r>
                        <a:rPr lang="en-US" sz="1400" b="0" i="0" u="none" strike="noStrike">
                          <a:solidFill>
                            <a:srgbClr val="000000"/>
                          </a:solidFill>
                          <a:latin typeface="Calibri"/>
                        </a:rPr>
                        <a:t>10</a:t>
                      </a:r>
                    </a:p>
                  </a:txBody>
                  <a:tcPr marL="9364" marR="9364" marT="9364" marB="0" anchor="b">
                    <a:lnL>
                      <a:noFill/>
                    </a:lnL>
                    <a:lnR>
                      <a:noFill/>
                    </a:lnR>
                    <a:lnT>
                      <a:noFill/>
                    </a:lnT>
                    <a:lnB>
                      <a:noFill/>
                    </a:lnB>
                  </a:tcPr>
                </a:tc>
                <a:tc>
                  <a:txBody>
                    <a:bodyPr/>
                    <a:lstStyle/>
                    <a:p>
                      <a:pPr algn="l" fontAlgn="ctr"/>
                      <a:r>
                        <a:rPr lang="en-US" sz="1400" b="0" i="0" u="none" strike="noStrike">
                          <a:solidFill>
                            <a:srgbClr val="000000"/>
                          </a:solidFill>
                          <a:latin typeface="Arial"/>
                        </a:rPr>
                        <a:t>Banyudono</a:t>
                      </a:r>
                    </a:p>
                  </a:txBody>
                  <a:tcPr marL="9364" marR="9364" marT="9364" marB="0" anchor="ctr">
                    <a:lnL>
                      <a:noFill/>
                    </a:lnL>
                    <a:lnR>
                      <a:noFill/>
                    </a:lnR>
                    <a:lnT>
                      <a:noFill/>
                    </a:lnT>
                    <a:lnB>
                      <a:noFill/>
                    </a:lnB>
                  </a:tcPr>
                </a:tc>
                <a:tc>
                  <a:txBody>
                    <a:bodyPr/>
                    <a:lstStyle/>
                    <a:p>
                      <a:pPr algn="ctr" fontAlgn="b"/>
                      <a:r>
                        <a:rPr lang="en-US" sz="1400" b="0" i="0" u="none" strike="noStrike">
                          <a:solidFill>
                            <a:srgbClr val="000000"/>
                          </a:solidFill>
                          <a:latin typeface="Calibri"/>
                        </a:rPr>
                        <a:t>16</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17</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r>
              <a:tr h="192561">
                <a:tc>
                  <a:txBody>
                    <a:bodyPr/>
                    <a:lstStyle/>
                    <a:p>
                      <a:pPr algn="r" fontAlgn="b"/>
                      <a:r>
                        <a:rPr lang="en-US" sz="1400" b="0" i="0" u="none" strike="noStrike">
                          <a:solidFill>
                            <a:srgbClr val="000000"/>
                          </a:solidFill>
                          <a:latin typeface="Calibri"/>
                        </a:rPr>
                        <a:t>11</a:t>
                      </a:r>
                    </a:p>
                  </a:txBody>
                  <a:tcPr marL="9364" marR="9364" marT="9364" marB="0" anchor="b">
                    <a:lnL>
                      <a:noFill/>
                    </a:lnL>
                    <a:lnR>
                      <a:noFill/>
                    </a:lnR>
                    <a:lnT>
                      <a:noFill/>
                    </a:lnT>
                    <a:lnB>
                      <a:noFill/>
                    </a:lnB>
                  </a:tcPr>
                </a:tc>
                <a:tc>
                  <a:txBody>
                    <a:bodyPr/>
                    <a:lstStyle/>
                    <a:p>
                      <a:pPr algn="l" fontAlgn="ctr"/>
                      <a:r>
                        <a:rPr lang="en-US" sz="1400" b="0" i="0" u="none" strike="noStrike">
                          <a:solidFill>
                            <a:srgbClr val="000000"/>
                          </a:solidFill>
                          <a:latin typeface="Arial"/>
                        </a:rPr>
                        <a:t>Mangunsoko</a:t>
                      </a:r>
                    </a:p>
                  </a:txBody>
                  <a:tcPr marL="9364" marR="9364" marT="9364" marB="0" anchor="ctr">
                    <a:lnL>
                      <a:noFill/>
                    </a:lnL>
                    <a:lnR>
                      <a:noFill/>
                    </a:lnR>
                    <a:lnT>
                      <a:noFill/>
                    </a:lnT>
                    <a:lnB>
                      <a:noFill/>
                    </a:lnB>
                  </a:tcPr>
                </a:tc>
                <a:tc>
                  <a:txBody>
                    <a:bodyPr/>
                    <a:lstStyle/>
                    <a:p>
                      <a:pPr algn="ctr" fontAlgn="b"/>
                      <a:r>
                        <a:rPr lang="en-US" sz="1400" b="0" i="0" u="none" strike="noStrike">
                          <a:solidFill>
                            <a:srgbClr val="000000"/>
                          </a:solidFill>
                          <a:latin typeface="Calibri"/>
                        </a:rPr>
                        <a:t>4</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1</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1</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r>
              <a:tr h="192561">
                <a:tc>
                  <a:txBody>
                    <a:bodyPr/>
                    <a:lstStyle/>
                    <a:p>
                      <a:pPr algn="r" fontAlgn="b"/>
                      <a:r>
                        <a:rPr lang="en-US" sz="1400" b="0" i="0" u="none" strike="noStrike">
                          <a:solidFill>
                            <a:srgbClr val="000000"/>
                          </a:solidFill>
                          <a:latin typeface="Calibri"/>
                        </a:rPr>
                        <a:t>12</a:t>
                      </a:r>
                    </a:p>
                  </a:txBody>
                  <a:tcPr marL="9364" marR="9364" marT="9364" marB="0" anchor="b">
                    <a:lnL>
                      <a:noFill/>
                    </a:lnL>
                    <a:lnR>
                      <a:noFill/>
                    </a:lnR>
                    <a:lnT>
                      <a:noFill/>
                    </a:lnT>
                    <a:lnB>
                      <a:noFill/>
                    </a:lnB>
                  </a:tcPr>
                </a:tc>
                <a:tc>
                  <a:txBody>
                    <a:bodyPr/>
                    <a:lstStyle/>
                    <a:p>
                      <a:pPr algn="l" fontAlgn="ctr"/>
                      <a:r>
                        <a:rPr lang="en-US" sz="1400" b="0" i="0" u="none" strike="noStrike">
                          <a:solidFill>
                            <a:srgbClr val="000000"/>
                          </a:solidFill>
                          <a:latin typeface="Arial"/>
                        </a:rPr>
                        <a:t>Sewukan</a:t>
                      </a:r>
                    </a:p>
                  </a:txBody>
                  <a:tcPr marL="9364" marR="9364" marT="9364" marB="0" anchor="ctr">
                    <a:lnL>
                      <a:noFill/>
                    </a:lnL>
                    <a:lnR>
                      <a:noFill/>
                    </a:lnR>
                    <a:lnT>
                      <a:noFill/>
                    </a:lnT>
                    <a:lnB>
                      <a:noFill/>
                    </a:lnB>
                  </a:tcPr>
                </a:tc>
                <a:tc>
                  <a:txBody>
                    <a:bodyPr/>
                    <a:lstStyle/>
                    <a:p>
                      <a:pPr algn="ctr" fontAlgn="b"/>
                      <a:r>
                        <a:rPr lang="en-US" sz="1400" b="0" i="0" u="none" strike="noStrike">
                          <a:solidFill>
                            <a:srgbClr val="000000"/>
                          </a:solidFill>
                          <a:latin typeface="Calibri"/>
                        </a:rPr>
                        <a:t>5</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6</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r>
              <a:tr h="192561">
                <a:tc>
                  <a:txBody>
                    <a:bodyPr/>
                    <a:lstStyle/>
                    <a:p>
                      <a:pPr algn="r" fontAlgn="b"/>
                      <a:r>
                        <a:rPr lang="en-US" sz="1400" b="0" i="0" u="none" strike="noStrike">
                          <a:solidFill>
                            <a:srgbClr val="000000"/>
                          </a:solidFill>
                          <a:latin typeface="Calibri"/>
                        </a:rPr>
                        <a:t>13</a:t>
                      </a:r>
                    </a:p>
                  </a:txBody>
                  <a:tcPr marL="9364" marR="9364" marT="9364" marB="0" anchor="b">
                    <a:lnL>
                      <a:noFill/>
                    </a:lnL>
                    <a:lnR>
                      <a:noFill/>
                    </a:lnR>
                    <a:lnT>
                      <a:noFill/>
                    </a:lnT>
                    <a:lnB>
                      <a:noFill/>
                    </a:lnB>
                  </a:tcPr>
                </a:tc>
                <a:tc>
                  <a:txBody>
                    <a:bodyPr/>
                    <a:lstStyle/>
                    <a:p>
                      <a:pPr algn="l" fontAlgn="ctr"/>
                      <a:r>
                        <a:rPr lang="en-US" sz="1400" b="0" i="0" u="none" strike="noStrike">
                          <a:solidFill>
                            <a:srgbClr val="000000"/>
                          </a:solidFill>
                          <a:latin typeface="Arial"/>
                        </a:rPr>
                        <a:t>Krinjing</a:t>
                      </a:r>
                    </a:p>
                  </a:txBody>
                  <a:tcPr marL="9364" marR="9364" marT="9364" marB="0" anchor="ctr">
                    <a:lnL>
                      <a:noFill/>
                    </a:lnL>
                    <a:lnR>
                      <a:noFill/>
                    </a:lnR>
                    <a:lnT>
                      <a:noFill/>
                    </a:lnT>
                    <a:lnB>
                      <a:noFill/>
                    </a:lnB>
                  </a:tcPr>
                </a:tc>
                <a:tc>
                  <a:txBody>
                    <a:bodyPr/>
                    <a:lstStyle/>
                    <a:p>
                      <a:pPr algn="ctr" fontAlgn="b"/>
                      <a:r>
                        <a:rPr lang="en-US" sz="1400" b="0" i="0" u="none" strike="noStrike">
                          <a:solidFill>
                            <a:srgbClr val="000000"/>
                          </a:solidFill>
                          <a:latin typeface="Calibri"/>
                        </a:rPr>
                        <a:t>3</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5</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r>
              <a:tr h="192561">
                <a:tc>
                  <a:txBody>
                    <a:bodyPr/>
                    <a:lstStyle/>
                    <a:p>
                      <a:pPr algn="r" fontAlgn="b"/>
                      <a:r>
                        <a:rPr lang="en-US" sz="1400" b="0" i="0" u="none" strike="noStrike">
                          <a:solidFill>
                            <a:srgbClr val="000000"/>
                          </a:solidFill>
                          <a:latin typeface="Calibri"/>
                        </a:rPr>
                        <a:t>14</a:t>
                      </a:r>
                    </a:p>
                  </a:txBody>
                  <a:tcPr marL="9364" marR="9364" marT="9364" marB="0" anchor="b">
                    <a:lnL>
                      <a:noFill/>
                    </a:lnL>
                    <a:lnR>
                      <a:noFill/>
                    </a:lnR>
                    <a:lnT>
                      <a:noFill/>
                    </a:lnT>
                    <a:lnB>
                      <a:noFill/>
                    </a:lnB>
                  </a:tcPr>
                </a:tc>
                <a:tc>
                  <a:txBody>
                    <a:bodyPr/>
                    <a:lstStyle/>
                    <a:p>
                      <a:pPr algn="l" fontAlgn="ctr"/>
                      <a:r>
                        <a:rPr lang="en-US" sz="1400" b="0" i="0" u="none" strike="noStrike">
                          <a:solidFill>
                            <a:srgbClr val="000000"/>
                          </a:solidFill>
                          <a:latin typeface="Arial"/>
                        </a:rPr>
                        <a:t>Paten</a:t>
                      </a:r>
                    </a:p>
                  </a:txBody>
                  <a:tcPr marL="9364" marR="9364" marT="9364" marB="0" anchor="ctr">
                    <a:lnL>
                      <a:noFill/>
                    </a:lnL>
                    <a:lnR>
                      <a:noFill/>
                    </a:lnR>
                    <a:lnT>
                      <a:noFill/>
                    </a:lnT>
                    <a:lnB>
                      <a:noFill/>
                    </a:lnB>
                  </a:tcPr>
                </a:tc>
                <a:tc>
                  <a:txBody>
                    <a:bodyPr/>
                    <a:lstStyle/>
                    <a:p>
                      <a:pPr algn="ctr" fontAlgn="b"/>
                      <a:r>
                        <a:rPr lang="en-US" sz="1400" b="0" i="0" u="none" strike="noStrike">
                          <a:solidFill>
                            <a:srgbClr val="000000"/>
                          </a:solidFill>
                          <a:latin typeface="Calibri"/>
                        </a:rPr>
                        <a:t>8</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4</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r>
              <a:tr h="192561">
                <a:tc>
                  <a:txBody>
                    <a:bodyPr/>
                    <a:lstStyle/>
                    <a:p>
                      <a:pPr algn="r" fontAlgn="b"/>
                      <a:r>
                        <a:rPr lang="en-US" sz="1400" b="0" i="0" u="none" strike="noStrike">
                          <a:solidFill>
                            <a:srgbClr val="000000"/>
                          </a:solidFill>
                          <a:latin typeface="Calibri"/>
                        </a:rPr>
                        <a:t>15</a:t>
                      </a:r>
                    </a:p>
                  </a:txBody>
                  <a:tcPr marL="9364" marR="9364" marT="9364" marB="0" anchor="b">
                    <a:lnL>
                      <a:noFill/>
                    </a:lnL>
                    <a:lnR>
                      <a:noFill/>
                    </a:lnR>
                    <a:lnT>
                      <a:noFill/>
                    </a:lnT>
                    <a:lnB>
                      <a:noFill/>
                    </a:lnB>
                  </a:tcPr>
                </a:tc>
                <a:tc>
                  <a:txBody>
                    <a:bodyPr/>
                    <a:lstStyle/>
                    <a:p>
                      <a:pPr algn="l" fontAlgn="ctr"/>
                      <a:r>
                        <a:rPr lang="en-US" sz="1400" b="0" i="0" u="none" strike="noStrike">
                          <a:solidFill>
                            <a:srgbClr val="000000"/>
                          </a:solidFill>
                          <a:latin typeface="Arial"/>
                        </a:rPr>
                        <a:t>Sengi</a:t>
                      </a:r>
                    </a:p>
                  </a:txBody>
                  <a:tcPr marL="9364" marR="9364" marT="9364" marB="0" anchor="ctr">
                    <a:lnL>
                      <a:noFill/>
                    </a:lnL>
                    <a:lnR>
                      <a:noFill/>
                    </a:lnR>
                    <a:lnT>
                      <a:noFill/>
                    </a:lnT>
                    <a:lnB>
                      <a:noFill/>
                    </a:lnB>
                  </a:tcPr>
                </a:tc>
                <a:tc>
                  <a:txBody>
                    <a:bodyPr/>
                    <a:lstStyle/>
                    <a:p>
                      <a:pPr algn="ctr" fontAlgn="b"/>
                      <a:r>
                        <a:rPr lang="en-US" sz="1400" b="0" i="0" u="none" strike="noStrike">
                          <a:solidFill>
                            <a:srgbClr val="000000"/>
                          </a:solidFill>
                          <a:latin typeface="Calibri"/>
                        </a:rPr>
                        <a:t>9</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2</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r>
              <a:tr h="192561">
                <a:tc>
                  <a:txBody>
                    <a:bodyPr/>
                    <a:lstStyle/>
                    <a:p>
                      <a:pPr algn="l" fontAlgn="b"/>
                      <a:endParaRPr lang="en-US" sz="1400" b="0" i="0" u="none" strike="noStrike">
                        <a:solidFill>
                          <a:srgbClr val="000000"/>
                        </a:solidFill>
                        <a:latin typeface="Calibri"/>
                      </a:endParaRPr>
                    </a:p>
                  </a:txBody>
                  <a:tcPr marL="9364" marR="9364" marT="936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latin typeface="Calibri"/>
                      </a:endParaRPr>
                    </a:p>
                  </a:txBody>
                  <a:tcPr marL="9364" marR="9364" marT="936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latin typeface="Calibri"/>
                      </a:endParaRPr>
                    </a:p>
                  </a:txBody>
                  <a:tcPr marL="9364" marR="9364" marT="936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latin typeface="Calibri"/>
                      </a:endParaRPr>
                    </a:p>
                  </a:txBody>
                  <a:tcPr marL="9364" marR="9364" marT="936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latin typeface="Calibri"/>
                      </a:endParaRPr>
                    </a:p>
                  </a:txBody>
                  <a:tcPr marL="9364" marR="9364" marT="936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latin typeface="Calibri"/>
                      </a:endParaRPr>
                    </a:p>
                  </a:txBody>
                  <a:tcPr marL="9364" marR="9364" marT="9364" marB="0" anchor="b">
                    <a:lnL>
                      <a:noFill/>
                    </a:lnL>
                    <a:lnR>
                      <a:noFill/>
                    </a:lnR>
                    <a:lnT>
                      <a:noFill/>
                    </a:lnT>
                    <a:lnB w="6350" cap="flat" cmpd="sng" algn="ctr">
                      <a:solidFill>
                        <a:srgbClr val="000000"/>
                      </a:solidFill>
                      <a:prstDash val="solid"/>
                      <a:round/>
                      <a:headEnd type="none" w="med" len="med"/>
                      <a:tailEnd type="none" w="med" len="med"/>
                    </a:lnB>
                  </a:tcPr>
                </a:tc>
              </a:tr>
              <a:tr h="263595">
                <a:tc>
                  <a:txBody>
                    <a:bodyPr/>
                    <a:lstStyle/>
                    <a:p>
                      <a:pPr algn="l" fontAlgn="b"/>
                      <a:r>
                        <a:rPr lang="en-US" sz="1400" b="0" i="0" u="none" strike="noStrike">
                          <a:solidFill>
                            <a:srgbClr val="000000"/>
                          </a:solidFill>
                          <a:latin typeface="Calibri"/>
                        </a:rPr>
                        <a:t> </a:t>
                      </a:r>
                    </a:p>
                  </a:txBody>
                  <a:tcPr marL="9364" marR="9364" marT="93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Jumlah</a:t>
                      </a:r>
                    </a:p>
                  </a:txBody>
                  <a:tcPr marL="9364" marR="9364" marT="93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110</a:t>
                      </a:r>
                    </a:p>
                  </a:txBody>
                  <a:tcPr marL="9364" marR="9364" marT="93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110</a:t>
                      </a:r>
                    </a:p>
                  </a:txBody>
                  <a:tcPr marL="9364" marR="9364" marT="93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5</a:t>
                      </a:r>
                    </a:p>
                  </a:txBody>
                  <a:tcPr marL="9364" marR="9364" marT="93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a:t>
                      </a:r>
                    </a:p>
                  </a:txBody>
                  <a:tcPr marL="9364" marR="9364" marT="93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chemeClr val="tx1"/>
                </a:solidFill>
                <a:effectLst>
                  <a:outerShdw blurRad="38100" dist="38100" dir="2700000" algn="tl">
                    <a:srgbClr val="000000">
                      <a:alpha val="43137"/>
                    </a:srgbClr>
                  </a:outerShdw>
                </a:effectLst>
              </a:rPr>
              <a:t>TENAGA KESEHATAN BERDOMISILI DI KEC DUKUN</a:t>
            </a:r>
            <a:endParaRPr lang="en-US" sz="2800" b="1" dirty="0">
              <a:solidFill>
                <a:schemeClr val="tx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normAutofit fontScale="85000" lnSpcReduction="20000"/>
          </a:bodyPr>
          <a:lstStyle/>
          <a:p>
            <a:fld id="{5D564659-5244-498E-AF60-D00951F2677B}" type="slidenum">
              <a:rPr lang="en-US" smtClean="0"/>
              <a:pPr/>
              <a:t>15</a:t>
            </a:fld>
            <a:endParaRPr lang="en-US"/>
          </a:p>
        </p:txBody>
      </p:sp>
      <p:graphicFrame>
        <p:nvGraphicFramePr>
          <p:cNvPr id="6" name="Chart 5"/>
          <p:cNvGraphicFramePr/>
          <p:nvPr/>
        </p:nvGraphicFramePr>
        <p:xfrm>
          <a:off x="2057400" y="1905000"/>
          <a:ext cx="5257800" cy="3657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1"/>
                </a:solidFill>
                <a:effectLst>
                  <a:outerShdw blurRad="38100" dist="38100" dir="2700000" algn="tl">
                    <a:srgbClr val="000000">
                      <a:alpha val="43137"/>
                    </a:srgbClr>
                  </a:outerShdw>
                </a:effectLst>
              </a:rPr>
              <a:t>STATUS KEPEMILIKAN TEMPAT TINGGAL</a:t>
            </a:r>
            <a:endParaRPr lang="en-US" sz="3200" dirty="0">
              <a:solidFill>
                <a:schemeClr val="tx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normAutofit fontScale="85000" lnSpcReduction="20000"/>
          </a:bodyPr>
          <a:lstStyle/>
          <a:p>
            <a:fld id="{5D564659-5244-498E-AF60-D00951F2677B}" type="slidenum">
              <a:rPr lang="en-US" smtClean="0"/>
              <a:pPr/>
              <a:t>16</a:t>
            </a:fld>
            <a:endParaRPr lang="en-US"/>
          </a:p>
        </p:txBody>
      </p:sp>
      <p:graphicFrame>
        <p:nvGraphicFramePr>
          <p:cNvPr id="6" name="Chart 5"/>
          <p:cNvGraphicFramePr/>
          <p:nvPr/>
        </p:nvGraphicFramePr>
        <p:xfrm>
          <a:off x="2286000" y="1981200"/>
          <a:ext cx="4648200" cy="3429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chemeClr val="tx1"/>
                </a:solidFill>
                <a:effectLst>
                  <a:outerShdw blurRad="38100" dist="38100" dir="2700000" algn="tl">
                    <a:srgbClr val="000000">
                      <a:alpha val="43137"/>
                    </a:srgbClr>
                  </a:outerShdw>
                </a:effectLst>
              </a:rPr>
              <a:t>JUMLAH RUMAH TANGGA MENURUT SUMBER AIR MEMASAK</a:t>
            </a:r>
            <a:endParaRPr lang="en-US" sz="3200" b="1" dirty="0">
              <a:solidFill>
                <a:schemeClr val="tx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normAutofit fontScale="85000" lnSpcReduction="20000"/>
          </a:bodyPr>
          <a:lstStyle/>
          <a:p>
            <a:fld id="{5D564659-5244-498E-AF60-D00951F2677B}" type="slidenum">
              <a:rPr lang="en-US" smtClean="0"/>
              <a:pPr/>
              <a:t>17</a:t>
            </a:fld>
            <a:endParaRPr lang="en-US"/>
          </a:p>
        </p:txBody>
      </p:sp>
      <p:graphicFrame>
        <p:nvGraphicFramePr>
          <p:cNvPr id="6" name="Chart 5"/>
          <p:cNvGraphicFramePr/>
          <p:nvPr/>
        </p:nvGraphicFramePr>
        <p:xfrm>
          <a:off x="2133600" y="2014537"/>
          <a:ext cx="5334000" cy="39290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chemeClr val="tx1"/>
                </a:solidFill>
                <a:effectLst>
                  <a:outerShdw blurRad="38100" dist="38100" dir="2700000" algn="tl">
                    <a:srgbClr val="000000">
                      <a:alpha val="43137"/>
                    </a:srgbClr>
                  </a:outerShdw>
                </a:effectLst>
              </a:rPr>
              <a:t>LUAS LAHAN PERTANIAN, JUMLAH TERNAK DAN UNGGAS</a:t>
            </a:r>
            <a:endParaRPr lang="en-US" sz="3200" b="1" dirty="0">
              <a:solidFill>
                <a:schemeClr val="tx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normAutofit fontScale="85000" lnSpcReduction="20000"/>
          </a:bodyPr>
          <a:lstStyle/>
          <a:p>
            <a:fld id="{5D564659-5244-498E-AF60-D00951F2677B}" type="slidenum">
              <a:rPr lang="en-US" smtClean="0"/>
              <a:pPr/>
              <a:t>18</a:t>
            </a:fld>
            <a:endParaRPr lang="en-US"/>
          </a:p>
        </p:txBody>
      </p:sp>
      <p:graphicFrame>
        <p:nvGraphicFramePr>
          <p:cNvPr id="6" name="Chart 5"/>
          <p:cNvGraphicFramePr/>
          <p:nvPr/>
        </p:nvGraphicFramePr>
        <p:xfrm>
          <a:off x="762000" y="1828800"/>
          <a:ext cx="3581400" cy="3733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4876800" y="1828800"/>
          <a:ext cx="3733800" cy="3733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pull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1"/>
                </a:solidFill>
                <a:effectLst>
                  <a:outerShdw blurRad="38100" dist="38100" dir="2700000" algn="tl">
                    <a:srgbClr val="000000">
                      <a:alpha val="43137"/>
                    </a:srgbClr>
                  </a:outerShdw>
                </a:effectLst>
              </a:rPr>
              <a:t>PDRB MENURUT LAPANGAN USAHA</a:t>
            </a:r>
            <a:endParaRPr lang="en-US" sz="3200" b="1" dirty="0">
              <a:solidFill>
                <a:schemeClr val="tx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normAutofit fontScale="85000" lnSpcReduction="20000"/>
          </a:bodyPr>
          <a:lstStyle/>
          <a:p>
            <a:fld id="{5D564659-5244-498E-AF60-D00951F2677B}" type="slidenum">
              <a:rPr lang="en-US" smtClean="0"/>
              <a:pPr/>
              <a:t>19</a:t>
            </a:fld>
            <a:endParaRPr lang="en-US"/>
          </a:p>
        </p:txBody>
      </p:sp>
      <p:pic>
        <p:nvPicPr>
          <p:cNvPr id="6" name="Picture 5"/>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362200" y="1905000"/>
            <a:ext cx="4343399" cy="3657599"/>
          </a:xfrm>
          <a:prstGeom prst="rect">
            <a:avLst/>
          </a:prstGeom>
          <a:noFill/>
          <a:ln>
            <a:noFill/>
          </a:ln>
        </p:spPr>
      </p:pic>
    </p:spTree>
  </p:cSld>
  <p:clrMapOvr>
    <a:masterClrMapping/>
  </p:clrMapOvr>
  <p:transition>
    <p:pull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2057400"/>
            <a:ext cx="7162800" cy="2554545"/>
          </a:xfrm>
          <a:prstGeom prst="rect">
            <a:avLst/>
          </a:prstGeom>
          <a:noFill/>
        </p:spPr>
        <p:txBody>
          <a:bodyPr wrap="square" rtlCol="0">
            <a:spAutoFit/>
          </a:bodyPr>
          <a:lstStyle/>
          <a:p>
            <a:pPr algn="ctr"/>
            <a:r>
              <a:rPr lang="en-US" sz="4000" dirty="0" smtClean="0"/>
              <a:t>PEMBEKALAN KKN MAHASISWA UNIV MUHAMMADIYAH MAGELANG</a:t>
            </a:r>
          </a:p>
          <a:p>
            <a:pPr algn="ctr"/>
            <a:r>
              <a:rPr lang="en-US" sz="4000" dirty="0" smtClean="0"/>
              <a:t>DI KECAMAN DUKUN</a:t>
            </a:r>
            <a:endParaRPr lang="en-US" sz="4000" dirty="0"/>
          </a:p>
        </p:txBody>
      </p:sp>
      <p:pic>
        <p:nvPicPr>
          <p:cNvPr id="7" name="Picture 12" descr="logobsr"/>
          <p:cNvPicPr>
            <a:picLocks noChangeAspect="1" noChangeArrowheads="1" noCrop="1"/>
          </p:cNvPicPr>
          <p:nvPr/>
        </p:nvPicPr>
        <p:blipFill>
          <a:blip r:embed="rId2"/>
          <a:srcRect/>
          <a:stretch>
            <a:fillRect/>
          </a:stretch>
        </p:blipFill>
        <p:spPr bwMode="auto">
          <a:xfrm>
            <a:off x="3811588" y="457200"/>
            <a:ext cx="1217612" cy="1447800"/>
          </a:xfrm>
          <a:prstGeom prst="rect">
            <a:avLst/>
          </a:prstGeom>
          <a:noFill/>
          <a:ln w="9525">
            <a:noFill/>
            <a:miter lim="800000"/>
            <a:headEnd/>
            <a:tailEnd/>
          </a:ln>
        </p:spPr>
      </p:pic>
      <p:sp>
        <p:nvSpPr>
          <p:cNvPr id="8" name="TextBox 7"/>
          <p:cNvSpPr txBox="1"/>
          <p:nvPr/>
        </p:nvSpPr>
        <p:spPr>
          <a:xfrm>
            <a:off x="3018440" y="4800600"/>
            <a:ext cx="3074240" cy="923330"/>
          </a:xfrm>
          <a:prstGeom prst="rect">
            <a:avLst/>
          </a:prstGeom>
          <a:noFill/>
        </p:spPr>
        <p:txBody>
          <a:bodyPr wrap="none" rtlCol="0">
            <a:spAutoFit/>
          </a:bodyPr>
          <a:lstStyle/>
          <a:p>
            <a:pPr algn="ctr"/>
            <a:r>
              <a:rPr lang="en-US" dirty="0" err="1" smtClean="0"/>
              <a:t>Oleh</a:t>
            </a:r>
            <a:r>
              <a:rPr lang="en-US" dirty="0" smtClean="0"/>
              <a:t> :</a:t>
            </a:r>
          </a:p>
          <a:p>
            <a:pPr algn="ctr"/>
            <a:r>
              <a:rPr lang="en-US" dirty="0" err="1" smtClean="0"/>
              <a:t>Oleh</a:t>
            </a:r>
            <a:r>
              <a:rPr lang="en-US" dirty="0" smtClean="0"/>
              <a:t> : </a:t>
            </a:r>
            <a:r>
              <a:rPr lang="en-US" dirty="0" err="1" smtClean="0"/>
              <a:t>Dra</a:t>
            </a:r>
            <a:r>
              <a:rPr lang="en-US" dirty="0" smtClean="0"/>
              <a:t> SITI ZUMAROH, MM</a:t>
            </a:r>
          </a:p>
          <a:p>
            <a:pPr algn="ctr"/>
            <a:r>
              <a:rPr lang="en-US" dirty="0" smtClean="0"/>
              <a:t>(</a:t>
            </a:r>
            <a:r>
              <a:rPr lang="en-US" dirty="0" err="1" smtClean="0"/>
              <a:t>Camat</a:t>
            </a:r>
            <a:r>
              <a:rPr lang="en-US" dirty="0" smtClean="0"/>
              <a:t> </a:t>
            </a:r>
            <a:r>
              <a:rPr lang="en-US" dirty="0" err="1" smtClean="0"/>
              <a:t>Dukun</a:t>
            </a:r>
            <a:r>
              <a:rPr lang="en-US" dirty="0" smtClean="0"/>
              <a:t>)</a:t>
            </a:r>
            <a:endParaRPr lang="en-US" dirty="0"/>
          </a:p>
        </p:txBody>
      </p:sp>
    </p:spTree>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1"/>
                </a:solidFill>
                <a:effectLst>
                  <a:outerShdw blurRad="38100" dist="38100" dir="2700000" algn="tl">
                    <a:srgbClr val="000000">
                      <a:alpha val="43137"/>
                    </a:srgbClr>
                  </a:outerShdw>
                </a:effectLst>
              </a:rPr>
              <a:t>PERTUMBUHAN EKONOMI</a:t>
            </a:r>
            <a:endParaRPr lang="en-US" sz="3200" b="1" dirty="0">
              <a:solidFill>
                <a:schemeClr val="tx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normAutofit fontScale="85000" lnSpcReduction="20000"/>
          </a:bodyPr>
          <a:lstStyle/>
          <a:p>
            <a:fld id="{5D564659-5244-498E-AF60-D00951F2677B}" type="slidenum">
              <a:rPr lang="en-US" smtClean="0"/>
              <a:pPr/>
              <a:t>20</a:t>
            </a:fld>
            <a:endParaRPr lang="en-US"/>
          </a:p>
        </p:txBody>
      </p:sp>
      <p:pic>
        <p:nvPicPr>
          <p:cNvPr id="6" name="Picture 5"/>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905000" y="1905000"/>
            <a:ext cx="5486400" cy="4191000"/>
          </a:xfrm>
          <a:prstGeom prst="rect">
            <a:avLst/>
          </a:prstGeom>
          <a:noFill/>
          <a:ln>
            <a:noFill/>
          </a:ln>
        </p:spPr>
      </p:pic>
    </p:spTree>
  </p:cSld>
  <p:clrMapOvr>
    <a:masterClrMapping/>
  </p:clrMapOvr>
  <p:transition>
    <p:pull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1"/>
                </a:solidFill>
                <a:effectLst>
                  <a:outerShdw blurRad="38100" dist="38100" dir="2700000" algn="tl">
                    <a:srgbClr val="000000">
                      <a:alpha val="43137"/>
                    </a:srgbClr>
                  </a:outerShdw>
                </a:effectLst>
              </a:rPr>
              <a:t>KOMODITAS UNGGULAN</a:t>
            </a:r>
            <a:endParaRPr lang="en-US" sz="3200" b="1" dirty="0">
              <a:solidFill>
                <a:schemeClr val="tx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normAutofit fontScale="85000" lnSpcReduction="20000"/>
          </a:bodyPr>
          <a:lstStyle/>
          <a:p>
            <a:fld id="{5D564659-5244-498E-AF60-D00951F2677B}" type="slidenum">
              <a:rPr lang="en-US" smtClean="0"/>
              <a:pPr/>
              <a:t>21</a:t>
            </a:fld>
            <a:endParaRPr lang="en-US"/>
          </a:p>
        </p:txBody>
      </p:sp>
      <p:sp>
        <p:nvSpPr>
          <p:cNvPr id="6" name="Rectangle 3"/>
          <p:cNvSpPr txBox="1">
            <a:spLocks noChangeArrowheads="1"/>
          </p:cNvSpPr>
          <p:nvPr/>
        </p:nvSpPr>
        <p:spPr>
          <a:xfrm>
            <a:off x="457200" y="1600200"/>
            <a:ext cx="8229600" cy="4525963"/>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smtClean="0">
                <a:ln>
                  <a:noFill/>
                </a:ln>
                <a:solidFill>
                  <a:schemeClr val="tx1"/>
                </a:solidFill>
                <a:effectLst/>
                <a:uLnTx/>
                <a:uFillTx/>
                <a:latin typeface="+mn-lt"/>
                <a:ea typeface="+mn-ea"/>
                <a:cs typeface="+mn-cs"/>
              </a:rPr>
              <a:t>Padi</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smtClean="0">
                <a:ln>
                  <a:noFill/>
                </a:ln>
                <a:solidFill>
                  <a:schemeClr val="tx1"/>
                </a:solidFill>
                <a:effectLst/>
                <a:uLnTx/>
                <a:uFillTx/>
                <a:latin typeface="+mn-lt"/>
                <a:ea typeface="+mn-ea"/>
                <a:cs typeface="+mn-cs"/>
              </a:rPr>
              <a:t>Jagung</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smtClean="0">
                <a:ln>
                  <a:noFill/>
                </a:ln>
                <a:solidFill>
                  <a:schemeClr val="tx1"/>
                </a:solidFill>
                <a:effectLst/>
                <a:uLnTx/>
                <a:uFillTx/>
                <a:latin typeface="+mn-lt"/>
                <a:ea typeface="+mn-ea"/>
                <a:cs typeface="+mn-cs"/>
              </a:rPr>
              <a:t>Ketela rambat dan pohon</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smtClean="0">
                <a:ln>
                  <a:noFill/>
                </a:ln>
                <a:solidFill>
                  <a:schemeClr val="tx1"/>
                </a:solidFill>
                <a:effectLst/>
                <a:uLnTx/>
                <a:uFillTx/>
                <a:latin typeface="+mn-lt"/>
                <a:ea typeface="+mn-ea"/>
                <a:cs typeface="+mn-cs"/>
              </a:rPr>
              <a:t>Cabe, tomat, kobis (krop dan bunga), Kc. Panjang</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smtClean="0">
                <a:ln>
                  <a:noFill/>
                </a:ln>
                <a:solidFill>
                  <a:schemeClr val="tx1"/>
                </a:solidFill>
                <a:effectLst/>
                <a:uLnTx/>
                <a:uFillTx/>
                <a:latin typeface="+mn-lt"/>
                <a:ea typeface="+mn-ea"/>
                <a:cs typeface="+mn-cs"/>
              </a:rPr>
              <a:t>Sapi, kambing/domba, itik, ayam (buras/ras)</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smtClean="0">
                <a:ln>
                  <a:noFill/>
                </a:ln>
                <a:solidFill>
                  <a:schemeClr val="tx1"/>
                </a:solidFill>
                <a:effectLst/>
                <a:uLnTx/>
                <a:uFillTx/>
                <a:latin typeface="+mn-lt"/>
                <a:ea typeface="+mn-ea"/>
                <a:cs typeface="+mn-cs"/>
              </a:rPr>
              <a:t>Nila, bawal, brascap</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2900" b="0" i="0" u="none" strike="noStrike" kern="1200" cap="none" spc="0" normalizeH="0" baseline="0" noProof="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2900" b="0" i="0" u="none" strike="noStrike" kern="1200" cap="none" spc="0" normalizeH="0" baseline="0" noProof="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2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pull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2583359"/>
            <a:ext cx="5340757" cy="769441"/>
          </a:xfrm>
          <a:prstGeom prst="rect">
            <a:avLst/>
          </a:prstGeom>
          <a:noFill/>
        </p:spPr>
        <p:txBody>
          <a:bodyPr wrap="square" rtlCol="0">
            <a:spAutoFit/>
          </a:bodyPr>
          <a:lstStyle/>
          <a:p>
            <a:r>
              <a:rPr lang="en-US" sz="3600" b="1" i="1" dirty="0" smtClean="0"/>
              <a:t>SEKIAN</a:t>
            </a:r>
            <a:r>
              <a:rPr lang="en-US" sz="2400" b="1" i="1" dirty="0" smtClean="0"/>
              <a:t> </a:t>
            </a:r>
            <a:r>
              <a:rPr lang="en-US" sz="4400" b="1" i="1" dirty="0" smtClean="0"/>
              <a:t>DAN</a:t>
            </a:r>
            <a:r>
              <a:rPr lang="en-US" sz="2400" b="1" i="1" dirty="0" smtClean="0"/>
              <a:t> </a:t>
            </a:r>
            <a:r>
              <a:rPr lang="en-US" sz="3600" b="1" i="1" dirty="0" smtClean="0"/>
              <a:t>TERIMA KASIH</a:t>
            </a:r>
            <a:endParaRPr lang="en-US" sz="3600" b="1" i="1" dirty="0"/>
          </a:p>
        </p:txBody>
      </p:sp>
      <p:sp>
        <p:nvSpPr>
          <p:cNvPr id="6" name="Slide Number Placeholder 5"/>
          <p:cNvSpPr>
            <a:spLocks noGrp="1"/>
          </p:cNvSpPr>
          <p:nvPr>
            <p:ph type="sldNum" sz="quarter" idx="12"/>
          </p:nvPr>
        </p:nvSpPr>
        <p:spPr/>
        <p:txBody>
          <a:bodyPr>
            <a:normAutofit fontScale="85000" lnSpcReduction="20000"/>
          </a:bodyPr>
          <a:lstStyle/>
          <a:p>
            <a:fld id="{5D564659-5244-498E-AF60-D00951F2677B}" type="slidenum">
              <a:rPr lang="en-US" smtClean="0"/>
              <a:pPr/>
              <a:t>22</a:t>
            </a:fld>
            <a:endParaRPr lang="en-US"/>
          </a:p>
        </p:txBody>
      </p:sp>
    </p:spTree>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it-IT" smtClean="0"/>
              <a:t>-Laporan Pengurus KPRI Abdi Negara Pada RAT Tutup Buku Tahun 2011-</a:t>
            </a:r>
            <a:endParaRPr lang="en-US"/>
          </a:p>
        </p:txBody>
      </p:sp>
      <p:sp>
        <p:nvSpPr>
          <p:cNvPr id="4" name="Slide Number Placeholder 3"/>
          <p:cNvSpPr>
            <a:spLocks noGrp="1"/>
          </p:cNvSpPr>
          <p:nvPr>
            <p:ph type="sldNum" sz="quarter" idx="12"/>
          </p:nvPr>
        </p:nvSpPr>
        <p:spPr/>
        <p:txBody>
          <a:bodyPr>
            <a:normAutofit fontScale="85000" lnSpcReduction="20000"/>
          </a:bodyPr>
          <a:lstStyle/>
          <a:p>
            <a:fld id="{5D564659-5244-498E-AF60-D00951F2677B}" type="slidenum">
              <a:rPr lang="en-US" smtClean="0"/>
              <a:pPr/>
              <a:t>3</a:t>
            </a:fld>
            <a:endParaRPr lang="en-US"/>
          </a:p>
        </p:txBody>
      </p:sp>
      <p:pic>
        <p:nvPicPr>
          <p:cNvPr id="1026" name="Picture 2"/>
          <p:cNvPicPr>
            <a:picLocks noChangeAspect="1" noChangeArrowheads="1"/>
          </p:cNvPicPr>
          <p:nvPr/>
        </p:nvPicPr>
        <p:blipFill>
          <a:blip r:embed="rId2"/>
          <a:srcRect l="27059" t="19792" r="19412" b="9375"/>
          <a:stretch>
            <a:fillRect/>
          </a:stretch>
        </p:blipFill>
        <p:spPr bwMode="auto">
          <a:xfrm>
            <a:off x="0" y="228600"/>
            <a:ext cx="9144000" cy="6629400"/>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normAutofit fontScale="85000" lnSpcReduction="20000"/>
          </a:bodyPr>
          <a:lstStyle/>
          <a:p>
            <a:fld id="{5D564659-5244-498E-AF60-D00951F2677B}" type="slidenum">
              <a:rPr lang="en-US" smtClean="0"/>
              <a:pPr/>
              <a:t>4</a:t>
            </a:fld>
            <a:endParaRPr lang="en-US"/>
          </a:p>
        </p:txBody>
      </p:sp>
      <p:sp>
        <p:nvSpPr>
          <p:cNvPr id="2050" name="Rectangle 8"/>
          <p:cNvSpPr>
            <a:spLocks noChangeArrowheads="1"/>
          </p:cNvSpPr>
          <p:nvPr/>
        </p:nvSpPr>
        <p:spPr bwMode="auto">
          <a:xfrm>
            <a:off x="2286000" y="1523999"/>
            <a:ext cx="5562600" cy="5181601"/>
          </a:xfrm>
          <a:prstGeom prst="rect">
            <a:avLst/>
          </a:prstGeom>
          <a:gradFill rotWithShape="1">
            <a:gsLst>
              <a:gs pos="0">
                <a:srgbClr val="537E25"/>
              </a:gs>
              <a:gs pos="50000">
                <a:srgbClr val="7AB73A"/>
              </a:gs>
              <a:gs pos="100000">
                <a:srgbClr val="92DA46"/>
              </a:gs>
            </a:gsLst>
            <a:lin ang="8100000" scaled="1"/>
          </a:gra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34" charset="0"/>
                <a:cs typeface="Arial" pitchFamily="34" charset="0"/>
              </a:rPr>
              <a:t>LETAK GEOGRAFIS</a:t>
            </a:r>
            <a:endParaRPr kumimoji="0" lang="en-US" sz="1600" b="0" i="0" u="none" strike="noStrike" cap="none" normalizeH="0" baseline="0" smtClean="0">
              <a:ln>
                <a:noFill/>
              </a:ln>
              <a:solidFill>
                <a:srgbClr val="000000"/>
              </a:solidFill>
              <a:effectLst/>
              <a:latin typeface="Times New Roman" pitchFamily="18" charset="0"/>
              <a:cs typeface="Arial" pitchFamily="34" charset="0"/>
            </a:endParaRPr>
          </a:p>
          <a:p>
            <a:pPr marL="457200" marR="0" lvl="1"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600" b="0" i="0" u="none" strike="noStrike" cap="none" normalizeH="0" baseline="0" smtClean="0">
                <a:ln>
                  <a:noFill/>
                </a:ln>
                <a:solidFill>
                  <a:schemeClr val="tx1"/>
                </a:solidFill>
                <a:effectLst/>
                <a:latin typeface="Calibri" pitchFamily="34" charset="0"/>
                <a:cs typeface="Arial" pitchFamily="34" charset="0"/>
              </a:rPr>
              <a:t>Luas		: 54,55 Km </a:t>
            </a:r>
            <a:r>
              <a:rPr kumimoji="0" lang="en-US" sz="1600" b="0" i="0" u="none" strike="noStrike" cap="none" normalizeH="0" baseline="30000" smtClean="0">
                <a:ln>
                  <a:noFill/>
                </a:ln>
                <a:solidFill>
                  <a:schemeClr val="tx1"/>
                </a:solidFill>
                <a:effectLst/>
                <a:latin typeface="Calibri" pitchFamily="34" charset="0"/>
                <a:cs typeface="Arial" pitchFamily="34" charset="0"/>
              </a:rPr>
              <a:t>2</a:t>
            </a:r>
            <a:endParaRPr kumimoji="0" lang="en-US" sz="1600" b="0" i="0" u="none" strike="noStrike" cap="none" normalizeH="0" baseline="0" smtClean="0">
              <a:ln>
                <a:noFill/>
              </a:ln>
              <a:solidFill>
                <a:schemeClr val="tx1"/>
              </a:solidFill>
              <a:effectLst/>
              <a:latin typeface="Times New Roman" pitchFamily="18" charset="0"/>
              <a:cs typeface="Arial" pitchFamily="34" charset="0"/>
            </a:endParaRPr>
          </a:p>
          <a:p>
            <a:pPr marL="457200" marR="0" lvl="1"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600" b="0" i="0" u="none" strike="noStrike" cap="none" normalizeH="0" baseline="0" smtClean="0">
                <a:ln>
                  <a:noFill/>
                </a:ln>
                <a:solidFill>
                  <a:schemeClr val="tx1"/>
                </a:solidFill>
                <a:effectLst/>
                <a:latin typeface="Calibri" pitchFamily="34" charset="0"/>
                <a:cs typeface="Arial" pitchFamily="34" charset="0"/>
              </a:rPr>
              <a:t>Ketinggian		: ± 235 m</a:t>
            </a:r>
          </a:p>
          <a:p>
            <a:pPr marL="457200" marR="0" lvl="1"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600" b="0" i="0" u="none" strike="noStrike" cap="none" normalizeH="0" baseline="0" smtClean="0">
                <a:ln>
                  <a:noFill/>
                </a:ln>
                <a:solidFill>
                  <a:schemeClr val="tx1"/>
                </a:solidFill>
                <a:effectLst/>
                <a:latin typeface="Calibri" pitchFamily="34" charset="0"/>
                <a:cs typeface="Arial" pitchFamily="34" charset="0"/>
              </a:rPr>
              <a:t>Letak Astronomi	:</a:t>
            </a:r>
          </a:p>
          <a:p>
            <a:pPr marL="914400" marR="0" lvl="2"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pitchFamily="34" charset="0"/>
              </a:rPr>
              <a:t>110</a:t>
            </a:r>
            <a:r>
              <a:rPr kumimoji="0" lang="en-US" sz="1600" b="0" i="0" u="none" strike="noStrike" cap="none" normalizeH="0" baseline="30000" smtClean="0">
                <a:ln>
                  <a:noFill/>
                </a:ln>
                <a:solidFill>
                  <a:schemeClr val="tx1"/>
                </a:solidFill>
                <a:effectLst/>
                <a:latin typeface="Times New Roman" pitchFamily="18" charset="0"/>
                <a:cs typeface="Arial" pitchFamily="34" charset="0"/>
              </a:rPr>
              <a:t>0</a:t>
            </a:r>
            <a:r>
              <a:rPr kumimoji="0" lang="en-US" sz="1600" b="0" i="0" u="none" strike="noStrike" cap="none" normalizeH="0" baseline="0" smtClean="0">
                <a:ln>
                  <a:noFill/>
                </a:ln>
                <a:solidFill>
                  <a:schemeClr val="tx1"/>
                </a:solidFill>
                <a:effectLst/>
                <a:latin typeface="Calibri" pitchFamily="34" charset="0"/>
                <a:cs typeface="Arial" pitchFamily="34" charset="0"/>
              </a:rPr>
              <a:t>  01’  51” 	Bujur Timur</a:t>
            </a:r>
          </a:p>
          <a:p>
            <a:pPr marL="914400" marR="0" lvl="2"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pitchFamily="34" charset="0"/>
              </a:rPr>
              <a:t>110</a:t>
            </a:r>
            <a:r>
              <a:rPr kumimoji="0" lang="en-US" sz="1600" b="0" i="0" u="none" strike="noStrike" cap="none" normalizeH="0" baseline="30000" smtClean="0">
                <a:ln>
                  <a:noFill/>
                </a:ln>
                <a:solidFill>
                  <a:schemeClr val="tx1"/>
                </a:solidFill>
                <a:effectLst/>
                <a:latin typeface="Times New Roman" pitchFamily="18" charset="0"/>
                <a:cs typeface="Arial" pitchFamily="34" charset="0"/>
              </a:rPr>
              <a:t>0</a:t>
            </a:r>
            <a:r>
              <a:rPr kumimoji="0" lang="en-US" sz="1600" b="0" i="0" u="none" strike="noStrike" cap="none" normalizeH="0" baseline="0" smtClean="0">
                <a:ln>
                  <a:noFill/>
                </a:ln>
                <a:solidFill>
                  <a:schemeClr val="tx1"/>
                </a:solidFill>
                <a:effectLst/>
                <a:latin typeface="Calibri" pitchFamily="34" charset="0"/>
                <a:cs typeface="Arial" pitchFamily="34" charset="0"/>
              </a:rPr>
              <a:t>  12’  48” 	Bujur Timur</a:t>
            </a:r>
          </a:p>
          <a:p>
            <a:pPr marL="914400" marR="0" lvl="2"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pitchFamily="34" charset="0"/>
              </a:rPr>
              <a:t>7</a:t>
            </a:r>
            <a:r>
              <a:rPr kumimoji="0" lang="en-US" sz="1600" b="0" i="0" u="none" strike="noStrike" cap="none" normalizeH="0" baseline="30000" smtClean="0">
                <a:ln>
                  <a:noFill/>
                </a:ln>
                <a:solidFill>
                  <a:schemeClr val="tx1"/>
                </a:solidFill>
                <a:effectLst/>
                <a:latin typeface="Times New Roman" pitchFamily="18" charset="0"/>
                <a:cs typeface="Arial" pitchFamily="34" charset="0"/>
              </a:rPr>
              <a:t>0</a:t>
            </a:r>
            <a:r>
              <a:rPr kumimoji="0" lang="en-US" sz="1600" b="0" i="0" u="none" strike="noStrike" cap="none" normalizeH="0" baseline="0" smtClean="0">
                <a:ln>
                  <a:noFill/>
                </a:ln>
                <a:solidFill>
                  <a:schemeClr val="tx1"/>
                </a:solidFill>
                <a:effectLst/>
                <a:latin typeface="Calibri" pitchFamily="34" charset="0"/>
                <a:cs typeface="Arial" pitchFamily="34" charset="0"/>
              </a:rPr>
              <a:t>  19’  13” 	Lintang Selatan</a:t>
            </a:r>
          </a:p>
          <a:p>
            <a:pPr marL="914400" marR="0" lvl="2"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pitchFamily="34" charset="0"/>
              </a:rPr>
              <a:t>7</a:t>
            </a:r>
            <a:r>
              <a:rPr kumimoji="0" lang="en-US" sz="1600" b="0" i="0" u="none" strike="noStrike" cap="none" normalizeH="0" baseline="30000" smtClean="0">
                <a:ln>
                  <a:noFill/>
                </a:ln>
                <a:solidFill>
                  <a:schemeClr val="tx1"/>
                </a:solidFill>
                <a:effectLst/>
                <a:latin typeface="Times New Roman" pitchFamily="18" charset="0"/>
                <a:cs typeface="Arial" pitchFamily="34" charset="0"/>
              </a:rPr>
              <a:t>0</a:t>
            </a:r>
            <a:r>
              <a:rPr kumimoji="0" lang="en-US" sz="1600" b="0" i="0" u="none" strike="noStrike" cap="none" normalizeH="0" baseline="0" smtClean="0">
                <a:ln>
                  <a:noFill/>
                </a:ln>
                <a:solidFill>
                  <a:schemeClr val="tx1"/>
                </a:solidFill>
                <a:effectLst/>
                <a:latin typeface="Calibri" pitchFamily="34" charset="0"/>
                <a:cs typeface="Arial" pitchFamily="34" charset="0"/>
              </a:rPr>
              <a:t>  35’  99” 	Lintang Selatan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BATAS WILAYAH</a:t>
            </a:r>
          </a:p>
          <a:p>
            <a:pPr marL="457200" marR="0" lvl="1"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600" b="0" i="0" u="none" strike="noStrike" cap="none" normalizeH="0" baseline="0" smtClean="0">
                <a:ln>
                  <a:noFill/>
                </a:ln>
                <a:solidFill>
                  <a:schemeClr val="tx1"/>
                </a:solidFill>
                <a:effectLst/>
                <a:latin typeface="Calibri" pitchFamily="34" charset="0"/>
                <a:cs typeface="Arial" pitchFamily="34" charset="0"/>
              </a:rPr>
              <a:t>Sebelah Utara	:  Kec. Sawangan</a:t>
            </a:r>
          </a:p>
          <a:p>
            <a:pPr marL="457200" marR="0" lvl="1"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600" b="0" i="0" u="none" strike="noStrike" cap="none" normalizeH="0" baseline="0" smtClean="0">
                <a:ln>
                  <a:noFill/>
                </a:ln>
                <a:solidFill>
                  <a:schemeClr val="tx1"/>
                </a:solidFill>
                <a:effectLst/>
                <a:latin typeface="Calibri" pitchFamily="34" charset="0"/>
                <a:cs typeface="Arial" pitchFamily="34" charset="0"/>
              </a:rPr>
              <a:t>Sebelah Timur	:  Kec.  Boyolali / Gunung Merapi</a:t>
            </a:r>
          </a:p>
          <a:p>
            <a:pPr marL="457200" marR="0" lvl="1"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600" b="0" i="0" u="none" strike="noStrike" cap="none" normalizeH="0" baseline="0" smtClean="0">
                <a:ln>
                  <a:noFill/>
                </a:ln>
                <a:solidFill>
                  <a:schemeClr val="tx1"/>
                </a:solidFill>
                <a:effectLst/>
                <a:latin typeface="Calibri" pitchFamily="34" charset="0"/>
                <a:cs typeface="Arial" pitchFamily="34" charset="0"/>
              </a:rPr>
              <a:t>Sebelah Selatan	:  Kec.  Srumbung</a:t>
            </a:r>
          </a:p>
          <a:p>
            <a:pPr marL="457200" marR="0" lvl="1"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600" b="0" i="0" u="none" strike="noStrike" cap="none" normalizeH="0" baseline="0" smtClean="0">
                <a:ln>
                  <a:noFill/>
                </a:ln>
                <a:solidFill>
                  <a:schemeClr val="tx1"/>
                </a:solidFill>
                <a:effectLst/>
                <a:latin typeface="Calibri" pitchFamily="34" charset="0"/>
                <a:cs typeface="Arial" pitchFamily="34" charset="0"/>
              </a:rPr>
              <a:t>Sebelah Barat	:  Kec. Muntilan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SUHU UDARA / CURAH HUJAN</a:t>
            </a:r>
          </a:p>
          <a:p>
            <a:pPr marL="457200" marR="0" lvl="1"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600" b="0" i="0" u="none" strike="noStrike" cap="none" normalizeH="0" baseline="0" smtClean="0">
                <a:ln>
                  <a:noFill/>
                </a:ln>
                <a:solidFill>
                  <a:schemeClr val="tx1"/>
                </a:solidFill>
                <a:effectLst/>
                <a:latin typeface="Calibri" pitchFamily="34" charset="0"/>
                <a:cs typeface="Arial" pitchFamily="34" charset="0"/>
              </a:rPr>
              <a:t>Rata-rata Suhu Udara  :  26  C</a:t>
            </a:r>
          </a:p>
          <a:p>
            <a:pPr marL="457200" marR="0" lvl="1"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600" b="0" i="0" u="none" strike="noStrike" cap="none" normalizeH="0" baseline="0" smtClean="0">
                <a:ln>
                  <a:noFill/>
                </a:ln>
                <a:solidFill>
                  <a:schemeClr val="tx1"/>
                </a:solidFill>
                <a:effectLst/>
                <a:latin typeface="Calibri" pitchFamily="34" charset="0"/>
                <a:cs typeface="Arial" pitchFamily="34" charset="0"/>
              </a:rPr>
              <a:t>Curah Hujan	:  1675,5 mm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JENIS TANAH</a:t>
            </a:r>
          </a:p>
          <a:p>
            <a:pPr marL="457200" marR="0" lvl="1"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600" b="0" i="0" u="none" strike="noStrike" cap="none" normalizeH="0" baseline="0" smtClean="0">
                <a:ln>
                  <a:noFill/>
                </a:ln>
                <a:solidFill>
                  <a:schemeClr val="tx1"/>
                </a:solidFill>
                <a:effectLst/>
                <a:latin typeface="Calibri" pitchFamily="34" charset="0"/>
                <a:cs typeface="Arial" pitchFamily="34" charset="0"/>
              </a:rPr>
              <a:t>Tanah Aluvial  	: ±  19,5 %</a:t>
            </a:r>
          </a:p>
          <a:p>
            <a:pPr marL="457200" marR="0" lvl="1"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600" b="0" i="0" u="none" strike="noStrike" cap="none" normalizeH="0" baseline="0" smtClean="0">
                <a:ln>
                  <a:noFill/>
                </a:ln>
                <a:solidFill>
                  <a:schemeClr val="tx1"/>
                </a:solidFill>
                <a:effectLst/>
                <a:latin typeface="Calibri" pitchFamily="34" charset="0"/>
                <a:cs typeface="Arial" pitchFamily="34" charset="0"/>
              </a:rPr>
              <a:t>Tanah Latosol 	: ±  80,5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5" name="TextBox 4"/>
          <p:cNvSpPr txBox="1"/>
          <p:nvPr/>
        </p:nvSpPr>
        <p:spPr>
          <a:xfrm>
            <a:off x="1143000" y="228600"/>
            <a:ext cx="5715000"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KEADAAN ALAM</a:t>
            </a:r>
            <a:endParaRPr lang="en-US" sz="3200" b="1" dirty="0">
              <a:effectLst>
                <a:outerShdw blurRad="38100" dist="38100" dir="2700000" algn="tl">
                  <a:srgbClr val="000000">
                    <a:alpha val="43137"/>
                  </a:srgbClr>
                </a:outerShdw>
              </a:effectLst>
            </a:endParaRPr>
          </a:p>
        </p:txBody>
      </p:sp>
    </p:spTree>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effectLst>
                  <a:outerShdw blurRad="38100" dist="38100" dir="2700000" algn="tl">
                    <a:srgbClr val="000000">
                      <a:alpha val="43137"/>
                    </a:srgbClr>
                  </a:outerShdw>
                </a:effectLst>
              </a:rPr>
              <a:t>JUMLAH DESA</a:t>
            </a:r>
            <a:endParaRPr lang="en-US" sz="36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normAutofit fontScale="85000" lnSpcReduction="20000"/>
          </a:bodyPr>
          <a:lstStyle/>
          <a:p>
            <a:fld id="{5D564659-5244-498E-AF60-D00951F2677B}" type="slidenum">
              <a:rPr lang="en-US" smtClean="0"/>
              <a:pPr/>
              <a:t>5</a:t>
            </a:fld>
            <a:endParaRPr lang="en-US"/>
          </a:p>
        </p:txBody>
      </p:sp>
      <p:sp>
        <p:nvSpPr>
          <p:cNvPr id="5" name="Content Placeholder 4"/>
          <p:cNvSpPr>
            <a:spLocks noGrp="1"/>
          </p:cNvSpPr>
          <p:nvPr>
            <p:ph sz="quarter" idx="1"/>
          </p:nvPr>
        </p:nvSpPr>
        <p:spPr>
          <a:xfrm>
            <a:off x="612648" y="1600200"/>
            <a:ext cx="3425952" cy="4495800"/>
          </a:xfrm>
        </p:spPr>
        <p:txBody>
          <a:bodyPr>
            <a:normAutofit/>
          </a:bodyPr>
          <a:lstStyle/>
          <a:p>
            <a:pPr marL="514350" indent="-514350">
              <a:buNone/>
            </a:pPr>
            <a:r>
              <a:rPr lang="en-US" sz="2400" dirty="0" smtClean="0"/>
              <a:t>1. </a:t>
            </a:r>
            <a:r>
              <a:rPr lang="en-US" sz="2400" dirty="0" err="1" smtClean="0"/>
              <a:t>Ketunggeng</a:t>
            </a:r>
            <a:endParaRPr lang="en-US" sz="2400" dirty="0" smtClean="0"/>
          </a:p>
          <a:p>
            <a:pPr marL="514350" indent="-514350">
              <a:buNone/>
            </a:pPr>
            <a:r>
              <a:rPr lang="en-US" sz="2400" dirty="0" smtClean="0"/>
              <a:t>2. </a:t>
            </a:r>
            <a:r>
              <a:rPr lang="en-US" sz="2400" dirty="0" err="1" smtClean="0"/>
              <a:t>Ngadipuro</a:t>
            </a:r>
            <a:endParaRPr lang="en-US" sz="2400" dirty="0" smtClean="0"/>
          </a:p>
          <a:p>
            <a:pPr marL="514350" indent="-514350">
              <a:buNone/>
            </a:pPr>
            <a:r>
              <a:rPr lang="en-US" sz="2400" dirty="0" smtClean="0"/>
              <a:t>3. </a:t>
            </a:r>
            <a:r>
              <a:rPr lang="en-US" sz="2400" dirty="0" err="1" smtClean="0"/>
              <a:t>Banyubiru</a:t>
            </a:r>
            <a:endParaRPr lang="en-US" sz="2400" dirty="0" smtClean="0"/>
          </a:p>
          <a:p>
            <a:pPr marL="514350" indent="-514350">
              <a:buNone/>
            </a:pPr>
            <a:r>
              <a:rPr lang="en-US" sz="2400" dirty="0" smtClean="0"/>
              <a:t>4. </a:t>
            </a:r>
            <a:r>
              <a:rPr lang="en-US" sz="2400" dirty="0" err="1" smtClean="0"/>
              <a:t>Banyudono</a:t>
            </a:r>
            <a:endParaRPr lang="en-US" sz="2400" dirty="0" smtClean="0"/>
          </a:p>
          <a:p>
            <a:pPr marL="514350" indent="-514350">
              <a:buNone/>
            </a:pPr>
            <a:r>
              <a:rPr lang="en-US" sz="2400" dirty="0" smtClean="0"/>
              <a:t>5. </a:t>
            </a:r>
            <a:r>
              <a:rPr lang="en-US" sz="2400" dirty="0" err="1" smtClean="0"/>
              <a:t>Dukun</a:t>
            </a:r>
            <a:endParaRPr lang="en-US" sz="2400" dirty="0" smtClean="0"/>
          </a:p>
          <a:p>
            <a:pPr marL="514350" indent="-514350">
              <a:buNone/>
            </a:pPr>
            <a:r>
              <a:rPr lang="en-US" sz="2400" dirty="0" smtClean="0"/>
              <a:t>6. </a:t>
            </a:r>
            <a:r>
              <a:rPr lang="en-US" sz="2400" dirty="0" err="1" smtClean="0"/>
              <a:t>Wates</a:t>
            </a:r>
            <a:endParaRPr lang="en-US" sz="2400" dirty="0" smtClean="0"/>
          </a:p>
          <a:p>
            <a:pPr marL="514350" indent="-514350">
              <a:buNone/>
            </a:pPr>
            <a:r>
              <a:rPr lang="en-US" sz="2400" dirty="0" smtClean="0"/>
              <a:t>7. </a:t>
            </a:r>
            <a:r>
              <a:rPr lang="en-US" sz="2400" dirty="0" err="1" smtClean="0"/>
              <a:t>Kalibening</a:t>
            </a:r>
            <a:endParaRPr lang="en-US" sz="2400" dirty="0" smtClean="0"/>
          </a:p>
          <a:p>
            <a:pPr marL="514350" indent="-514350">
              <a:buNone/>
            </a:pPr>
            <a:r>
              <a:rPr lang="en-US" sz="2400" dirty="0" smtClean="0"/>
              <a:t>8. </a:t>
            </a:r>
            <a:r>
              <a:rPr lang="en-US" sz="2400" dirty="0" err="1" smtClean="0"/>
              <a:t>Ngargomulyo</a:t>
            </a:r>
            <a:endParaRPr lang="en-US" sz="2400" dirty="0" smtClean="0"/>
          </a:p>
          <a:p>
            <a:pPr marL="514350" indent="-514350">
              <a:buNone/>
            </a:pPr>
            <a:endParaRPr lang="en-US" sz="2400" dirty="0"/>
          </a:p>
        </p:txBody>
      </p:sp>
      <p:sp>
        <p:nvSpPr>
          <p:cNvPr id="7" name="Content Placeholder 4"/>
          <p:cNvSpPr txBox="1">
            <a:spLocks/>
          </p:cNvSpPr>
          <p:nvPr/>
        </p:nvSpPr>
        <p:spPr>
          <a:xfrm>
            <a:off x="4270248" y="1676400"/>
            <a:ext cx="3425952" cy="4495800"/>
          </a:xfrm>
          <a:prstGeom prst="rect">
            <a:avLst/>
          </a:prstGeom>
        </p:spPr>
        <p:txBody>
          <a:bodyPr vert="horz">
            <a:normAutofit/>
          </a:bodyPr>
          <a:lstStyle/>
          <a:p>
            <a:pPr marL="514350" marR="0" lvl="0" indent="-514350" algn="l" defTabSz="914400" rtl="0" eaLnBrk="1" fontAlgn="auto" latinLnBrk="0" hangingPunct="1">
              <a:lnSpc>
                <a:spcPct val="100000"/>
              </a:lnSpc>
              <a:spcBef>
                <a:spcPts val="700"/>
              </a:spcBef>
              <a:spcAft>
                <a:spcPts val="0"/>
              </a:spcAft>
              <a:buClr>
                <a:schemeClr val="accent2"/>
              </a:buClr>
              <a:buSzPct val="60000"/>
              <a:tabLst/>
              <a:defRPr/>
            </a:pPr>
            <a:r>
              <a:rPr lang="en-US" sz="2400" dirty="0" smtClean="0"/>
              <a:t>9. </a:t>
            </a:r>
            <a:r>
              <a:rPr lang="en-US" sz="2400" dirty="0" err="1" smtClean="0"/>
              <a:t>Mangunsoko</a:t>
            </a:r>
            <a:endParaRPr lang="en-US" sz="2400" dirty="0" smtClean="0"/>
          </a:p>
          <a:p>
            <a:pPr marL="514350" marR="0" lvl="0" indent="-514350" algn="l" defTabSz="914400" rtl="0" eaLnBrk="1" fontAlgn="auto" latinLnBrk="0" hangingPunct="1">
              <a:lnSpc>
                <a:spcPct val="100000"/>
              </a:lnSpc>
              <a:spcBef>
                <a:spcPts val="700"/>
              </a:spcBef>
              <a:spcAft>
                <a:spcPts val="0"/>
              </a:spcAft>
              <a:buClr>
                <a:schemeClr val="accent2"/>
              </a:buClr>
              <a:buSzPct val="60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10.</a:t>
            </a:r>
            <a:r>
              <a:rPr kumimoji="0" lang="en-US" sz="2400" b="0" i="0" u="none" strike="noStrike" kern="1200" cap="none" spc="0" normalizeH="0" noProof="0" dirty="0" smtClean="0">
                <a:ln>
                  <a:noFill/>
                </a:ln>
                <a:solidFill>
                  <a:schemeClr val="tx1"/>
                </a:solidFill>
                <a:effectLst/>
                <a:uLnTx/>
                <a:uFillTx/>
                <a:latin typeface="+mn-lt"/>
                <a:ea typeface="+mn-ea"/>
                <a:cs typeface="+mn-cs"/>
              </a:rPr>
              <a:t> </a:t>
            </a:r>
            <a:r>
              <a:rPr kumimoji="0" lang="en-US" sz="2400" b="0" i="0" u="none" strike="noStrike" kern="1200" cap="none" spc="0" normalizeH="0" noProof="0" dirty="0" err="1" smtClean="0">
                <a:ln>
                  <a:noFill/>
                </a:ln>
                <a:solidFill>
                  <a:schemeClr val="tx1"/>
                </a:solidFill>
                <a:effectLst/>
                <a:uLnTx/>
                <a:uFillTx/>
                <a:latin typeface="+mn-lt"/>
                <a:ea typeface="+mn-ea"/>
                <a:cs typeface="+mn-cs"/>
              </a:rPr>
              <a:t>Sengi</a:t>
            </a:r>
            <a:endParaRPr kumimoji="0" lang="en-US" sz="2400" b="0" i="0" u="none" strike="noStrike" kern="1200" cap="none" spc="0" normalizeH="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ts val="700"/>
              </a:spcBef>
              <a:spcAft>
                <a:spcPts val="0"/>
              </a:spcAft>
              <a:buClr>
                <a:schemeClr val="accent2"/>
              </a:buClr>
              <a:buSzPct val="60000"/>
              <a:tabLst/>
              <a:defRPr/>
            </a:pPr>
            <a:r>
              <a:rPr lang="en-US" sz="2400" baseline="0" dirty="0" smtClean="0"/>
              <a:t>11.</a:t>
            </a:r>
            <a:r>
              <a:rPr lang="en-US" sz="2400" dirty="0" smtClean="0"/>
              <a:t> </a:t>
            </a:r>
            <a:r>
              <a:rPr lang="en-US" sz="2400" dirty="0" err="1" smtClean="0"/>
              <a:t>Krinjing</a:t>
            </a:r>
            <a:endParaRPr lang="en-US" sz="2400" dirty="0" smtClean="0"/>
          </a:p>
          <a:p>
            <a:pPr marL="514350" marR="0" lvl="0" indent="-514350" algn="l" defTabSz="914400" rtl="0" eaLnBrk="1" fontAlgn="auto" latinLnBrk="0" hangingPunct="1">
              <a:lnSpc>
                <a:spcPct val="100000"/>
              </a:lnSpc>
              <a:spcBef>
                <a:spcPts val="700"/>
              </a:spcBef>
              <a:spcAft>
                <a:spcPts val="0"/>
              </a:spcAft>
              <a:buClr>
                <a:schemeClr val="accent2"/>
              </a:buClr>
              <a:buSzPct val="60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12.</a:t>
            </a:r>
            <a:r>
              <a:rPr kumimoji="0" lang="en-US" sz="2400" b="0" i="0" u="none" strike="noStrike" kern="1200" cap="none" spc="0" normalizeH="0" noProof="0" dirty="0" smtClean="0">
                <a:ln>
                  <a:noFill/>
                </a:ln>
                <a:solidFill>
                  <a:schemeClr val="tx1"/>
                </a:solidFill>
                <a:effectLst/>
                <a:uLnTx/>
                <a:uFillTx/>
                <a:latin typeface="+mn-lt"/>
                <a:ea typeface="+mn-ea"/>
                <a:cs typeface="+mn-cs"/>
              </a:rPr>
              <a:t> </a:t>
            </a:r>
            <a:r>
              <a:rPr kumimoji="0" lang="en-US" sz="2400" b="0" i="0" u="none" strike="noStrike" kern="1200" cap="none" spc="0" normalizeH="0" noProof="0" dirty="0" err="1" smtClean="0">
                <a:ln>
                  <a:noFill/>
                </a:ln>
                <a:solidFill>
                  <a:schemeClr val="tx1"/>
                </a:solidFill>
                <a:effectLst/>
                <a:uLnTx/>
                <a:uFillTx/>
                <a:latin typeface="+mn-lt"/>
                <a:ea typeface="+mn-ea"/>
                <a:cs typeface="+mn-cs"/>
              </a:rPr>
              <a:t>Sewukan</a:t>
            </a:r>
            <a:endParaRPr kumimoji="0" lang="en-US" sz="2400" b="0" i="0" u="none" strike="noStrike" kern="1200" cap="none" spc="0" normalizeH="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ts val="700"/>
              </a:spcBef>
              <a:spcAft>
                <a:spcPts val="0"/>
              </a:spcAft>
              <a:buClr>
                <a:schemeClr val="accent2"/>
              </a:buClr>
              <a:buSzPct val="60000"/>
              <a:tabLst/>
              <a:defRPr/>
            </a:pPr>
            <a:r>
              <a:rPr lang="en-US" sz="2400" baseline="0" dirty="0" smtClean="0"/>
              <a:t>13.</a:t>
            </a:r>
            <a:r>
              <a:rPr lang="en-US" sz="2400" dirty="0" smtClean="0"/>
              <a:t> </a:t>
            </a:r>
            <a:r>
              <a:rPr lang="en-US" sz="2400" dirty="0" err="1" smtClean="0"/>
              <a:t>Sumber</a:t>
            </a:r>
            <a:endParaRPr lang="en-US" sz="2400" dirty="0" smtClean="0"/>
          </a:p>
          <a:p>
            <a:pPr marL="514350" marR="0" lvl="0" indent="-514350" algn="l" defTabSz="914400" rtl="0" eaLnBrk="1" fontAlgn="auto" latinLnBrk="0" hangingPunct="1">
              <a:lnSpc>
                <a:spcPct val="100000"/>
              </a:lnSpc>
              <a:spcBef>
                <a:spcPts val="700"/>
              </a:spcBef>
              <a:spcAft>
                <a:spcPts val="0"/>
              </a:spcAft>
              <a:buClr>
                <a:schemeClr val="accent2"/>
              </a:buClr>
              <a:buSzPct val="60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14.</a:t>
            </a:r>
            <a:r>
              <a:rPr kumimoji="0" lang="en-US" sz="2400" b="0" i="0" u="none" strike="noStrike" kern="1200" cap="none" spc="0" normalizeH="0" noProof="0" dirty="0" smtClean="0">
                <a:ln>
                  <a:noFill/>
                </a:ln>
                <a:solidFill>
                  <a:schemeClr val="tx1"/>
                </a:solidFill>
                <a:effectLst/>
                <a:uLnTx/>
                <a:uFillTx/>
                <a:latin typeface="+mn-lt"/>
                <a:ea typeface="+mn-ea"/>
                <a:cs typeface="+mn-cs"/>
              </a:rPr>
              <a:t> Paten</a:t>
            </a:r>
          </a:p>
          <a:p>
            <a:pPr marL="514350" marR="0" lvl="0" indent="-514350" algn="l" defTabSz="914400" rtl="0" eaLnBrk="1" fontAlgn="auto" latinLnBrk="0" hangingPunct="1">
              <a:lnSpc>
                <a:spcPct val="100000"/>
              </a:lnSpc>
              <a:spcBef>
                <a:spcPts val="700"/>
              </a:spcBef>
              <a:spcAft>
                <a:spcPts val="0"/>
              </a:spcAft>
              <a:buClr>
                <a:schemeClr val="accent2"/>
              </a:buClr>
              <a:buSzPct val="60000"/>
              <a:tabLst/>
              <a:defRPr/>
            </a:pPr>
            <a:r>
              <a:rPr lang="en-US" sz="2400" baseline="0" dirty="0" smtClean="0"/>
              <a:t>15.</a:t>
            </a:r>
            <a:r>
              <a:rPr lang="en-US" sz="2400" dirty="0" smtClean="0"/>
              <a:t> </a:t>
            </a:r>
            <a:r>
              <a:rPr lang="en-US" sz="2400" dirty="0" err="1" smtClean="0"/>
              <a:t>Keningar</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ts val="700"/>
              </a:spcBef>
              <a:spcAft>
                <a:spcPts val="0"/>
              </a:spcAft>
              <a:buClr>
                <a:schemeClr val="accent2"/>
              </a:buClr>
              <a:buSzPct val="60000"/>
              <a:buFont typeface="Wingdings"/>
              <a:buAutoNum type="arabicPeriod"/>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normAutofit fontScale="85000" lnSpcReduction="20000"/>
          </a:bodyPr>
          <a:lstStyle/>
          <a:p>
            <a:fld id="{5D564659-5244-498E-AF60-D00951F2677B}" type="slidenum">
              <a:rPr lang="en-US" smtClean="0"/>
              <a:pPr/>
              <a:t>6</a:t>
            </a:fld>
            <a:endParaRPr lang="en-US"/>
          </a:p>
        </p:txBody>
      </p:sp>
      <p:sp>
        <p:nvSpPr>
          <p:cNvPr id="4" name="TextBox 3"/>
          <p:cNvSpPr txBox="1"/>
          <p:nvPr/>
        </p:nvSpPr>
        <p:spPr>
          <a:xfrm>
            <a:off x="914400" y="381000"/>
            <a:ext cx="7010400"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PERSENTASE LUAS WILAYAH PER DESA</a:t>
            </a:r>
            <a:endParaRPr lang="id-ID" sz="2800" b="1" dirty="0">
              <a:effectLst>
                <a:outerShdw blurRad="38100" dist="38100" dir="2700000" algn="tl">
                  <a:srgbClr val="000000">
                    <a:alpha val="43137"/>
                  </a:srgbClr>
                </a:outerShdw>
              </a:effectLst>
            </a:endParaRPr>
          </a:p>
        </p:txBody>
      </p:sp>
      <p:graphicFrame>
        <p:nvGraphicFramePr>
          <p:cNvPr id="5" name="Chart 4"/>
          <p:cNvGraphicFramePr/>
          <p:nvPr/>
        </p:nvGraphicFramePr>
        <p:xfrm>
          <a:off x="2819399" y="1600201"/>
          <a:ext cx="3810001"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normAutofit fontScale="85000" lnSpcReduction="20000"/>
          </a:bodyPr>
          <a:lstStyle/>
          <a:p>
            <a:fld id="{5D564659-5244-498E-AF60-D00951F2677B}" type="slidenum">
              <a:rPr lang="en-US" smtClean="0"/>
              <a:pPr/>
              <a:t>7</a:t>
            </a:fld>
            <a:endParaRPr lang="en-US"/>
          </a:p>
        </p:txBody>
      </p:sp>
      <p:sp>
        <p:nvSpPr>
          <p:cNvPr id="4" name="TextBox 3"/>
          <p:cNvSpPr txBox="1"/>
          <p:nvPr/>
        </p:nvSpPr>
        <p:spPr>
          <a:xfrm>
            <a:off x="685800" y="609600"/>
            <a:ext cx="7239000"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PENGGUNAAN LAHAN</a:t>
            </a:r>
            <a:endParaRPr lang="id-ID" sz="2800" b="1" dirty="0">
              <a:effectLst>
                <a:outerShdw blurRad="38100" dist="38100" dir="2700000" algn="tl">
                  <a:srgbClr val="000000">
                    <a:alpha val="43137"/>
                  </a:srgbClr>
                </a:outerShdw>
              </a:effectLst>
            </a:endParaRPr>
          </a:p>
        </p:txBody>
      </p:sp>
      <p:graphicFrame>
        <p:nvGraphicFramePr>
          <p:cNvPr id="5" name="Chart 4"/>
          <p:cNvGraphicFramePr/>
          <p:nvPr/>
        </p:nvGraphicFramePr>
        <p:xfrm>
          <a:off x="2667000" y="1752600"/>
          <a:ext cx="3657600" cy="3733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normAutofit fontScale="85000" lnSpcReduction="20000"/>
          </a:bodyPr>
          <a:lstStyle/>
          <a:p>
            <a:fld id="{5D564659-5244-498E-AF60-D00951F2677B}" type="slidenum">
              <a:rPr lang="en-US" smtClean="0"/>
              <a:pPr/>
              <a:t>8</a:t>
            </a:fld>
            <a:endParaRPr lang="en-US"/>
          </a:p>
        </p:txBody>
      </p:sp>
      <p:sp>
        <p:nvSpPr>
          <p:cNvPr id="5" name="TextBox 4"/>
          <p:cNvSpPr txBox="1"/>
          <p:nvPr/>
        </p:nvSpPr>
        <p:spPr>
          <a:xfrm>
            <a:off x="685800" y="381000"/>
            <a:ext cx="7086600"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WILAYAH ADMINISTRASI</a:t>
            </a:r>
            <a:endParaRPr lang="id-ID" sz="2800" b="1" dirty="0">
              <a:effectLst>
                <a:outerShdw blurRad="38100" dist="38100" dir="2700000" algn="tl">
                  <a:srgbClr val="000000">
                    <a:alpha val="43137"/>
                  </a:srgbClr>
                </a:outerShdw>
              </a:effectLst>
            </a:endParaRPr>
          </a:p>
        </p:txBody>
      </p:sp>
      <p:graphicFrame>
        <p:nvGraphicFramePr>
          <p:cNvPr id="6" name="Table 5"/>
          <p:cNvGraphicFramePr>
            <a:graphicFrameLocks noGrp="1"/>
          </p:cNvGraphicFramePr>
          <p:nvPr/>
        </p:nvGraphicFramePr>
        <p:xfrm>
          <a:off x="1828800" y="1582481"/>
          <a:ext cx="5181601" cy="4589718"/>
        </p:xfrm>
        <a:graphic>
          <a:graphicData uri="http://schemas.openxmlformats.org/drawingml/2006/table">
            <a:tbl>
              <a:tblPr/>
              <a:tblGrid>
                <a:gridCol w="1879057"/>
                <a:gridCol w="1238634"/>
                <a:gridCol w="1031955"/>
                <a:gridCol w="1031955"/>
              </a:tblGrid>
              <a:tr h="252307">
                <a:tc rowSpan="2">
                  <a:txBody>
                    <a:bodyPr/>
                    <a:lstStyle/>
                    <a:p>
                      <a:pPr marL="0" marR="0" algn="ctr">
                        <a:lnSpc>
                          <a:spcPct val="115000"/>
                        </a:lnSpc>
                        <a:spcBef>
                          <a:spcPts val="0"/>
                        </a:spcBef>
                        <a:spcAft>
                          <a:spcPts val="0"/>
                        </a:spcAft>
                      </a:pPr>
                      <a:r>
                        <a:rPr lang="id-ID" sz="1100" b="1" dirty="0">
                          <a:solidFill>
                            <a:srgbClr val="000000"/>
                          </a:solidFill>
                          <a:latin typeface="Calibri"/>
                          <a:ea typeface="Times New Roman"/>
                          <a:cs typeface="Calibri"/>
                        </a:rPr>
                        <a:t>Desa</a:t>
                      </a:r>
                      <a:endParaRPr lang="en-US"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id-ID" sz="1100" b="1">
                          <a:solidFill>
                            <a:srgbClr val="000000"/>
                          </a:solidFill>
                          <a:latin typeface="Calibri"/>
                          <a:ea typeface="Times New Roman"/>
                          <a:cs typeface="Calibri"/>
                        </a:rPr>
                        <a:t>Jumlah</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65287">
                <a:tc vMerge="1">
                  <a:txBody>
                    <a:bodyPr/>
                    <a:lstStyle/>
                    <a:p>
                      <a:endParaRPr lang="en-US"/>
                    </a:p>
                  </a:txBody>
                  <a:tcPr/>
                </a:tc>
                <a:tc>
                  <a:txBody>
                    <a:bodyPr/>
                    <a:lstStyle/>
                    <a:p>
                      <a:pPr marL="0" marR="0" algn="ctr">
                        <a:lnSpc>
                          <a:spcPct val="115000"/>
                        </a:lnSpc>
                        <a:spcBef>
                          <a:spcPts val="0"/>
                        </a:spcBef>
                        <a:spcAft>
                          <a:spcPts val="0"/>
                        </a:spcAft>
                      </a:pPr>
                      <a:r>
                        <a:rPr lang="id-ID" sz="1100" b="1">
                          <a:solidFill>
                            <a:srgbClr val="000000"/>
                          </a:solidFill>
                          <a:latin typeface="Calibri"/>
                          <a:ea typeface="Times New Roman"/>
                          <a:cs typeface="Calibri"/>
                        </a:rPr>
                        <a:t>Dusun</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1100" b="1">
                          <a:solidFill>
                            <a:srgbClr val="000000"/>
                          </a:solidFill>
                          <a:latin typeface="Calibri"/>
                          <a:ea typeface="Times New Roman"/>
                          <a:cs typeface="Calibri"/>
                        </a:rPr>
                        <a:t>RW</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1100" b="1">
                          <a:solidFill>
                            <a:srgbClr val="000000"/>
                          </a:solidFill>
                          <a:latin typeface="Calibri"/>
                          <a:ea typeface="Times New Roman"/>
                          <a:cs typeface="Calibri"/>
                        </a:rPr>
                        <a:t>RT</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52307">
                <a:tc>
                  <a:txBody>
                    <a:bodyPr/>
                    <a:lstStyle/>
                    <a:p>
                      <a:pPr marL="0" marR="0">
                        <a:lnSpc>
                          <a:spcPct val="115000"/>
                        </a:lnSpc>
                        <a:spcBef>
                          <a:spcPts val="0"/>
                        </a:spcBef>
                        <a:spcAft>
                          <a:spcPts val="0"/>
                        </a:spcAft>
                      </a:pPr>
                      <a:r>
                        <a:rPr lang="id-ID" sz="900" b="1">
                          <a:solidFill>
                            <a:srgbClr val="000000"/>
                          </a:solidFill>
                          <a:latin typeface="Cambria"/>
                          <a:ea typeface="Times New Roman"/>
                          <a:cs typeface="Calibri"/>
                        </a:rPr>
                        <a:t>Ketunggeng</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9</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11</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13</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52307">
                <a:tc>
                  <a:txBody>
                    <a:bodyPr/>
                    <a:lstStyle/>
                    <a:p>
                      <a:pPr marL="0" marR="0">
                        <a:lnSpc>
                          <a:spcPct val="115000"/>
                        </a:lnSpc>
                        <a:spcBef>
                          <a:spcPts val="0"/>
                        </a:spcBef>
                        <a:spcAft>
                          <a:spcPts val="0"/>
                        </a:spcAft>
                      </a:pPr>
                      <a:r>
                        <a:rPr lang="id-ID" sz="900" b="1">
                          <a:solidFill>
                            <a:srgbClr val="000000"/>
                          </a:solidFill>
                          <a:latin typeface="Cambria"/>
                          <a:ea typeface="Times New Roman"/>
                          <a:cs typeface="Calibri"/>
                        </a:rPr>
                        <a:t>Ngadipuro</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9</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18</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22</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52307">
                <a:tc>
                  <a:txBody>
                    <a:bodyPr/>
                    <a:lstStyle/>
                    <a:p>
                      <a:pPr marL="0" marR="0">
                        <a:lnSpc>
                          <a:spcPct val="115000"/>
                        </a:lnSpc>
                        <a:spcBef>
                          <a:spcPts val="0"/>
                        </a:spcBef>
                        <a:spcAft>
                          <a:spcPts val="0"/>
                        </a:spcAft>
                      </a:pPr>
                      <a:r>
                        <a:rPr lang="id-ID" sz="900" b="1">
                          <a:solidFill>
                            <a:srgbClr val="000000"/>
                          </a:solidFill>
                          <a:latin typeface="Cambria"/>
                          <a:ea typeface="Times New Roman"/>
                          <a:cs typeface="Calibri"/>
                        </a:rPr>
                        <a:t>Wates</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8</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12</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21</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52307">
                <a:tc>
                  <a:txBody>
                    <a:bodyPr/>
                    <a:lstStyle/>
                    <a:p>
                      <a:pPr marL="0" marR="0">
                        <a:lnSpc>
                          <a:spcPct val="115000"/>
                        </a:lnSpc>
                        <a:spcBef>
                          <a:spcPts val="0"/>
                        </a:spcBef>
                        <a:spcAft>
                          <a:spcPts val="0"/>
                        </a:spcAft>
                      </a:pPr>
                      <a:r>
                        <a:rPr lang="id-ID" sz="900" b="1">
                          <a:solidFill>
                            <a:srgbClr val="000000"/>
                          </a:solidFill>
                          <a:latin typeface="Cambria"/>
                          <a:ea typeface="Times New Roman"/>
                          <a:cs typeface="Calibri"/>
                        </a:rPr>
                        <a:t>Kalibening</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9</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9</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22</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74539">
                <a:tc>
                  <a:txBody>
                    <a:bodyPr/>
                    <a:lstStyle/>
                    <a:p>
                      <a:pPr marL="0" marR="0">
                        <a:lnSpc>
                          <a:spcPct val="115000"/>
                        </a:lnSpc>
                        <a:spcBef>
                          <a:spcPts val="0"/>
                        </a:spcBef>
                        <a:spcAft>
                          <a:spcPts val="0"/>
                        </a:spcAft>
                      </a:pPr>
                      <a:r>
                        <a:rPr lang="id-ID" sz="900" b="1">
                          <a:solidFill>
                            <a:srgbClr val="000000"/>
                          </a:solidFill>
                          <a:latin typeface="Cambria"/>
                          <a:ea typeface="Times New Roman"/>
                          <a:cs typeface="Calibri"/>
                        </a:rPr>
                        <a:t>Ngargomulyo</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11</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11</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23</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52307">
                <a:tc>
                  <a:txBody>
                    <a:bodyPr/>
                    <a:lstStyle/>
                    <a:p>
                      <a:pPr marL="0" marR="0">
                        <a:lnSpc>
                          <a:spcPct val="115000"/>
                        </a:lnSpc>
                        <a:spcBef>
                          <a:spcPts val="0"/>
                        </a:spcBef>
                        <a:spcAft>
                          <a:spcPts val="0"/>
                        </a:spcAft>
                      </a:pPr>
                      <a:r>
                        <a:rPr lang="id-ID" sz="900" b="1">
                          <a:solidFill>
                            <a:srgbClr val="000000"/>
                          </a:solidFill>
                          <a:latin typeface="Cambria"/>
                          <a:ea typeface="Times New Roman"/>
                          <a:cs typeface="Calibri"/>
                        </a:rPr>
                        <a:t>Keningar</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2</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2</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5</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52307">
                <a:tc>
                  <a:txBody>
                    <a:bodyPr/>
                    <a:lstStyle/>
                    <a:p>
                      <a:pPr marL="0" marR="0">
                        <a:lnSpc>
                          <a:spcPct val="115000"/>
                        </a:lnSpc>
                        <a:spcBef>
                          <a:spcPts val="0"/>
                        </a:spcBef>
                        <a:spcAft>
                          <a:spcPts val="0"/>
                        </a:spcAft>
                      </a:pPr>
                      <a:r>
                        <a:rPr lang="id-ID" sz="900" b="1">
                          <a:solidFill>
                            <a:srgbClr val="000000"/>
                          </a:solidFill>
                          <a:latin typeface="Cambria"/>
                          <a:ea typeface="Times New Roman"/>
                          <a:cs typeface="Calibri"/>
                        </a:rPr>
                        <a:t>Sumber</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12</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17</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35</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52307">
                <a:tc>
                  <a:txBody>
                    <a:bodyPr/>
                    <a:lstStyle/>
                    <a:p>
                      <a:pPr marL="0" marR="0">
                        <a:lnSpc>
                          <a:spcPct val="115000"/>
                        </a:lnSpc>
                        <a:spcBef>
                          <a:spcPts val="0"/>
                        </a:spcBef>
                        <a:spcAft>
                          <a:spcPts val="0"/>
                        </a:spcAft>
                      </a:pPr>
                      <a:r>
                        <a:rPr lang="id-ID" sz="900" b="1">
                          <a:solidFill>
                            <a:srgbClr val="000000"/>
                          </a:solidFill>
                          <a:latin typeface="Cambria"/>
                          <a:ea typeface="Times New Roman"/>
                          <a:cs typeface="Calibri"/>
                        </a:rPr>
                        <a:t>Dukun</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18</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22</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20</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52307">
                <a:tc>
                  <a:txBody>
                    <a:bodyPr/>
                    <a:lstStyle/>
                    <a:p>
                      <a:pPr marL="0" marR="0">
                        <a:lnSpc>
                          <a:spcPct val="115000"/>
                        </a:lnSpc>
                        <a:spcBef>
                          <a:spcPts val="0"/>
                        </a:spcBef>
                        <a:spcAft>
                          <a:spcPts val="0"/>
                        </a:spcAft>
                      </a:pPr>
                      <a:r>
                        <a:rPr lang="id-ID" sz="900" b="1">
                          <a:solidFill>
                            <a:srgbClr val="000000"/>
                          </a:solidFill>
                          <a:latin typeface="Cambria"/>
                          <a:ea typeface="Times New Roman"/>
                          <a:cs typeface="Calibri"/>
                        </a:rPr>
                        <a:t>Banyubiru</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15</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14</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17</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52307">
                <a:tc>
                  <a:txBody>
                    <a:bodyPr/>
                    <a:lstStyle/>
                    <a:p>
                      <a:pPr marL="0" marR="0">
                        <a:lnSpc>
                          <a:spcPct val="115000"/>
                        </a:lnSpc>
                        <a:spcBef>
                          <a:spcPts val="0"/>
                        </a:spcBef>
                        <a:spcAft>
                          <a:spcPts val="0"/>
                        </a:spcAft>
                      </a:pPr>
                      <a:r>
                        <a:rPr lang="id-ID" sz="900" b="1">
                          <a:solidFill>
                            <a:srgbClr val="000000"/>
                          </a:solidFill>
                          <a:latin typeface="Cambria"/>
                          <a:ea typeface="Times New Roman"/>
                          <a:cs typeface="Calibri"/>
                        </a:rPr>
                        <a:t>Banyudono</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15</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15</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18</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52307">
                <a:tc>
                  <a:txBody>
                    <a:bodyPr/>
                    <a:lstStyle/>
                    <a:p>
                      <a:pPr marL="0" marR="0">
                        <a:lnSpc>
                          <a:spcPct val="115000"/>
                        </a:lnSpc>
                        <a:spcBef>
                          <a:spcPts val="0"/>
                        </a:spcBef>
                        <a:spcAft>
                          <a:spcPts val="0"/>
                        </a:spcAft>
                      </a:pPr>
                      <a:r>
                        <a:rPr lang="id-ID" sz="900" b="1">
                          <a:solidFill>
                            <a:srgbClr val="000000"/>
                          </a:solidFill>
                          <a:latin typeface="Cambria"/>
                          <a:ea typeface="Times New Roman"/>
                          <a:cs typeface="Calibri"/>
                        </a:rPr>
                        <a:t>Mangunsoko</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5</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5</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20</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52307">
                <a:tc>
                  <a:txBody>
                    <a:bodyPr/>
                    <a:lstStyle/>
                    <a:p>
                      <a:pPr marL="0" marR="0">
                        <a:lnSpc>
                          <a:spcPct val="115000"/>
                        </a:lnSpc>
                        <a:spcBef>
                          <a:spcPts val="0"/>
                        </a:spcBef>
                        <a:spcAft>
                          <a:spcPts val="0"/>
                        </a:spcAft>
                      </a:pPr>
                      <a:r>
                        <a:rPr lang="id-ID" sz="900" b="1">
                          <a:solidFill>
                            <a:srgbClr val="000000"/>
                          </a:solidFill>
                          <a:latin typeface="Cambria"/>
                          <a:ea typeface="Times New Roman"/>
                          <a:cs typeface="Calibri"/>
                        </a:rPr>
                        <a:t>Sewukan</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6</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6</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21</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52307">
                <a:tc>
                  <a:txBody>
                    <a:bodyPr/>
                    <a:lstStyle/>
                    <a:p>
                      <a:pPr marL="0" marR="0">
                        <a:lnSpc>
                          <a:spcPct val="115000"/>
                        </a:lnSpc>
                        <a:spcBef>
                          <a:spcPts val="0"/>
                        </a:spcBef>
                        <a:spcAft>
                          <a:spcPts val="0"/>
                        </a:spcAft>
                      </a:pPr>
                      <a:r>
                        <a:rPr lang="id-ID" sz="900" b="1">
                          <a:solidFill>
                            <a:srgbClr val="000000"/>
                          </a:solidFill>
                          <a:latin typeface="Cambria"/>
                          <a:ea typeface="Times New Roman"/>
                          <a:cs typeface="Calibri"/>
                        </a:rPr>
                        <a:t>Krinjing</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10</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10</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25</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52307">
                <a:tc>
                  <a:txBody>
                    <a:bodyPr/>
                    <a:lstStyle/>
                    <a:p>
                      <a:pPr marL="0" marR="0">
                        <a:lnSpc>
                          <a:spcPct val="115000"/>
                        </a:lnSpc>
                        <a:spcBef>
                          <a:spcPts val="0"/>
                        </a:spcBef>
                        <a:spcAft>
                          <a:spcPts val="0"/>
                        </a:spcAft>
                      </a:pPr>
                      <a:r>
                        <a:rPr lang="id-ID" sz="900" b="1">
                          <a:solidFill>
                            <a:srgbClr val="000000"/>
                          </a:solidFill>
                          <a:latin typeface="Cambria"/>
                          <a:ea typeface="Times New Roman"/>
                          <a:cs typeface="Calibri"/>
                        </a:rPr>
                        <a:t>Paten</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7</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7</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24</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52307">
                <a:tc>
                  <a:txBody>
                    <a:bodyPr/>
                    <a:lstStyle/>
                    <a:p>
                      <a:pPr marL="0" marR="0">
                        <a:lnSpc>
                          <a:spcPct val="115000"/>
                        </a:lnSpc>
                        <a:spcBef>
                          <a:spcPts val="0"/>
                        </a:spcBef>
                        <a:spcAft>
                          <a:spcPts val="0"/>
                        </a:spcAft>
                      </a:pPr>
                      <a:r>
                        <a:rPr lang="id-ID" sz="900" b="1">
                          <a:solidFill>
                            <a:srgbClr val="000000"/>
                          </a:solidFill>
                          <a:latin typeface="Cambria"/>
                          <a:ea typeface="Times New Roman"/>
                          <a:cs typeface="Calibri"/>
                        </a:rPr>
                        <a:t>Sengi</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8</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8</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23</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65287">
                <a:tc>
                  <a:txBody>
                    <a:bodyPr/>
                    <a:lstStyle/>
                    <a:p>
                      <a:pPr marL="0" marR="0" algn="ctr">
                        <a:lnSpc>
                          <a:spcPct val="115000"/>
                        </a:lnSpc>
                        <a:spcBef>
                          <a:spcPts val="0"/>
                        </a:spcBef>
                        <a:spcAft>
                          <a:spcPts val="0"/>
                        </a:spcAft>
                      </a:pPr>
                      <a:r>
                        <a:rPr lang="id-ID" sz="900" b="1">
                          <a:solidFill>
                            <a:srgbClr val="000000"/>
                          </a:solidFill>
                          <a:latin typeface="Cambria"/>
                          <a:ea typeface="Times New Roman"/>
                          <a:cs typeface="Calibri"/>
                        </a:rPr>
                        <a:t>Jumlah</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dirty="0">
                          <a:solidFill>
                            <a:srgbClr val="000000"/>
                          </a:solidFill>
                          <a:latin typeface="Calibri"/>
                          <a:ea typeface="Times New Roman"/>
                          <a:cs typeface="Calibri"/>
                        </a:rPr>
                        <a:t>144</a:t>
                      </a:r>
                      <a:endParaRPr lang="en-US"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167</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dirty="0">
                          <a:solidFill>
                            <a:srgbClr val="000000"/>
                          </a:solidFill>
                          <a:latin typeface="Calibri"/>
                          <a:ea typeface="Times New Roman"/>
                          <a:cs typeface="Calibri"/>
                        </a:rPr>
                        <a:t>309</a:t>
                      </a:r>
                      <a:endParaRPr lang="en-US"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bl>
          </a:graphicData>
        </a:graphic>
      </p:graphicFrame>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457200"/>
            <a:ext cx="3321743" cy="523220"/>
          </a:xfrm>
          <a:prstGeom prst="rect">
            <a:avLst/>
          </a:prstGeom>
          <a:noFill/>
        </p:spPr>
        <p:txBody>
          <a:bodyPr wrap="none" rtlCol="0">
            <a:spAutoFit/>
          </a:bodyPr>
          <a:lstStyle/>
          <a:p>
            <a:r>
              <a:rPr lang="en-US" sz="2800" b="1" dirty="0" smtClean="0">
                <a:effectLst>
                  <a:outerShdw blurRad="38100" dist="38100" dir="2700000" algn="tl">
                    <a:srgbClr val="000000">
                      <a:alpha val="43137"/>
                    </a:srgbClr>
                  </a:outerShdw>
                </a:effectLst>
              </a:rPr>
              <a:t>JUMLAH PENDUDUK</a:t>
            </a:r>
            <a:endParaRPr lang="en-US" sz="2800" b="1" dirty="0">
              <a:effectLst>
                <a:outerShdw blurRad="38100" dist="38100" dir="2700000" algn="tl">
                  <a:srgbClr val="000000">
                    <a:alpha val="43137"/>
                  </a:srgbClr>
                </a:outerShdw>
              </a:effectLst>
            </a:endParaRPr>
          </a:p>
        </p:txBody>
      </p:sp>
      <p:sp>
        <p:nvSpPr>
          <p:cNvPr id="9" name="Slide Number Placeholder 8"/>
          <p:cNvSpPr>
            <a:spLocks noGrp="1"/>
          </p:cNvSpPr>
          <p:nvPr>
            <p:ph type="sldNum" sz="quarter" idx="12"/>
          </p:nvPr>
        </p:nvSpPr>
        <p:spPr/>
        <p:txBody>
          <a:bodyPr>
            <a:normAutofit fontScale="85000" lnSpcReduction="20000"/>
          </a:bodyPr>
          <a:lstStyle/>
          <a:p>
            <a:fld id="{5D564659-5244-498E-AF60-D00951F2677B}" type="slidenum">
              <a:rPr lang="en-US" smtClean="0"/>
              <a:pPr/>
              <a:t>9</a:t>
            </a:fld>
            <a:endParaRPr lang="en-US"/>
          </a:p>
        </p:txBody>
      </p:sp>
      <p:graphicFrame>
        <p:nvGraphicFramePr>
          <p:cNvPr id="7" name="Chart 6"/>
          <p:cNvGraphicFramePr/>
          <p:nvPr/>
        </p:nvGraphicFramePr>
        <p:xfrm>
          <a:off x="1066800" y="1600200"/>
          <a:ext cx="34290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876800" y="3886200"/>
            <a:ext cx="3657600" cy="2031325"/>
          </a:xfrm>
          <a:prstGeom prst="rect">
            <a:avLst/>
          </a:prstGeom>
          <a:noFill/>
        </p:spPr>
        <p:txBody>
          <a:bodyPr wrap="square" rtlCol="0">
            <a:spAutoFit/>
          </a:bodyPr>
          <a:lstStyle/>
          <a:p>
            <a:pPr algn="just"/>
            <a:r>
              <a:rPr lang="id-ID" sz="1400" dirty="0" smtClean="0"/>
              <a:t>Jumlah penduduk di Kecamatan Dukun tahun 2011 tercatat sebanyak 43.571 orang, terdiri dari 21.679 laki-laki dan 21.892 perempuan. Perbandingan jenis kelamin (</a:t>
            </a:r>
            <a:r>
              <a:rPr lang="id-ID" sz="1400" i="1" dirty="0" smtClean="0"/>
              <a:t>Sex Ratio)</a:t>
            </a:r>
            <a:r>
              <a:rPr lang="id-ID" sz="1400" dirty="0" smtClean="0"/>
              <a:t> di Kecamatan Dukun adalah sebesar 99,03, yang artinya jumlah penduduk laki-laki adalah lebih sedikit (99,03%) dari penduduk perempuan.</a:t>
            </a:r>
            <a:endParaRPr lang="en-US" sz="1400" dirty="0" smtClean="0"/>
          </a:p>
          <a:p>
            <a:pPr algn="just"/>
            <a:r>
              <a:rPr lang="id-ID" sz="1400" dirty="0" smtClean="0"/>
              <a:t>Rumah tangga di Kecamatan Dukun rata-rata memiliki 3,45 anggota rumah tangga (keluarga).</a:t>
            </a:r>
            <a:endParaRPr lang="en-US" sz="1400" dirty="0"/>
          </a:p>
        </p:txBody>
      </p:sp>
      <p:graphicFrame>
        <p:nvGraphicFramePr>
          <p:cNvPr id="10" name="Table 9"/>
          <p:cNvGraphicFramePr>
            <a:graphicFrameLocks noGrp="1"/>
          </p:cNvGraphicFramePr>
          <p:nvPr/>
        </p:nvGraphicFramePr>
        <p:xfrm>
          <a:off x="4876800" y="1676400"/>
          <a:ext cx="3733800" cy="1905000"/>
        </p:xfrm>
        <a:graphic>
          <a:graphicData uri="http://schemas.openxmlformats.org/drawingml/2006/table">
            <a:tbl>
              <a:tblPr/>
              <a:tblGrid>
                <a:gridCol w="2496192"/>
                <a:gridCol w="1237608"/>
              </a:tblGrid>
              <a:tr h="489537">
                <a:tc>
                  <a:txBody>
                    <a:bodyPr/>
                    <a:lstStyle/>
                    <a:p>
                      <a:pPr marL="0" marR="0" algn="ctr">
                        <a:lnSpc>
                          <a:spcPct val="115000"/>
                        </a:lnSpc>
                        <a:spcBef>
                          <a:spcPts val="0"/>
                        </a:spcBef>
                        <a:spcAft>
                          <a:spcPts val="0"/>
                        </a:spcAft>
                      </a:pPr>
                      <a:r>
                        <a:rPr lang="id-ID" sz="1100" b="1">
                          <a:solidFill>
                            <a:srgbClr val="000000"/>
                          </a:solidFill>
                          <a:latin typeface="Calibri"/>
                          <a:ea typeface="Times New Roman"/>
                          <a:cs typeface="Calibri"/>
                        </a:rPr>
                        <a:t>Uraian</a:t>
                      </a:r>
                      <a:endParaRPr lang="en-US" sz="1100">
                        <a:latin typeface="Calibri"/>
                        <a:ea typeface="Calibri"/>
                        <a:cs typeface="Times New Roman"/>
                      </a:endParaRPr>
                    </a:p>
                  </a:txBody>
                  <a:tcPr marL="68580" marR="68580" marT="0" marB="0">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C0504D"/>
                    </a:solidFill>
                  </a:tcPr>
                </a:tc>
                <a:tc>
                  <a:txBody>
                    <a:bodyPr/>
                    <a:lstStyle/>
                    <a:p>
                      <a:pPr marL="0" marR="0" algn="ctr">
                        <a:lnSpc>
                          <a:spcPct val="115000"/>
                        </a:lnSpc>
                        <a:spcBef>
                          <a:spcPts val="0"/>
                        </a:spcBef>
                        <a:spcAft>
                          <a:spcPts val="0"/>
                        </a:spcAft>
                      </a:pPr>
                      <a:r>
                        <a:rPr lang="id-ID" sz="1100" b="1">
                          <a:solidFill>
                            <a:srgbClr val="000000"/>
                          </a:solidFill>
                          <a:latin typeface="Calibri"/>
                          <a:ea typeface="Times New Roman"/>
                          <a:cs typeface="Calibri"/>
                        </a:rPr>
                        <a:t>2011</a:t>
                      </a:r>
                      <a:endParaRPr lang="en-US" sz="1100">
                        <a:latin typeface="Calibri"/>
                        <a:ea typeface="Calibri"/>
                        <a:cs typeface="Times New Roman"/>
                      </a:endParaRPr>
                    </a:p>
                  </a:txBody>
                  <a:tcPr marL="68580" marR="68580" marT="0" marB="0">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C0504D"/>
                    </a:solidFill>
                  </a:tcPr>
                </a:tc>
              </a:tr>
              <a:tr h="471821">
                <a:tc>
                  <a:txBody>
                    <a:bodyPr/>
                    <a:lstStyle/>
                    <a:p>
                      <a:pPr marL="0" marR="0">
                        <a:lnSpc>
                          <a:spcPct val="115000"/>
                        </a:lnSpc>
                        <a:spcBef>
                          <a:spcPts val="0"/>
                        </a:spcBef>
                        <a:spcAft>
                          <a:spcPts val="0"/>
                        </a:spcAft>
                      </a:pPr>
                      <a:r>
                        <a:rPr lang="id-ID" sz="1100" b="1">
                          <a:solidFill>
                            <a:srgbClr val="000000"/>
                          </a:solidFill>
                          <a:latin typeface="Calibri"/>
                          <a:ea typeface="Times New Roman"/>
                          <a:cs typeface="Calibri"/>
                        </a:rPr>
                        <a:t>Penduduk (Jiwa)</a:t>
                      </a:r>
                      <a:endParaRPr lang="en-US" sz="1100">
                        <a:latin typeface="Calibri"/>
                        <a:ea typeface="Calibri"/>
                        <a:cs typeface="Times New Roman"/>
                      </a:endParaRPr>
                    </a:p>
                  </a:txBody>
                  <a:tcPr marL="68580" marR="68580" marT="0" marB="0">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marL="0" marR="0">
                        <a:lnSpc>
                          <a:spcPct val="115000"/>
                        </a:lnSpc>
                        <a:spcBef>
                          <a:spcPts val="0"/>
                        </a:spcBef>
                        <a:spcAft>
                          <a:spcPts val="0"/>
                        </a:spcAft>
                      </a:pPr>
                      <a:r>
                        <a:rPr lang="id-ID" sz="1100">
                          <a:solidFill>
                            <a:srgbClr val="000000"/>
                          </a:solidFill>
                          <a:latin typeface="Calibri"/>
                          <a:ea typeface="Times New Roman"/>
                          <a:cs typeface="Calibri"/>
                        </a:rPr>
                        <a:t>       43.571 </a:t>
                      </a:r>
                      <a:endParaRPr lang="en-US" sz="1100">
                        <a:latin typeface="Calibri"/>
                        <a:ea typeface="Calibri"/>
                        <a:cs typeface="Times New Roman"/>
                      </a:endParaRPr>
                    </a:p>
                  </a:txBody>
                  <a:tcPr marL="68580" marR="68580" marT="0" marB="0">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r>
              <a:tr h="471821">
                <a:tc>
                  <a:txBody>
                    <a:bodyPr/>
                    <a:lstStyle/>
                    <a:p>
                      <a:pPr marL="0" marR="0">
                        <a:lnSpc>
                          <a:spcPct val="115000"/>
                        </a:lnSpc>
                        <a:spcBef>
                          <a:spcPts val="0"/>
                        </a:spcBef>
                        <a:spcAft>
                          <a:spcPts val="0"/>
                        </a:spcAft>
                      </a:pPr>
                      <a:r>
                        <a:rPr lang="id-ID" sz="1100" b="1">
                          <a:solidFill>
                            <a:srgbClr val="000000"/>
                          </a:solidFill>
                          <a:latin typeface="Calibri"/>
                          <a:ea typeface="Times New Roman"/>
                          <a:cs typeface="Calibri"/>
                        </a:rPr>
                        <a:t>Sex Ratio (Persen, L/P)</a:t>
                      </a:r>
                      <a:endParaRPr lang="en-US" sz="1100">
                        <a:latin typeface="Calibri"/>
                        <a:ea typeface="Calibri"/>
                        <a:cs typeface="Times New Roman"/>
                      </a:endParaRPr>
                    </a:p>
                  </a:txBody>
                  <a:tcPr marL="68580" marR="68580" marT="0" marB="0">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marL="0" marR="0">
                        <a:lnSpc>
                          <a:spcPct val="115000"/>
                        </a:lnSpc>
                        <a:spcBef>
                          <a:spcPts val="0"/>
                        </a:spcBef>
                        <a:spcAft>
                          <a:spcPts val="0"/>
                        </a:spcAft>
                      </a:pPr>
                      <a:r>
                        <a:rPr lang="id-ID" sz="1100">
                          <a:solidFill>
                            <a:srgbClr val="000000"/>
                          </a:solidFill>
                          <a:latin typeface="Calibri"/>
                          <a:ea typeface="Times New Roman"/>
                          <a:cs typeface="Calibri"/>
                        </a:rPr>
                        <a:t>         99,03 </a:t>
                      </a:r>
                      <a:endParaRPr lang="en-US" sz="1100">
                        <a:latin typeface="Calibri"/>
                        <a:ea typeface="Calibri"/>
                        <a:cs typeface="Times New Roman"/>
                      </a:endParaRPr>
                    </a:p>
                  </a:txBody>
                  <a:tcPr marL="68580" marR="68580" marT="0" marB="0">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r>
              <a:tr h="471821">
                <a:tc>
                  <a:txBody>
                    <a:bodyPr/>
                    <a:lstStyle/>
                    <a:p>
                      <a:pPr marL="0" marR="0">
                        <a:lnSpc>
                          <a:spcPct val="115000"/>
                        </a:lnSpc>
                        <a:spcBef>
                          <a:spcPts val="0"/>
                        </a:spcBef>
                        <a:spcAft>
                          <a:spcPts val="0"/>
                        </a:spcAft>
                      </a:pPr>
                      <a:r>
                        <a:rPr lang="id-ID" sz="1100" b="1">
                          <a:solidFill>
                            <a:srgbClr val="000000"/>
                          </a:solidFill>
                          <a:latin typeface="Calibri"/>
                          <a:ea typeface="Times New Roman"/>
                          <a:cs typeface="Calibri"/>
                        </a:rPr>
                        <a:t>Kepadatan (Jiwa/ ha)</a:t>
                      </a:r>
                      <a:endParaRPr lang="en-US" sz="1100">
                        <a:latin typeface="Calibri"/>
                        <a:ea typeface="Calibri"/>
                        <a:cs typeface="Times New Roman"/>
                      </a:endParaRPr>
                    </a:p>
                  </a:txBody>
                  <a:tcPr marL="68580" marR="68580" marT="0" marB="0">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marL="0" marR="0">
                        <a:lnSpc>
                          <a:spcPct val="115000"/>
                        </a:lnSpc>
                        <a:spcBef>
                          <a:spcPts val="0"/>
                        </a:spcBef>
                        <a:spcAft>
                          <a:spcPts val="0"/>
                        </a:spcAft>
                      </a:pPr>
                      <a:r>
                        <a:rPr lang="id-ID" sz="1100" dirty="0">
                          <a:solidFill>
                            <a:srgbClr val="000000"/>
                          </a:solidFill>
                          <a:latin typeface="Calibri"/>
                          <a:ea typeface="Times New Roman"/>
                          <a:cs typeface="Calibri"/>
                        </a:rPr>
                        <a:t>         10,94 </a:t>
                      </a:r>
                      <a:endParaRPr lang="en-US" sz="1100" dirty="0">
                        <a:latin typeface="Calibri"/>
                        <a:ea typeface="Calibri"/>
                        <a:cs typeface="Times New Roman"/>
                      </a:endParaRPr>
                    </a:p>
                  </a:txBody>
                  <a:tcPr marL="68580" marR="68580" marT="0" marB="0">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r>
            </a:tbl>
          </a:graphicData>
        </a:graphic>
      </p:graphicFrame>
    </p:spTree>
  </p:cSld>
  <p:clrMapOvr>
    <a:masterClrMapping/>
  </p:clrMapOvr>
  <p:transition>
    <p:pull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1024</TotalTime>
  <Words>708</Words>
  <Application>Microsoft Office PowerPoint</Application>
  <PresentationFormat>On-screen Show (4:3)</PresentationFormat>
  <Paragraphs>327</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Median</vt:lpstr>
      <vt:lpstr>Slide 1</vt:lpstr>
      <vt:lpstr>Slide 2</vt:lpstr>
      <vt:lpstr>Slide 3</vt:lpstr>
      <vt:lpstr>Slide 4</vt:lpstr>
      <vt:lpstr>JUMLAH DESA</vt:lpstr>
      <vt:lpstr>Slide 6</vt:lpstr>
      <vt:lpstr>Slide 7</vt:lpstr>
      <vt:lpstr>Slide 8</vt:lpstr>
      <vt:lpstr>Slide 9</vt:lpstr>
      <vt:lpstr>Slide 10</vt:lpstr>
      <vt:lpstr>Slide 11</vt:lpstr>
      <vt:lpstr>Slide 12</vt:lpstr>
      <vt:lpstr>Slide 13</vt:lpstr>
      <vt:lpstr>TEMPAT IBADAH</vt:lpstr>
      <vt:lpstr>TENAGA KESEHATAN BERDOMISILI DI KEC DUKUN</vt:lpstr>
      <vt:lpstr>STATUS KEPEMILIKAN TEMPAT TINGGAL</vt:lpstr>
      <vt:lpstr>JUMLAH RUMAH TANGGA MENURUT SUMBER AIR MEMASAK</vt:lpstr>
      <vt:lpstr>LUAS LAHAN PERTANIAN, JUMLAH TERNAK DAN UNGGAS</vt:lpstr>
      <vt:lpstr>PDRB MENURUT LAPANGAN USAHA</vt:lpstr>
      <vt:lpstr>PERTUMBUHAN EKONOMI</vt:lpstr>
      <vt:lpstr>KOMODITAS UNGGULAN</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Kecamatan Dukun</cp:lastModifiedBy>
  <cp:revision>192</cp:revision>
  <dcterms:created xsi:type="dcterms:W3CDTF">2011-01-13T06:02:09Z</dcterms:created>
  <dcterms:modified xsi:type="dcterms:W3CDTF">2014-04-04T03:50:31Z</dcterms:modified>
</cp:coreProperties>
</file>