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1" r:id="rId2"/>
    <p:sldMasterId id="2147483745" r:id="rId3"/>
    <p:sldMasterId id="2147483757" r:id="rId4"/>
    <p:sldMasterId id="2147483769" r:id="rId5"/>
    <p:sldMasterId id="2147483781" r:id="rId6"/>
    <p:sldMasterId id="2147483793" r:id="rId7"/>
  </p:sldMasterIdLst>
  <p:notesMasterIdLst>
    <p:notesMasterId r:id="rId48"/>
  </p:notesMasterIdLst>
  <p:handoutMasterIdLst>
    <p:handoutMasterId r:id="rId49"/>
  </p:handoutMasterIdLst>
  <p:sldIdLst>
    <p:sldId id="256" r:id="rId8"/>
    <p:sldId id="282" r:id="rId9"/>
    <p:sldId id="270" r:id="rId10"/>
    <p:sldId id="272" r:id="rId11"/>
    <p:sldId id="278" r:id="rId12"/>
    <p:sldId id="330" r:id="rId13"/>
    <p:sldId id="332" r:id="rId14"/>
    <p:sldId id="334" r:id="rId15"/>
    <p:sldId id="336" r:id="rId16"/>
    <p:sldId id="338" r:id="rId17"/>
    <p:sldId id="257" r:id="rId18"/>
    <p:sldId id="261" r:id="rId19"/>
    <p:sldId id="295" r:id="rId20"/>
    <p:sldId id="310" r:id="rId21"/>
    <p:sldId id="340" r:id="rId22"/>
    <p:sldId id="366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spPr>
              <a:solidFill>
                <a:srgbClr val="FF9966"/>
              </a:solidFill>
            </c:spPr>
          </c:dPt>
          <c:dPt>
            <c:idx val="1"/>
            <c:spPr>
              <a:solidFill>
                <a:srgbClr val="FFCC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EC5512"/>
              </a:solidFill>
            </c:spPr>
          </c:dPt>
          <c:dPt>
            <c:idx val="4"/>
            <c:spPr>
              <a:solidFill>
                <a:srgbClr val="A6450A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D52973"/>
              </a:solidFill>
            </c:spPr>
          </c:dPt>
          <c:cat>
            <c:strRef>
              <c:f>Sheet1!$A$2:$A$8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3.7</c:v>
                </c:pt>
                <c:pt idx="1">
                  <c:v>4.5</c:v>
                </c:pt>
                <c:pt idx="2">
                  <c:v>5.7</c:v>
                </c:pt>
                <c:pt idx="3">
                  <c:v>12.7</c:v>
                </c:pt>
                <c:pt idx="4">
                  <c:v>15</c:v>
                </c:pt>
                <c:pt idx="5">
                  <c:v>1.7000000000000017</c:v>
                </c:pt>
                <c:pt idx="6">
                  <c:v>46.2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id-ID"/>
    </a:p>
  </c:tx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0.65455</cdr:x>
      <cdr:y>0</cdr:y>
    </cdr:from>
    <cdr:to>
      <cdr:x>0.67274</cdr:x>
      <cdr:y>0.15555</cdr:y>
    </cdr:to>
    <cdr:cxnSp macro="">
      <cdr:nvCxnSpPr>
        <cdr:cNvPr id="2" name="Straight Arrow Connector 1"/>
        <cdr:cNvCxnSpPr/>
      </cdr:nvCxnSpPr>
      <cdr:spPr>
        <a:xfrm xmlns:a="http://schemas.openxmlformats.org/drawingml/2006/main" rot="5400000" flipH="1" flipV="1">
          <a:off x="2357479" y="71413"/>
          <a:ext cx="500048" cy="7147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ysClr val="windowText" lastClr="000000">
              <a:lumMod val="75000"/>
              <a:lumOff val="25000"/>
            </a:sys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0.74545</cdr:x>
      <cdr:y>0.73333</cdr:y>
    </cdr:from>
    <cdr:to>
      <cdr:x>0.8444</cdr:x>
      <cdr:y>0.82222</cdr:y>
    </cdr:to>
    <cdr:sp macro="" textlink="">
      <cdr:nvSpPr>
        <cdr:cNvPr id="7" name="Shape 6"/>
        <cdr:cNvSpPr/>
      </cdr:nvSpPr>
      <cdr:spPr>
        <a:xfrm xmlns:a="http://schemas.openxmlformats.org/drawingml/2006/main">
          <a:off x="2928958" y="2357454"/>
          <a:ext cx="388785" cy="285752"/>
        </a:xfrm>
        <a:prstGeom xmlns:a="http://schemas.openxmlformats.org/drawingml/2006/main" prst="bentConnector2">
          <a:avLst/>
        </a:prstGeom>
        <a:ln xmlns:a="http://schemas.openxmlformats.org/drawingml/2006/main" w="25400">
          <a:solidFill>
            <a:schemeClr val="tx1">
              <a:lumMod val="85000"/>
              <a:lumOff val="1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0.54545</cdr:x>
      <cdr:y>0.93333</cdr:y>
    </cdr:from>
    <cdr:to>
      <cdr:x>0.58182</cdr:x>
      <cdr:y>0.97778</cdr:y>
    </cdr:to>
    <cdr:sp macro="" textlink="">
      <cdr:nvSpPr>
        <cdr:cNvPr id="11" name="Straight Arrow Connector 10"/>
        <cdr:cNvSpPr/>
      </cdr:nvSpPr>
      <cdr:spPr>
        <a:xfrm xmlns:a="http://schemas.openxmlformats.org/drawingml/2006/main" rot="16200000" flipH="1">
          <a:off x="2143140" y="3000395"/>
          <a:ext cx="142877" cy="142877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>
              <a:lumMod val="85000"/>
              <a:lumOff val="1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0.74545</cdr:x>
      <cdr:y>0.13333</cdr:y>
    </cdr:from>
    <cdr:to>
      <cdr:x>0.81818</cdr:x>
      <cdr:y>0.2</cdr:y>
    </cdr:to>
    <cdr:sp macro="" textlink="">
      <cdr:nvSpPr>
        <cdr:cNvPr id="17" name="Straight Arrow Connector 16"/>
        <cdr:cNvSpPr/>
      </cdr:nvSpPr>
      <cdr:spPr>
        <a:xfrm xmlns:a="http://schemas.openxmlformats.org/drawingml/2006/main" flipV="1">
          <a:off x="2928958" y="428628"/>
          <a:ext cx="285752" cy="214314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1">
              <a:lumMod val="85000"/>
              <a:lumOff val="1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D926C-3CB6-42BB-8B22-FA87E697517A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41E75-5734-43CD-A762-5C0194D1883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6CF8B-94B1-42BD-963A-BE6540603DB8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6B87D-C797-488B-A823-73AD3FD1FFD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DD0F7-8C16-49C6-A5F5-C0BEE77C9797}" type="slidenum">
              <a:rPr lang="en-US">
                <a:latin typeface="Arial" pitchFamily="34" charset="0"/>
                <a:cs typeface="Arial" pitchFamily="34" charset="0"/>
              </a:rPr>
              <a:pPr/>
              <a:t>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4" rIns="91410" bIns="45704" anchor="b"/>
          <a:lstStyle/>
          <a:p>
            <a:pPr algn="r" defTabSz="913643"/>
            <a:fld id="{F129963E-8437-48BB-BCD4-E67A9A6ED80F}" type="slidenum">
              <a:rPr lang="en-US" sz="1200"/>
              <a:pPr algn="r" defTabSz="913643"/>
              <a:t>2</a:t>
            </a:fld>
            <a:endParaRPr lang="en-US" sz="1200" dirty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4" y="4341217"/>
            <a:ext cx="5486713" cy="4116671"/>
          </a:xfrm>
          <a:noFill/>
          <a:ln/>
        </p:spPr>
        <p:txBody>
          <a:bodyPr lIns="94024" tIns="47013" rIns="94024" bIns="47013"/>
          <a:lstStyle/>
          <a:p>
            <a:pPr marL="224897" indent="-224897" algn="just">
              <a:spcBef>
                <a:spcPct val="0"/>
              </a:spcBef>
            </a:pPr>
            <a:endParaRPr lang="fi-FI" sz="1000" dirty="0"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4232" y="8686096"/>
            <a:ext cx="2972215" cy="45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97" tIns="47248" rIns="94497" bIns="47248" anchor="b"/>
          <a:lstStyle>
            <a:lvl1pPr defTabSz="930275" eaLnBrk="0" hangingPunct="0"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30275" eaLnBrk="0" hangingPunct="0"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30275" eaLnBrk="0" hangingPunct="0"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30275" eaLnBrk="0" hangingPunct="0"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30275" eaLnBrk="0" hangingPunct="0"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573E8DF7-83C1-4393-A0E8-07B58C9D127C}" type="slidenum">
              <a:rPr lang="en-GB" sz="1200">
                <a:latin typeface="Arial" pitchFamily="34" charset="0"/>
              </a:rPr>
              <a:pPr algn="r" eaLnBrk="1" hangingPunct="1"/>
              <a:t>4</a:t>
            </a:fld>
            <a:endParaRPr lang="en-GB" sz="1200">
              <a:latin typeface="Arial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9" name="Slide Number Placeholder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495" eaLnBrk="0" hangingPunct="0"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29503" indent="-280578" defTabSz="941495" eaLnBrk="0" hangingPunct="0"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22312" indent="-224462" defTabSz="941495" eaLnBrk="0" hangingPunct="0"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571236" indent="-224462" defTabSz="941495" eaLnBrk="0" hangingPunct="0"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20161" indent="-224462" defTabSz="941495" eaLnBrk="0" hangingPunct="0"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469086" indent="-224462" defTabSz="94149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18010" indent="-224462" defTabSz="94149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366935" indent="-224462" defTabSz="94149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15860" indent="-224462" defTabSz="941495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25A7FB88-31CE-4AF9-B0FE-AFBBC8A3C5FC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678" tIns="45840" rIns="91678" bIns="45840"/>
          <a:lstStyle/>
          <a:p>
            <a:endParaRPr lang="id-ID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5313" y="8685552"/>
            <a:ext cx="2971121" cy="456889"/>
          </a:xfrm>
          <a:prstGeom prst="rect">
            <a:avLst/>
          </a:prstGeom>
          <a:noFill/>
        </p:spPr>
        <p:txBody>
          <a:bodyPr lIns="91678" tIns="45840" rIns="91678" bIns="45840" anchor="b"/>
          <a:lstStyle/>
          <a:p>
            <a:pPr algn="r">
              <a:defRPr/>
            </a:pPr>
            <a:fld id="{EBCE8F7A-C73C-43F6-9BFB-9D1C55CCF774}" type="slidenum">
              <a:rPr lang="en-US" sz="1200"/>
              <a:pPr algn="r">
                <a:defRPr/>
              </a:pPr>
              <a:t>5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7EB5F-9361-4791-93A2-DAC7E988CA65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98488" y="0"/>
            <a:ext cx="4800601" cy="3600450"/>
          </a:xfrm>
          <a:solidFill>
            <a:srgbClr val="FFFFFF"/>
          </a:solidFill>
          <a:ln/>
        </p:spPr>
      </p:sp>
      <p:sp>
        <p:nvSpPr>
          <p:cNvPr id="11059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03471" y="4317422"/>
            <a:ext cx="5855823" cy="4059865"/>
          </a:xfrm>
          <a:ln/>
        </p:spPr>
        <p:txBody>
          <a:bodyPr wrap="none" anchor="ctr"/>
          <a:lstStyle/>
          <a:p>
            <a:pPr defTabSz="457200"/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388BE-F6B1-4724-870A-E65C9275914B}" type="slidenum">
              <a:rPr lang="en-US">
                <a:cs typeface="Arial" pitchFamily="34" charset="0"/>
              </a:rPr>
              <a:pPr/>
              <a:t>13</a:t>
            </a:fld>
            <a:endParaRPr lang="en-US">
              <a:cs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A9AFF1-4DC7-45A6-974E-C78A0E1D949D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fld id="{D6FDDD11-E114-4108-9218-3D61C3DC5D6A}" type="slidenum">
              <a:rPr lang="en-US" smtClean="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rPr>
              <a:pPr eaLnBrk="1" hangingPunct="1"/>
              <a:t>17</a:t>
            </a:fld>
            <a:endParaRPr lang="en-US" smtClean="0">
              <a:solidFill>
                <a:srgbClr val="000000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064CEE-F074-4744-B0AA-DF084B505C57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D85572-470A-49F0-A53A-4C6AD0581116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E1217E-0B66-41DD-90D8-12A7238C0A60}" type="datetimeFigureOut">
              <a:rPr lang="id-ID" smtClean="0"/>
              <a:pPr/>
              <a:t>21/09/2013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121480B-4639-43B7-9FBF-7967C041767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iperlink%20Data/Komponen%20SKN%201.pptx" TargetMode="External"/><Relationship Id="rId2" Type="http://schemas.openxmlformats.org/officeDocument/2006/relationships/hyperlink" Target="Hiperlink%20Data/Komponen%20SKN%202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iperlink%20Data/Komponen%20SKN%203.ppt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iperlink%20anak/Estimasi%20jumlah%20kematian%20menurut%20penyebab.pptx" TargetMode="Externa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286256"/>
            <a:ext cx="8358246" cy="1928826"/>
          </a:xfrm>
        </p:spPr>
        <p:txBody>
          <a:bodyPr>
            <a:normAutofit/>
          </a:bodyPr>
          <a:lstStyle/>
          <a:p>
            <a:r>
              <a:rPr lang="id-ID" smtClean="0"/>
              <a:t>Drs.</a:t>
            </a:r>
            <a:r>
              <a:rPr lang="id-ID" smtClean="0"/>
              <a:t>AMMAN, M.Kes</a:t>
            </a:r>
            <a:endParaRPr lang="id-ID" dirty="0" smtClean="0"/>
          </a:p>
          <a:p>
            <a:r>
              <a:rPr lang="id-ID" dirty="0" smtClean="0"/>
              <a:t>Kepala Bidang Kemitraan dan Promosi Kesehatan</a:t>
            </a:r>
          </a:p>
          <a:p>
            <a:r>
              <a:rPr lang="id-ID" dirty="0" smtClean="0"/>
              <a:t>Dinas Kesehatan Kabupaten Magelang </a:t>
            </a:r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2786082"/>
          </a:xfrm>
        </p:spPr>
        <p:txBody>
          <a:bodyPr>
            <a:normAutofit/>
          </a:bodyPr>
          <a:lstStyle/>
          <a:p>
            <a:r>
              <a:rPr lang="id-ID" sz="3200" dirty="0" smtClean="0"/>
              <a:t>MENURUNKAN ANGKA KESAKITAN DAN KEMATIAN MELALUI PENERAPAN PHBS</a:t>
            </a:r>
            <a:endParaRPr lang="id-ID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84738" y="228600"/>
            <a:ext cx="7772400" cy="1143000"/>
          </a:xfrm>
          <a:solidFill>
            <a:schemeClr val="accent2"/>
          </a:solidFill>
          <a:ln>
            <a:solidFill>
              <a:srgbClr val="CC3300"/>
            </a:solidFill>
          </a:ln>
          <a:effectLst>
            <a:outerShdw sy="50000" kx="-2453608" rotWithShape="0">
              <a:srgbClr val="CC330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id-ID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DATA KEMATIAN IBU</a:t>
            </a:r>
            <a:br>
              <a:rPr lang="id-ID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id-ID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TAHUN </a:t>
            </a:r>
            <a:r>
              <a:rPr lang="id-ID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2012</a:t>
            </a:r>
            <a:endParaRPr lang="id-ID" sz="3200" b="1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044700"/>
            <a:ext cx="7713785" cy="4114800"/>
          </a:xfrm>
          <a:solidFill>
            <a:srgbClr val="FFCCFF"/>
          </a:soli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flatTx/>
          </a:bodyPr>
          <a:lstStyle/>
          <a:p>
            <a:r>
              <a:rPr lang="id-ID" sz="2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Jumlah kematian ibu : 16 Kasus </a:t>
            </a:r>
          </a:p>
          <a:p>
            <a:pPr>
              <a:buFont typeface="Monotype Sorts" pitchFamily="2" charset="2"/>
              <a:buNone/>
            </a:pPr>
            <a:r>
              <a:rPr lang="id-ID" sz="2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	(AKI 76,56/100.000 KH)</a:t>
            </a:r>
          </a:p>
          <a:p>
            <a:r>
              <a:rPr lang="id-ID" sz="2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Penyebab kematian :</a:t>
            </a:r>
          </a:p>
          <a:p>
            <a:pPr>
              <a:buFont typeface="Monotype Sorts" pitchFamily="2" charset="2"/>
              <a:buNone/>
            </a:pPr>
            <a:r>
              <a:rPr lang="id-ID" sz="2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	-. Perdarahan 	: 7 kasus</a:t>
            </a:r>
          </a:p>
          <a:p>
            <a:pPr>
              <a:buFont typeface="Monotype Sorts" pitchFamily="2" charset="2"/>
              <a:buNone/>
            </a:pPr>
            <a:r>
              <a:rPr lang="id-ID" sz="2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	-. Eklampsi 	: 2 kasus</a:t>
            </a:r>
          </a:p>
          <a:p>
            <a:pPr>
              <a:buFont typeface="Monotype Sorts" pitchFamily="2" charset="2"/>
              <a:buNone/>
            </a:pPr>
            <a:r>
              <a:rPr lang="id-ID" sz="2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	-. Infeksi		: 1 kasus</a:t>
            </a:r>
          </a:p>
          <a:p>
            <a:pPr>
              <a:buFont typeface="Monotype Sorts" pitchFamily="2" charset="2"/>
              <a:buNone/>
            </a:pPr>
            <a:r>
              <a:rPr lang="id-ID" sz="28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	-. Lain-lain	: 6 kasus</a:t>
            </a:r>
          </a:p>
          <a:p>
            <a:pPr>
              <a:buFont typeface="Monotype Sorts" pitchFamily="2" charset="2"/>
              <a:buNone/>
            </a:pPr>
            <a:endParaRPr lang="id-ID" sz="28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5697416" y="3657600"/>
            <a:ext cx="3235569" cy="3170099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</a:pPr>
            <a:r>
              <a:rPr lang="id-ID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Pendidikan Ibu</a:t>
            </a:r>
          </a:p>
          <a:p>
            <a:pPr>
              <a:spcBef>
                <a:spcPct val="50000"/>
              </a:spcBef>
            </a:pPr>
            <a:r>
              <a:rPr lang="id-ID" sz="28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-. SD 		: 9 kasus</a:t>
            </a:r>
          </a:p>
          <a:p>
            <a:pPr>
              <a:spcBef>
                <a:spcPct val="50000"/>
              </a:spcBef>
            </a:pPr>
            <a:r>
              <a:rPr lang="id-ID" sz="280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-. SMP	: 7 kasus</a:t>
            </a:r>
          </a:p>
          <a:p>
            <a:pPr>
              <a:spcBef>
                <a:spcPct val="50000"/>
              </a:spcBef>
            </a:pPr>
            <a:endParaRPr lang="id-ID" sz="280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8229600" cy="1143001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200" b="1" dirty="0" smtClean="0">
                <a:cs typeface="Calibri" pitchFamily="34" charset="0"/>
              </a:rPr>
              <a:t>Model </a:t>
            </a:r>
            <a:r>
              <a:rPr lang="en-US" sz="3200" b="1" dirty="0" err="1" smtClean="0">
                <a:cs typeface="Calibri" pitchFamily="34" charset="0"/>
              </a:rPr>
              <a:t>intervensi</a:t>
            </a:r>
            <a:r>
              <a:rPr lang="en-US" sz="3200" b="1" dirty="0" smtClean="0">
                <a:cs typeface="Calibri" pitchFamily="34" charset="0"/>
              </a:rPr>
              <a:t> </a:t>
            </a:r>
            <a:br>
              <a:rPr lang="en-US" sz="3200" b="1" dirty="0" smtClean="0">
                <a:cs typeface="Calibri" pitchFamily="34" charset="0"/>
              </a:rPr>
            </a:br>
            <a:r>
              <a:rPr lang="en-US" sz="3200" b="1" dirty="0" err="1" smtClean="0">
                <a:cs typeface="Calibri" pitchFamily="34" charset="0"/>
              </a:rPr>
              <a:t>Upaya</a:t>
            </a:r>
            <a:r>
              <a:rPr lang="en-US" sz="3200" b="1" dirty="0" smtClean="0">
                <a:cs typeface="Calibri" pitchFamily="34" charset="0"/>
              </a:rPr>
              <a:t> </a:t>
            </a:r>
            <a:r>
              <a:rPr lang="en-US" sz="3200" b="1" dirty="0" err="1" smtClean="0">
                <a:cs typeface="Calibri" pitchFamily="34" charset="0"/>
              </a:rPr>
              <a:t>Percepatan</a:t>
            </a:r>
            <a:r>
              <a:rPr lang="en-US" sz="3200" b="1" dirty="0" smtClean="0">
                <a:cs typeface="Calibri" pitchFamily="34" charset="0"/>
              </a:rPr>
              <a:t>  Pen</a:t>
            </a:r>
            <a:r>
              <a:rPr lang="id-ID" sz="3200" b="1" dirty="0" smtClean="0">
                <a:cs typeface="Calibri" pitchFamily="34" charset="0"/>
              </a:rPr>
              <a:t>capaian MDG </a:t>
            </a:r>
            <a:r>
              <a:rPr lang="en-US" sz="3200" b="1" dirty="0" smtClean="0">
                <a:cs typeface="Calibri" pitchFamily="34" charset="0"/>
              </a:rPr>
              <a:t>4</a:t>
            </a:r>
            <a:r>
              <a:rPr lang="en-US" sz="3600" b="1" dirty="0" smtClean="0">
                <a:cs typeface="Calibri" pitchFamily="34" charset="0"/>
              </a:rPr>
              <a:t> </a:t>
            </a:r>
            <a:endParaRPr lang="id-ID" sz="3600" b="1" dirty="0" smtClean="0"/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79388" y="1262063"/>
            <a:ext cx="2592387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b="1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>
                <a:latin typeface="Calibri" pitchFamily="34" charset="0"/>
                <a:cs typeface="Calibri" pitchFamily="34" charset="0"/>
                <a:hlinkClick r:id="rId2" action="ppaction://hlinkpres?slideindex=1&amp;slidetitle="/>
              </a:rPr>
              <a:t>Memperbaiki sistem &amp; manajemen program</a:t>
            </a:r>
            <a:endParaRPr lang="en-US" b="1">
              <a:latin typeface="Calibri" pitchFamily="34" charset="0"/>
              <a:cs typeface="Calibri" pitchFamily="34" charset="0"/>
            </a:endParaRPr>
          </a:p>
          <a:p>
            <a:pPr algn="ctr"/>
            <a:endParaRPr lang="id-ID"/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276600" y="1184275"/>
            <a:ext cx="2590800" cy="127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60000"/>
              </a:spcBef>
            </a:pPr>
            <a:endParaRPr lang="en-US" sz="400" b="1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ct val="60000"/>
              </a:spcBef>
            </a:pPr>
            <a:r>
              <a:rPr lang="en-US" b="1">
                <a:latin typeface="Calibri" pitchFamily="34" charset="0"/>
                <a:cs typeface="Calibri" pitchFamily="34" charset="0"/>
                <a:hlinkClick r:id="rId3" action="ppaction://hlinkpres?slideindex=1&amp;slidetitle="/>
              </a:rPr>
              <a:t>Meningkatkan jangkauan &amp; kualitas pelayanan kesehatan</a:t>
            </a:r>
            <a:endParaRPr lang="en-US" b="1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ct val="60000"/>
              </a:spcBef>
            </a:pPr>
            <a:endParaRPr lang="en-US" sz="400" b="1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ct val="60000"/>
              </a:spcBef>
            </a:pPr>
            <a:endParaRPr lang="en-US" sz="1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6372225" y="1187450"/>
            <a:ext cx="2592388" cy="1338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600" b="1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Calibri" pitchFamily="34" charset="0"/>
                <a:cs typeface="Calibri" pitchFamily="34" charset="0"/>
                <a:hlinkClick r:id="rId4" action="ppaction://hlinkpres?slideindex=1&amp;slidetitle="/>
              </a:rPr>
              <a:t>Memperbaiki perilaku keluarga &amp;</a:t>
            </a:r>
            <a:r>
              <a:rPr lang="id-ID" b="1">
                <a:latin typeface="Calibri" pitchFamily="34" charset="0"/>
                <a:cs typeface="Calibri" pitchFamily="34" charset="0"/>
                <a:hlinkClick r:id="rId4" action="ppaction://hlinkpres?slideindex=1&amp;slidetitle="/>
              </a:rPr>
              <a:t> </a:t>
            </a:r>
            <a:r>
              <a:rPr lang="en-US" b="1">
                <a:latin typeface="Calibri" pitchFamily="34" charset="0"/>
                <a:cs typeface="Calibri" pitchFamily="34" charset="0"/>
                <a:hlinkClick r:id="rId4" action="ppaction://hlinkpres?slideindex=1&amp;slidetitle="/>
              </a:rPr>
              <a:t>masyarakat</a:t>
            </a:r>
            <a:endParaRPr lang="en-US" b="1">
              <a:latin typeface="Calibri" pitchFamily="34" charset="0"/>
              <a:cs typeface="Calibri" pitchFamily="34" charset="0"/>
            </a:endParaRPr>
          </a:p>
          <a:p>
            <a:pPr algn="ctr"/>
            <a:endParaRPr lang="id-ID"/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1547813" y="2830513"/>
            <a:ext cx="2592387" cy="1201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b="1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>
                <a:latin typeface="Calibri" pitchFamily="34" charset="0"/>
                <a:cs typeface="Calibri" pitchFamily="34" charset="0"/>
              </a:rPr>
              <a:t>Perbaikan perawatan kesehatan bayi &amp; balita</a:t>
            </a:r>
          </a:p>
          <a:p>
            <a:pPr algn="ctr"/>
            <a:endParaRPr lang="id-ID"/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5148263" y="2768600"/>
            <a:ext cx="3024187" cy="130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800" b="1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Calibri" pitchFamily="34" charset="0"/>
                <a:cs typeface="Calibri" pitchFamily="34" charset="0"/>
              </a:rPr>
              <a:t>Perbaikan </a:t>
            </a:r>
            <a:r>
              <a:rPr lang="en-US" b="1" i="1">
                <a:latin typeface="Calibri" pitchFamily="34" charset="0"/>
                <a:cs typeface="Calibri" pitchFamily="34" charset="0"/>
              </a:rPr>
              <a:t>careseeking</a:t>
            </a:r>
            <a:r>
              <a:rPr lang="en-US" b="1">
                <a:latin typeface="Calibri" pitchFamily="34" charset="0"/>
                <a:cs typeface="Calibri" pitchFamily="34" charset="0"/>
              </a:rPr>
              <a:t> &amp; peningkatan pemanfaatan fasilitas kesehatan</a:t>
            </a:r>
          </a:p>
          <a:p>
            <a:pPr algn="ctr"/>
            <a:endParaRPr lang="id-ID" sz="800"/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3276600" y="4292600"/>
            <a:ext cx="2590800" cy="103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800" b="1"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Calibri" pitchFamily="34" charset="0"/>
                <a:cs typeface="Calibri" pitchFamily="34" charset="0"/>
              </a:rPr>
              <a:t>Perbaikan derajat kesehatan &amp; status gizi</a:t>
            </a:r>
          </a:p>
          <a:p>
            <a:pPr algn="ctr"/>
            <a:endParaRPr lang="id-ID" sz="800"/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3276600" y="5661025"/>
            <a:ext cx="2590800" cy="9239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PENCAPAIAN MDG 4</a:t>
            </a:r>
          </a:p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348038" y="2349500"/>
            <a:ext cx="503237" cy="647700"/>
          </a:xfrm>
          <a:prstGeom prst="downArrow">
            <a:avLst/>
          </a:prstGeom>
          <a:solidFill>
            <a:srgbClr val="242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Down Arrow 13"/>
          <p:cNvSpPr/>
          <p:nvPr/>
        </p:nvSpPr>
        <p:spPr>
          <a:xfrm>
            <a:off x="5292725" y="2349500"/>
            <a:ext cx="503238" cy="647700"/>
          </a:xfrm>
          <a:prstGeom prst="downArrow">
            <a:avLst/>
          </a:prstGeom>
          <a:solidFill>
            <a:srgbClr val="242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" name="Down Arrow 16"/>
          <p:cNvSpPr/>
          <p:nvPr/>
        </p:nvSpPr>
        <p:spPr>
          <a:xfrm>
            <a:off x="4284663" y="5229225"/>
            <a:ext cx="503237" cy="647700"/>
          </a:xfrm>
          <a:prstGeom prst="downArrow">
            <a:avLst/>
          </a:prstGeom>
          <a:solidFill>
            <a:srgbClr val="242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Left-Right Arrow 17"/>
          <p:cNvSpPr/>
          <p:nvPr/>
        </p:nvSpPr>
        <p:spPr>
          <a:xfrm>
            <a:off x="2627313" y="1628775"/>
            <a:ext cx="865187" cy="576263"/>
          </a:xfrm>
          <a:prstGeom prst="leftRightArrow">
            <a:avLst/>
          </a:prstGeom>
          <a:solidFill>
            <a:srgbClr val="242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Left-Right Arrow 18"/>
          <p:cNvSpPr/>
          <p:nvPr/>
        </p:nvSpPr>
        <p:spPr>
          <a:xfrm>
            <a:off x="5580063" y="1628775"/>
            <a:ext cx="863600" cy="576263"/>
          </a:xfrm>
          <a:prstGeom prst="leftRightArrow">
            <a:avLst/>
          </a:prstGeom>
          <a:solidFill>
            <a:srgbClr val="242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" name="Bent-Up Arrow 23"/>
          <p:cNvSpPr/>
          <p:nvPr/>
        </p:nvSpPr>
        <p:spPr>
          <a:xfrm rot="5400000">
            <a:off x="2087563" y="3897313"/>
            <a:ext cx="1152525" cy="1368425"/>
          </a:xfrm>
          <a:prstGeom prst="bentUpArrow">
            <a:avLst>
              <a:gd name="adj1" fmla="val 35199"/>
              <a:gd name="adj2" fmla="val 32816"/>
              <a:gd name="adj3" fmla="val 26203"/>
            </a:avLst>
          </a:prstGeom>
          <a:solidFill>
            <a:srgbClr val="242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5" name="Bent Arrow 24"/>
          <p:cNvSpPr/>
          <p:nvPr/>
        </p:nvSpPr>
        <p:spPr>
          <a:xfrm rot="10800000">
            <a:off x="5795963" y="4076700"/>
            <a:ext cx="1223962" cy="1081088"/>
          </a:xfrm>
          <a:prstGeom prst="bentArrow">
            <a:avLst>
              <a:gd name="adj1" fmla="val 31872"/>
              <a:gd name="adj2" fmla="val 36315"/>
              <a:gd name="adj3" fmla="val 25000"/>
              <a:gd name="adj4" fmla="val 0"/>
            </a:avLst>
          </a:prstGeom>
          <a:solidFill>
            <a:srgbClr val="242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ChangeArrowheads="1"/>
          </p:cNvSpPr>
          <p:nvPr/>
        </p:nvSpPr>
        <p:spPr bwMode="auto">
          <a:xfrm>
            <a:off x="788988" y="2514600"/>
            <a:ext cx="7745412" cy="3762375"/>
          </a:xfrm>
          <a:prstGeom prst="rect">
            <a:avLst/>
          </a:prstGeom>
          <a:solidFill>
            <a:srgbClr val="80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800" dirty="0" smtClean="0">
                <a:solidFill>
                  <a:srgbClr val="FFCC00"/>
                </a:solidFill>
              </a:rPr>
              <a:t>Untuk mencapai misi MDGs 2015, Pusat Promosi</a:t>
            </a:r>
          </a:p>
          <a:p>
            <a:pPr algn="ctr"/>
            <a:r>
              <a:rPr lang="id-ID" sz="2800" dirty="0" smtClean="0">
                <a:solidFill>
                  <a:srgbClr val="FFCC00"/>
                </a:solidFill>
              </a:rPr>
              <a:t>Kesehatan Kementerian Kesehatan telah melakukan</a:t>
            </a:r>
          </a:p>
          <a:p>
            <a:pPr algn="ctr"/>
            <a:r>
              <a:rPr lang="id-ID" sz="2800" dirty="0" smtClean="0">
                <a:solidFill>
                  <a:srgbClr val="FFCC00"/>
                </a:solidFill>
              </a:rPr>
              <a:t>Upaya Pemberdayaan Masyarakat dengan </a:t>
            </a:r>
          </a:p>
          <a:p>
            <a:pPr algn="ctr"/>
            <a:r>
              <a:rPr lang="id-ID" sz="2800" dirty="0" smtClean="0">
                <a:solidFill>
                  <a:srgbClr val="FFCC00"/>
                </a:solidFill>
              </a:rPr>
              <a:t>melakukan sosialisasi tentang PHBS (Perilaku Hidup</a:t>
            </a:r>
          </a:p>
          <a:p>
            <a:pPr algn="ctr"/>
            <a:r>
              <a:rPr lang="id-ID" sz="2800" dirty="0" smtClean="0">
                <a:solidFill>
                  <a:srgbClr val="FFCC00"/>
                </a:solidFill>
              </a:rPr>
              <a:t>Bersih dan Sehat) pada tingkatan rumah tangga</a:t>
            </a:r>
          </a:p>
          <a:p>
            <a:pPr algn="ctr"/>
            <a:r>
              <a:rPr lang="id-ID" sz="2800" dirty="0" smtClean="0">
                <a:solidFill>
                  <a:srgbClr val="FFCC00"/>
                </a:solidFill>
              </a:rPr>
              <a:t>guna menurunkan Angka Kesakitan dan Kematian</a:t>
            </a:r>
          </a:p>
          <a:p>
            <a:pPr algn="ctr"/>
            <a:r>
              <a:rPr lang="id-ID" sz="2800" dirty="0" smtClean="0">
                <a:solidFill>
                  <a:srgbClr val="FFCC00"/>
                </a:solidFill>
              </a:rPr>
              <a:t> </a:t>
            </a:r>
            <a:endParaRPr lang="en-US" sz="2800" dirty="0">
              <a:solidFill>
                <a:srgbClr val="FFCC00"/>
              </a:solidFill>
            </a:endParaRPr>
          </a:p>
        </p:txBody>
      </p:sp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717550" y="1339850"/>
            <a:ext cx="763270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800" dirty="0" smtClean="0">
                <a:solidFill>
                  <a:srgbClr val="000000"/>
                </a:solidFill>
              </a:rPr>
              <a:t>Pencapaian Misi MDGs – PHBS </a:t>
            </a:r>
            <a:r>
              <a:rPr lang="en-US" sz="2800" dirty="0" smtClean="0">
                <a:solidFill>
                  <a:srgbClr val="000000"/>
                </a:solidFill>
              </a:rPr>
              <a:t>DI RUMAH</a:t>
            </a:r>
            <a:r>
              <a:rPr lang="id-ID" sz="2800" dirty="0" smtClean="0">
                <a:solidFill>
                  <a:srgbClr val="000000"/>
                </a:solidFill>
              </a:rPr>
              <a:t> TA</a:t>
            </a:r>
            <a:r>
              <a:rPr lang="en-US" sz="2800" dirty="0" smtClean="0">
                <a:solidFill>
                  <a:srgbClr val="000000"/>
                </a:solidFill>
              </a:rPr>
              <a:t>NGGA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75" y="449263"/>
            <a:ext cx="936625" cy="8461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d-ID" dirty="0" smtClean="0"/>
              <a:t>Bahwa PHBS 2010 adalah keadaan dimana individu dalam rumah tangga,  keluarga, dan masyarakat  telah melakukan  PHBS dalam rangka  :</a:t>
            </a:r>
          </a:p>
          <a:p>
            <a:pPr marL="514350" indent="-514350">
              <a:buFont typeface="+mj-lt"/>
              <a:buAutoNum type="alphaLcPeriod"/>
            </a:pPr>
            <a:r>
              <a:rPr lang="id-ID" dirty="0" smtClean="0"/>
              <a:t>Mencegah timbulnya penyakit dan masalah kesehatan lainnya</a:t>
            </a:r>
          </a:p>
          <a:p>
            <a:pPr marL="514350" indent="-514350">
              <a:buFont typeface="+mj-lt"/>
              <a:buAutoNum type="alphaLcPeriod"/>
            </a:pPr>
            <a:r>
              <a:rPr lang="id-ID" dirty="0" smtClean="0"/>
              <a:t>Menanggulangi penyakit dalam meningkatkan derajat kesehatan</a:t>
            </a:r>
          </a:p>
          <a:p>
            <a:pPr marL="514350" indent="-514350">
              <a:buFont typeface="+mj-lt"/>
              <a:buAutoNum type="alphaLcPeriod"/>
            </a:pPr>
            <a:r>
              <a:rPr lang="id-ID" dirty="0" smtClean="0"/>
              <a:t>Memanfaatkan pelayanan kesehatan</a:t>
            </a:r>
          </a:p>
          <a:p>
            <a:pPr marL="514350" indent="-514350">
              <a:buFont typeface="+mj-lt"/>
              <a:buAutoNum type="alphaLcPeriod"/>
            </a:pPr>
            <a:r>
              <a:rPr lang="id-ID" dirty="0" smtClean="0"/>
              <a:t>Mengembangkan dan menyelenggarakan upaya kesehatan bersumber daya masyarakat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KEPMENKES RI NO 1193/MENKES/SK/X/2004</a:t>
            </a: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88988" y="1827213"/>
            <a:ext cx="7375525" cy="4449762"/>
          </a:xfrm>
          <a:prstGeom prst="rect">
            <a:avLst/>
          </a:prstGeom>
          <a:solidFill>
            <a:srgbClr val="80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CC00"/>
                </a:solidFill>
                <a:latin typeface="+mn-lt"/>
              </a:rPr>
              <a:t>SELURUH PERILAKU KESEHATAN 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FFCC00"/>
                </a:solidFill>
                <a:latin typeface="+mn-lt"/>
              </a:rPr>
              <a:t>YANG DILAKUKAN 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FFCC00"/>
                </a:solidFill>
                <a:latin typeface="+mn-lt"/>
              </a:rPr>
              <a:t>ATAS DASAR KESADARAN 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FFCC00"/>
                </a:solidFill>
                <a:latin typeface="+mn-lt"/>
              </a:rPr>
              <a:t>SEHINGGA ANGGOTA KELUARGA 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FFCC00"/>
                </a:solidFill>
                <a:latin typeface="+mn-lt"/>
              </a:rPr>
              <a:t>DAPAT MENOLONG DIRI SENDIRI 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FFCC00"/>
                </a:solidFill>
                <a:latin typeface="+mn-lt"/>
              </a:rPr>
              <a:t>DI BIDANG KESEHATAN 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FFCC00"/>
                </a:solidFill>
                <a:latin typeface="+mn-lt"/>
              </a:rPr>
              <a:t>DAN BERPERAN AKTIF DLM KEGIATAN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FFCC00"/>
                </a:solidFill>
                <a:latin typeface="+mn-lt"/>
              </a:rPr>
              <a:t>KESEHATAN DI MASYARAKAT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17550" y="633413"/>
            <a:ext cx="7632700" cy="946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PERILAKU HIDUP BERSIH &amp; SEHAT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(PHBS)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000" dirty="0" smtClean="0"/>
              <a:t>Meningkatkan pengetahuan, kesadaran, kemauan, dan kemampuan masyarakat agar hidup bersih dan sehat serta masyarakat termasuk dunia usaha berperan serta aktif dalam mewujudkan derajat kesehatan yang optimal</a:t>
            </a:r>
            <a:endParaRPr lang="id-ID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PHBS</a:t>
            </a:r>
            <a:endParaRPr lang="id-ID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6925C-B0BF-4E3B-8F8C-A5934A3A3FD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762000" cy="7524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581400"/>
            <a:ext cx="762000" cy="725488"/>
          </a:xfrm>
          <a:prstGeom prst="rect">
            <a:avLst/>
          </a:prstGeom>
          <a:solidFill>
            <a:schemeClr val="tx1"/>
          </a:solidFill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743200"/>
            <a:ext cx="762000" cy="735013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419600"/>
            <a:ext cx="735013" cy="733425"/>
          </a:xfrm>
          <a:prstGeom prst="rect">
            <a:avLst/>
          </a:prstGeom>
          <a:solidFill>
            <a:schemeClr val="tx1"/>
          </a:solidFill>
          <a:ln w="9525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5410200"/>
            <a:ext cx="762000" cy="755650"/>
          </a:xfrm>
          <a:prstGeom prst="rect">
            <a:avLst/>
          </a:prstGeom>
          <a:solidFill>
            <a:schemeClr val="tx1"/>
          </a:solidFill>
          <a:ln w="952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-1150938" y="-1308100"/>
            <a:ext cx="11447463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00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PEDOMAN PENDIDIKAN KELOMPOK SEBAYA</a:t>
            </a:r>
            <a:endParaRPr lang="en-US" sz="900">
              <a:solidFill>
                <a:srgbClr val="FFFFFF"/>
              </a:solidFill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r>
              <a:rPr lang="id-ID" sz="200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KRIDA BINA PERILAKU HIDUP BERSIH DAN SEHAT BAGI </a:t>
            </a:r>
            <a:r>
              <a:rPr lang="en-US" sz="200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ANGGOTA</a:t>
            </a:r>
            <a:r>
              <a:rPr lang="id-ID" sz="200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cs typeface="Times New Roman" pitchFamily="18" charset="0"/>
              </a:rPr>
              <a:t> SAKA BAKTI HUSADA </a:t>
            </a:r>
            <a:endParaRPr lang="en-US" sz="900">
              <a:solidFill>
                <a:srgbClr val="FFFFFF"/>
              </a:solidFill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  <a:p>
            <a:endParaRPr lang="en-US">
              <a:solidFill>
                <a:srgbClr val="FFFFFF"/>
              </a:solidFill>
              <a:latin typeface="Calibri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-1150938" y="-33178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>
              <a:solidFill>
                <a:srgbClr val="FFFFFF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auto">
          <a:xfrm>
            <a:off x="3328988" y="-331788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/>
            </a:r>
            <a:br>
              <a:rPr lang="en-US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</a:br>
            <a:endParaRPr lang="en-US">
              <a:solidFill>
                <a:srgbClr val="FFFFFF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endParaRPr lang="en-US">
              <a:solidFill>
                <a:srgbClr val="FFFFFF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0971" name="Rectangle 12"/>
          <p:cNvSpPr>
            <a:spLocks noChangeArrowheads="1"/>
          </p:cNvSpPr>
          <p:nvPr/>
        </p:nvSpPr>
        <p:spPr bwMode="auto">
          <a:xfrm>
            <a:off x="-1150938" y="20145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GB">
              <a:solidFill>
                <a:srgbClr val="FFFFFF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95309" name="Rectangle 13"/>
          <p:cNvSpPr>
            <a:spLocks noChangeArrowheads="1"/>
          </p:cNvSpPr>
          <p:nvPr/>
        </p:nvSpPr>
        <p:spPr bwMode="auto">
          <a:xfrm>
            <a:off x="685800" y="22860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id-ID" sz="5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  <a:ea typeface="ＭＳ Ｐゴシック" pitchFamily="34" charset="-128"/>
                <a:cs typeface="Arial" pitchFamily="34" charset="0"/>
              </a:rPr>
              <a:t>JENIS TATANAN </a:t>
            </a:r>
            <a:r>
              <a:rPr kumimoji="1" lang="en-US" sz="5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  <a:ea typeface="ＭＳ Ｐゴシック" pitchFamily="34" charset="-128"/>
                <a:cs typeface="Arial" pitchFamily="34" charset="0"/>
              </a:rPr>
              <a:t>PHBS</a:t>
            </a:r>
          </a:p>
        </p:txBody>
      </p:sp>
      <p:sp>
        <p:nvSpPr>
          <p:cNvPr id="40973" name="Text Box 14"/>
          <p:cNvSpPr txBox="1">
            <a:spLocks noChangeArrowheads="1"/>
          </p:cNvSpPr>
          <p:nvPr/>
        </p:nvSpPr>
        <p:spPr bwMode="auto">
          <a:xfrm>
            <a:off x="1752600" y="1752600"/>
            <a:ext cx="70104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solidFill>
                  <a:srgbClr val="FFFFFF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> </a:t>
            </a:r>
            <a:endParaRPr lang="en-US" sz="2400" dirty="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PHBS </a:t>
            </a:r>
            <a:r>
              <a:rPr lang="id-ID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Tatanan</a:t>
            </a:r>
            <a:r>
              <a:rPr lang="en-US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MS PGothic" pitchFamily="34" charset="-128"/>
                <a:cs typeface="Arial" pitchFamily="34" charset="0"/>
              </a:rPr>
              <a:t>Rumah</a:t>
            </a:r>
            <a:r>
              <a:rPr lang="en-US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MS PGothic" pitchFamily="34" charset="-128"/>
                <a:cs typeface="Arial" pitchFamily="34" charset="0"/>
              </a:rPr>
              <a:t>Tangga</a:t>
            </a:r>
            <a:r>
              <a:rPr lang="en-US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 </a:t>
            </a:r>
          </a:p>
          <a:p>
            <a:pPr eaLnBrk="1" hangingPunct="1"/>
            <a:endParaRPr lang="en-US" sz="2800" dirty="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PHBS </a:t>
            </a:r>
            <a:r>
              <a:rPr lang="id-ID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Tatanan</a:t>
            </a:r>
            <a:r>
              <a:rPr lang="en-US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MS PGothic" pitchFamily="34" charset="-128"/>
                <a:cs typeface="Arial" pitchFamily="34" charset="0"/>
              </a:rPr>
              <a:t>Sekolah</a:t>
            </a:r>
            <a:endParaRPr lang="en-US" sz="2800" dirty="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/>
            <a:endParaRPr lang="en-US" sz="2800" dirty="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PHBS </a:t>
            </a:r>
            <a:r>
              <a:rPr lang="id-ID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Tatanan</a:t>
            </a:r>
            <a:r>
              <a:rPr lang="en-US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800" dirty="0" err="1">
                <a:latin typeface="Calibri" pitchFamily="34" charset="0"/>
                <a:ea typeface="MS PGothic" pitchFamily="34" charset="-128"/>
                <a:cs typeface="Arial" pitchFamily="34" charset="0"/>
              </a:rPr>
              <a:t>Tempat-tempat</a:t>
            </a:r>
            <a:r>
              <a:rPr lang="en-US" sz="2800" dirty="0">
                <a:latin typeface="Calibri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800" dirty="0" err="1">
                <a:latin typeface="Calibri" pitchFamily="34" charset="0"/>
                <a:ea typeface="MS PGothic" pitchFamily="34" charset="-128"/>
                <a:cs typeface="Arial" pitchFamily="34" charset="0"/>
              </a:rPr>
              <a:t>Umum</a:t>
            </a:r>
            <a:endParaRPr lang="en-US" sz="2800" dirty="0"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/>
            <a:endParaRPr lang="en-US" sz="2800" dirty="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PHBS </a:t>
            </a:r>
            <a:r>
              <a:rPr lang="id-ID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Tatanan </a:t>
            </a:r>
            <a:r>
              <a:rPr lang="en-US" sz="2800" dirty="0" err="1">
                <a:latin typeface="Calibri" pitchFamily="34" charset="0"/>
                <a:ea typeface="MS PGothic" pitchFamily="34" charset="-128"/>
                <a:cs typeface="Arial" pitchFamily="34" charset="0"/>
              </a:rPr>
              <a:t>Tempat</a:t>
            </a:r>
            <a:r>
              <a:rPr lang="en-US" sz="2800" dirty="0">
                <a:latin typeface="Calibri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800" dirty="0" err="1">
                <a:latin typeface="Calibri" pitchFamily="34" charset="0"/>
                <a:ea typeface="MS PGothic" pitchFamily="34" charset="-128"/>
                <a:cs typeface="Arial" pitchFamily="34" charset="0"/>
              </a:rPr>
              <a:t>Kerja</a:t>
            </a:r>
            <a:endParaRPr lang="en-US" sz="2800" dirty="0">
              <a:latin typeface="Calibri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/>
            <a:endParaRPr lang="en-US" sz="2800" dirty="0">
              <a:latin typeface="Verdana" pitchFamily="34" charset="0"/>
              <a:ea typeface="MS PGothic" pitchFamily="34" charset="-128"/>
              <a:cs typeface="Arial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PHBS </a:t>
            </a:r>
            <a:r>
              <a:rPr lang="id-ID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Tatanan</a:t>
            </a:r>
            <a:r>
              <a:rPr lang="en-US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MS PGothic" pitchFamily="34" charset="-128"/>
                <a:cs typeface="Arial" pitchFamily="34" charset="0"/>
              </a:rPr>
              <a:t>Institusi</a:t>
            </a:r>
            <a:r>
              <a:rPr lang="en-US" sz="2800" dirty="0">
                <a:latin typeface="Verdana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2800" dirty="0" err="1">
                <a:latin typeface="Verdana" pitchFamily="34" charset="0"/>
                <a:ea typeface="MS PGothic" pitchFamily="34" charset="-128"/>
                <a:cs typeface="Arial" pitchFamily="34" charset="0"/>
              </a:rPr>
              <a:t>Kesehatan</a:t>
            </a:r>
            <a:endParaRPr lang="en-US" sz="2800" dirty="0">
              <a:latin typeface="Verdana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88988" y="1827213"/>
            <a:ext cx="7745412" cy="4449762"/>
          </a:xfrm>
          <a:prstGeom prst="rect">
            <a:avLst/>
          </a:prstGeom>
          <a:solidFill>
            <a:srgbClr val="80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CC00"/>
                </a:solidFill>
                <a:latin typeface="+mn-lt"/>
              </a:rPr>
              <a:t>UPAYA YANG DILAKUKAN 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FFCC00"/>
                </a:solidFill>
                <a:latin typeface="+mn-lt"/>
              </a:rPr>
              <a:t>UNTUK MEMBERDAYAKAN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FFCC00"/>
                </a:solidFill>
                <a:latin typeface="+mn-lt"/>
              </a:rPr>
              <a:t>ANGGOTA RUMAH TANGGA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FFCC00"/>
                </a:solidFill>
                <a:latin typeface="+mn-lt"/>
              </a:rPr>
              <a:t>AGAR TAHU, MAU DAN MAMPU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FFCC00"/>
                </a:solidFill>
                <a:latin typeface="+mn-lt"/>
              </a:rPr>
              <a:t>MELAKSANAKAN PHBS SERTA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FFCC00"/>
                </a:solidFill>
                <a:latin typeface="+mn-lt"/>
              </a:rPr>
              <a:t>BERPERAN AKTIF DLM KEGIATAN</a:t>
            </a:r>
          </a:p>
          <a:p>
            <a:pPr algn="ctr" eaLnBrk="1" hangingPunct="1">
              <a:defRPr/>
            </a:pPr>
            <a:r>
              <a:rPr lang="en-US" sz="2800" dirty="0">
                <a:solidFill>
                  <a:srgbClr val="FFCC00"/>
                </a:solidFill>
                <a:latin typeface="+mn-lt"/>
              </a:rPr>
              <a:t>KESEHATAN DI MASYARAKAT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05000" y="633413"/>
            <a:ext cx="6629400" cy="954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PERILAKU HIDUP BERSIH &amp; SEHAT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(PHBS) DI RUMAH TANGGA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3" y="633413"/>
            <a:ext cx="1209675" cy="1193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88988" y="1827213"/>
            <a:ext cx="7745412" cy="4449762"/>
          </a:xfrm>
          <a:prstGeom prst="rect">
            <a:avLst/>
          </a:prstGeom>
          <a:solidFill>
            <a:srgbClr val="8000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FCC00"/>
                </a:solidFill>
                <a:latin typeface="+mn-lt"/>
              </a:rPr>
              <a:t>RUMAH TANGGA YANG</a:t>
            </a:r>
          </a:p>
          <a:p>
            <a:pPr algn="ctr" eaLnBrk="1" hangingPunct="1">
              <a:defRPr/>
            </a:pPr>
            <a:r>
              <a:rPr lang="en-US" sz="3200" dirty="0">
                <a:solidFill>
                  <a:srgbClr val="FFCC00"/>
                </a:solidFill>
                <a:latin typeface="+mn-lt"/>
              </a:rPr>
              <a:t>MELAKUKAN 16 INDIKATOR</a:t>
            </a:r>
          </a:p>
          <a:p>
            <a:pPr algn="ctr" eaLnBrk="1" hangingPunct="1">
              <a:defRPr/>
            </a:pPr>
            <a:r>
              <a:rPr lang="en-US" sz="3200" dirty="0">
                <a:solidFill>
                  <a:srgbClr val="FFCC00"/>
                </a:solidFill>
                <a:latin typeface="+mn-lt"/>
              </a:rPr>
              <a:t>PHBS TATANAN RUMAH TANGGA</a:t>
            </a:r>
          </a:p>
          <a:p>
            <a:pPr algn="ctr" eaLnBrk="1" hangingPunct="1">
              <a:defRPr/>
            </a:pPr>
            <a:endParaRPr lang="en-US" sz="3200" dirty="0">
              <a:solidFill>
                <a:srgbClr val="FFCC00"/>
              </a:solidFill>
              <a:latin typeface="Arial Black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17550" y="633413"/>
            <a:ext cx="763270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+mn-lt"/>
              </a:rPr>
              <a:t>RUMAH TANGGA SEHAT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mdg5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319213"/>
            <a:ext cx="103346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mdg6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2643188"/>
            <a:ext cx="1057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mdg7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3943350"/>
            <a:ext cx="1057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mdg8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5281613"/>
            <a:ext cx="1057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mdg1_x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1319213"/>
            <a:ext cx="1057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mdg2_x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2643188"/>
            <a:ext cx="1057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mdg3_x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" y="3943350"/>
            <a:ext cx="1057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mdg4_x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5" y="5281613"/>
            <a:ext cx="1057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428625" y="2343150"/>
            <a:ext cx="10668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latin typeface="Calibri" pitchFamily="34" charset="0"/>
              </a:rPr>
              <a:t>Poverty &amp; Hunger</a:t>
            </a:r>
            <a:endParaRPr lang="en-US" sz="1000" b="1" noProof="1">
              <a:latin typeface="Calibri" pitchFamily="34" charset="0"/>
            </a:endParaRPr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428625" y="3652838"/>
            <a:ext cx="10668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latin typeface="Calibri" pitchFamily="34" charset="0"/>
              </a:rPr>
              <a:t>EDUCATION</a:t>
            </a:r>
            <a:endParaRPr lang="en-US" sz="1000" b="1" noProof="1">
              <a:latin typeface="Calibri" pitchFamily="34" charset="0"/>
            </a:endParaRPr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428625" y="4995863"/>
            <a:ext cx="10668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latin typeface="Calibri" pitchFamily="34" charset="0"/>
              </a:rPr>
              <a:t>GENDER</a:t>
            </a:r>
            <a:endParaRPr lang="en-US" sz="1000" b="1" noProof="1">
              <a:latin typeface="Calibri" pitchFamily="34" charset="0"/>
            </a:endParaRPr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>
            <a:off x="428625" y="6319838"/>
            <a:ext cx="10668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latin typeface="Calibri" pitchFamily="34" charset="0"/>
              </a:rPr>
              <a:t>CHLD HEALTH</a:t>
            </a:r>
            <a:endParaRPr lang="en-US" sz="1000" b="1" noProof="1">
              <a:latin typeface="Calibri" pitchFamily="34" charset="0"/>
            </a:endParaRPr>
          </a:p>
        </p:txBody>
      </p:sp>
      <p:sp>
        <p:nvSpPr>
          <p:cNvPr id="6158" name="Rectangle 16"/>
          <p:cNvSpPr>
            <a:spLocks noChangeArrowheads="1"/>
          </p:cNvSpPr>
          <p:nvPr/>
        </p:nvSpPr>
        <p:spPr bwMode="auto">
          <a:xfrm>
            <a:off x="1533525" y="2343150"/>
            <a:ext cx="10668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latin typeface="Calibri" pitchFamily="34" charset="0"/>
              </a:rPr>
              <a:t>Maternal Health</a:t>
            </a:r>
            <a:endParaRPr lang="en-US" sz="1000" b="1" noProof="1">
              <a:latin typeface="Calibri" pitchFamily="34" charset="0"/>
            </a:endParaRPr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1533525" y="3652838"/>
            <a:ext cx="10668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latin typeface="Calibri" pitchFamily="34" charset="0"/>
              </a:rPr>
              <a:t>Comm. Diseases</a:t>
            </a:r>
            <a:endParaRPr lang="en-US" sz="1000" b="1" noProof="1">
              <a:latin typeface="Calibri" pitchFamily="34" charset="0"/>
            </a:endParaRPr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1547813" y="4981575"/>
            <a:ext cx="10668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latin typeface="Calibri" pitchFamily="34" charset="0"/>
              </a:rPr>
              <a:t>ENVIRONMENT</a:t>
            </a:r>
            <a:endParaRPr lang="en-US" sz="1000" b="1" noProof="1">
              <a:latin typeface="Calibri" pitchFamily="34" charset="0"/>
            </a:endParaRPr>
          </a:p>
        </p:txBody>
      </p:sp>
      <p:sp>
        <p:nvSpPr>
          <p:cNvPr id="6161" name="Rectangle 19"/>
          <p:cNvSpPr>
            <a:spLocks noChangeArrowheads="1"/>
          </p:cNvSpPr>
          <p:nvPr/>
        </p:nvSpPr>
        <p:spPr bwMode="auto">
          <a:xfrm>
            <a:off x="1524000" y="6324600"/>
            <a:ext cx="10668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00" b="1">
                <a:latin typeface="Calibri" pitchFamily="34" charset="0"/>
              </a:rPr>
              <a:t>PARTNERSHIP</a:t>
            </a:r>
            <a:endParaRPr lang="en-US" sz="1000" b="1" noProof="1">
              <a:latin typeface="Calibri" pitchFamily="34" charset="0"/>
            </a:endParaRPr>
          </a:p>
        </p:txBody>
      </p:sp>
      <p:sp>
        <p:nvSpPr>
          <p:cNvPr id="6162" name="AutoShape 25"/>
          <p:cNvSpPr>
            <a:spLocks noChangeArrowheads="1"/>
          </p:cNvSpPr>
          <p:nvPr/>
        </p:nvSpPr>
        <p:spPr bwMode="auto">
          <a:xfrm>
            <a:off x="428625" y="900113"/>
            <a:ext cx="2133600" cy="381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latin typeface="Calibri" pitchFamily="34" charset="0"/>
              </a:rPr>
              <a:t>8 Tujuan</a:t>
            </a:r>
            <a:endParaRPr lang="en-US" b="1" noProof="1">
              <a:latin typeface="Calibri" pitchFamily="34" charset="0"/>
            </a:endParaRPr>
          </a:p>
        </p:txBody>
      </p:sp>
      <p:graphicFrame>
        <p:nvGraphicFramePr>
          <p:cNvPr id="129072" name="Group 48"/>
          <p:cNvGraphicFramePr>
            <a:graphicFrameLocks noGrp="1"/>
          </p:cNvGraphicFramePr>
          <p:nvPr/>
        </p:nvGraphicFramePr>
        <p:xfrm>
          <a:off x="4143375" y="1000125"/>
          <a:ext cx="4714875" cy="5602288"/>
        </p:xfrm>
        <a:graphic>
          <a:graphicData uri="http://schemas.openxmlformats.org/drawingml/2006/table">
            <a:tbl>
              <a:tblPr/>
              <a:tblGrid>
                <a:gridCol w="1292225"/>
                <a:gridCol w="1944688"/>
                <a:gridCol w="1477962"/>
              </a:tblGrid>
              <a:tr h="119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--</a:t>
                      </a:r>
                    </a:p>
                  </a:txBody>
                  <a:tcPr marL="84406" marR="84406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fi-F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Meningkatnya UHH menjadi 72,0 thn</a:t>
                      </a:r>
                    </a:p>
                  </a:txBody>
                  <a:tcPr marL="0" marR="10800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319088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Tx/>
                        <a:buNone/>
                        <a:tabLst/>
                      </a:pPr>
                      <a:endParaRPr kumimoji="0" lang="fi-FI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146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34 per 1000 KH</a:t>
                      </a:r>
                    </a:p>
                  </a:txBody>
                  <a:tcPr marL="84406" marR="84406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Menurunnya AKB menjadi 24 per 1000 KH</a:t>
                      </a:r>
                    </a:p>
                  </a:txBody>
                  <a:tcPr marL="84406" marR="84406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23 per   1000 KH</a:t>
                      </a:r>
                    </a:p>
                  </a:txBody>
                  <a:tcPr marL="84406" marR="84406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428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228 per 100.000 KH</a:t>
                      </a:r>
                    </a:p>
                  </a:txBody>
                  <a:tcPr marL="84406" marR="84406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Menurunnya AKI menjadi 118 per 100.000 kh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84406" marR="84406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102 per 100.000 KH</a:t>
                      </a:r>
                    </a:p>
                  </a:txBody>
                  <a:tcPr marL="84406" marR="84406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18,4% pada anak balita</a:t>
                      </a:r>
                    </a:p>
                  </a:txBody>
                  <a:tcPr marL="84406" marR="84406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sv-S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Menurunnya prevalensi gizi-kurang pada anak balita menjadi 15%.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84406" marR="84406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18,8%</a:t>
                      </a:r>
                    </a:p>
                  </a:txBody>
                  <a:tcPr marL="84406" marR="84406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6185" name="TextBox 21"/>
          <p:cNvSpPr txBox="1">
            <a:spLocks noChangeArrowheads="1"/>
          </p:cNvSpPr>
          <p:nvPr/>
        </p:nvSpPr>
        <p:spPr bwMode="auto">
          <a:xfrm>
            <a:off x="5429250" y="285750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alibri" pitchFamily="34" charset="0"/>
              </a:rPr>
              <a:t>RPJMN 2010 – 2014</a:t>
            </a:r>
          </a:p>
          <a:p>
            <a:pPr algn="ctr"/>
            <a:r>
              <a:rPr lang="id-ID" sz="1600" b="1">
                <a:latin typeface="Calibri" pitchFamily="34" charset="0"/>
              </a:rPr>
              <a:t>P</a:t>
            </a:r>
            <a:r>
              <a:rPr lang="en-US" sz="1600" b="1">
                <a:latin typeface="Calibri" pitchFamily="34" charset="0"/>
              </a:rPr>
              <a:t>EPRES No: 5/2010</a:t>
            </a:r>
          </a:p>
        </p:txBody>
      </p:sp>
      <p:sp>
        <p:nvSpPr>
          <p:cNvPr id="6186" name="AutoShape 38"/>
          <p:cNvSpPr>
            <a:spLocks noChangeArrowheads="1"/>
          </p:cNvSpPr>
          <p:nvPr/>
        </p:nvSpPr>
        <p:spPr bwMode="auto">
          <a:xfrm>
            <a:off x="2714625" y="3071813"/>
            <a:ext cx="1357313" cy="1423987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6187" name="TextBox 21"/>
          <p:cNvSpPr txBox="1">
            <a:spLocks noChangeArrowheads="1"/>
          </p:cNvSpPr>
          <p:nvPr/>
        </p:nvSpPr>
        <p:spPr bwMode="auto">
          <a:xfrm>
            <a:off x="4071938" y="285750"/>
            <a:ext cx="1357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CAPAIAN 2007</a:t>
            </a:r>
          </a:p>
        </p:txBody>
      </p:sp>
      <p:sp>
        <p:nvSpPr>
          <p:cNvPr id="6188" name="TextBox 21"/>
          <p:cNvSpPr txBox="1">
            <a:spLocks noChangeArrowheads="1"/>
          </p:cNvSpPr>
          <p:nvPr/>
        </p:nvSpPr>
        <p:spPr bwMode="auto">
          <a:xfrm>
            <a:off x="7286625" y="41592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MDG 2015</a:t>
            </a:r>
          </a:p>
        </p:txBody>
      </p:sp>
      <p:sp>
        <p:nvSpPr>
          <p:cNvPr id="6189" name="TextBox 21"/>
          <p:cNvSpPr txBox="1">
            <a:spLocks noChangeArrowheads="1"/>
          </p:cNvSpPr>
          <p:nvPr/>
        </p:nvSpPr>
        <p:spPr bwMode="auto">
          <a:xfrm>
            <a:off x="611188" y="333375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MDGs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4979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Arial" pitchFamily="34" charset="0"/>
              </a:rPr>
              <a:t>16 INDIKATOR DAN DEFINISI OPRASIONAL PHBS TATANAN RUMAH TANGGA</a:t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PROPINSI JAWA TENGAH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73225"/>
            <a:ext cx="4038600" cy="471805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Keluarga yang memiliki ibu hamil punya akses pertolongan persalianan oleh tenaga kesehatan</a:t>
            </a:r>
          </a:p>
        </p:txBody>
      </p:sp>
      <p:sp>
        <p:nvSpPr>
          <p:cNvPr id="4506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73225"/>
            <a:ext cx="4038600" cy="4718050"/>
          </a:xfrm>
        </p:spPr>
        <p:txBody>
          <a:bodyPr/>
          <a:lstStyle/>
          <a:p>
            <a:pPr eaLnBrk="1" hangingPunct="1"/>
            <a:r>
              <a:rPr lang="en-US" smtClean="0"/>
              <a:t>Definisi: persalinan ditolong oleh Bidan /dokter</a:t>
            </a: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1. Persalinan Nakes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267200"/>
            <a:ext cx="35814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2.Asi Eksklusif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914400" y="1600200"/>
            <a:ext cx="3814763" cy="4530725"/>
          </a:xfrm>
        </p:spPr>
        <p:txBody>
          <a:bodyPr/>
          <a:lstStyle/>
          <a:p>
            <a:pPr eaLnBrk="1" hangingPunct="1"/>
            <a:r>
              <a:rPr lang="en-US" sz="2400" smtClean="0"/>
              <a:t>Bayi memperoleh ASI Eksklusif sejak usia 0 s/d 6 bulan</a:t>
            </a:r>
          </a:p>
        </p:txBody>
      </p:sp>
      <p:sp>
        <p:nvSpPr>
          <p:cNvPr id="4608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72038" y="1600200"/>
            <a:ext cx="3814762" cy="4530725"/>
          </a:xfrm>
        </p:spPr>
        <p:txBody>
          <a:bodyPr/>
          <a:lstStyle/>
          <a:p>
            <a:pPr algn="ctr" eaLnBrk="1" hangingPunct="1"/>
            <a:r>
              <a:rPr lang="en-US" sz="2400" smtClean="0"/>
              <a:t>Definisi : Bayi hanya diberi ASI saja sejak usia 0 s/d 6 bln tanpa makanan tambahan lain termasuk susu formula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3581400"/>
            <a:ext cx="44370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0"/>
            <a:ext cx="2914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3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  <a:r>
              <a:rPr lang="en-US" dirty="0" err="1" smtClean="0"/>
              <a:t>Penimbangan</a:t>
            </a:r>
            <a:r>
              <a:rPr lang="en-US" dirty="0" smtClean="0"/>
              <a:t> </a:t>
            </a:r>
            <a:r>
              <a:rPr lang="en-US" dirty="0" err="1" smtClean="0"/>
              <a:t>Balita</a:t>
            </a:r>
            <a:endParaRPr lang="en-US" dirty="0" smtClean="0"/>
          </a:p>
        </p:txBody>
      </p:sp>
      <p:sp>
        <p:nvSpPr>
          <p:cNvPr id="5017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1" y="2189163"/>
            <a:ext cx="3271830" cy="3657600"/>
          </a:xfrm>
        </p:spPr>
        <p:txBody>
          <a:bodyPr rtlCol="0">
            <a:normAutofit fontScale="85000" lnSpcReduction="10000"/>
          </a:bodyPr>
          <a:lstStyle/>
          <a:p>
            <a:pPr marL="182880" indent="-182880" algn="ctr" eaLnBrk="1" fontAlgn="auto" hangingPunct="1">
              <a:spcAft>
                <a:spcPts val="0"/>
              </a:spcAft>
              <a:defRPr/>
            </a:pPr>
            <a:r>
              <a:rPr lang="en-US" sz="3200" dirty="0" err="1" smtClean="0"/>
              <a:t>Keluarga</a:t>
            </a:r>
            <a:r>
              <a:rPr lang="en-US" sz="3200" dirty="0" smtClean="0"/>
              <a:t> </a:t>
            </a:r>
            <a:r>
              <a:rPr lang="en-US" sz="3200" dirty="0" err="1" smtClean="0"/>
              <a:t>yg</a:t>
            </a:r>
            <a:r>
              <a:rPr lang="en-US" sz="3200" dirty="0" smtClean="0"/>
              <a:t>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dirty="0" err="1" smtClean="0"/>
              <a:t>balita</a:t>
            </a:r>
            <a:r>
              <a:rPr lang="en-US" sz="3200" dirty="0" smtClean="0"/>
              <a:t> </a:t>
            </a:r>
            <a:r>
              <a:rPr lang="en-US" sz="3200" dirty="0" err="1" smtClean="0"/>
              <a:t>menimbangkan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teratur</a:t>
            </a:r>
            <a:r>
              <a:rPr lang="en-US" sz="3200" dirty="0" smtClean="0"/>
              <a:t> </a:t>
            </a:r>
            <a:r>
              <a:rPr lang="en-US" sz="3200" dirty="0" err="1" smtClean="0"/>
              <a:t>sesuai</a:t>
            </a:r>
            <a:r>
              <a:rPr lang="en-US" sz="3200" dirty="0" smtClean="0"/>
              <a:t> </a:t>
            </a:r>
            <a:r>
              <a:rPr lang="en-US" sz="3200" dirty="0" err="1" smtClean="0"/>
              <a:t>jadwal</a:t>
            </a:r>
            <a:endParaRPr lang="en-US" sz="3200" dirty="0" smtClean="0"/>
          </a:p>
        </p:txBody>
      </p:sp>
      <p:sp>
        <p:nvSpPr>
          <p:cNvPr id="5018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334000" y="1828800"/>
            <a:ext cx="3048000" cy="3657600"/>
          </a:xfrm>
        </p:spPr>
        <p:txBody>
          <a:bodyPr rtlCol="0">
            <a:normAutofit fontScale="85000" lnSpcReduction="10000"/>
          </a:bodyPr>
          <a:lstStyle/>
          <a:p>
            <a:pPr marL="182880" indent="-182880" algn="ctr" eaLnBrk="1" fontAlgn="auto" hangingPunct="1">
              <a:spcAft>
                <a:spcPts val="0"/>
              </a:spcAft>
              <a:defRPr/>
            </a:pPr>
            <a:r>
              <a:rPr lang="en-US" sz="3200" dirty="0" err="1" smtClean="0"/>
              <a:t>Definisi</a:t>
            </a:r>
            <a:r>
              <a:rPr lang="en-US" sz="3200" dirty="0" smtClean="0"/>
              <a:t>; </a:t>
            </a:r>
            <a:r>
              <a:rPr lang="en-US" sz="3200" dirty="0" err="1" smtClean="0"/>
              <a:t>Penimbangan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balita</a:t>
            </a:r>
            <a:r>
              <a:rPr lang="en-US" sz="3200" dirty="0" smtClean="0"/>
              <a:t> </a:t>
            </a:r>
            <a:r>
              <a:rPr lang="en-US" sz="3200" dirty="0" err="1" smtClean="0"/>
              <a:t>dilakukan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 smtClean="0"/>
              <a:t>bulan</a:t>
            </a:r>
            <a:r>
              <a:rPr lang="en-US" sz="3200" dirty="0" smtClean="0"/>
              <a:t> </a:t>
            </a:r>
            <a:r>
              <a:rPr lang="en-US" sz="3200" dirty="0" err="1" smtClean="0"/>
              <a:t>sekali</a:t>
            </a:r>
            <a:r>
              <a:rPr lang="en-US" sz="3200" dirty="0" smtClean="0"/>
              <a:t>/minimal 8 kali /</a:t>
            </a:r>
            <a:r>
              <a:rPr lang="en-US" sz="3200" dirty="0" err="1" smtClean="0"/>
              <a:t>th</a:t>
            </a:r>
            <a:r>
              <a:rPr lang="en-US" sz="3200" dirty="0" smtClean="0"/>
              <a:t> di </a:t>
            </a:r>
            <a:r>
              <a:rPr lang="en-US" sz="3200" dirty="0" err="1" smtClean="0"/>
              <a:t>sarkes</a:t>
            </a:r>
            <a:r>
              <a:rPr lang="en-US" sz="3200" dirty="0" smtClean="0"/>
              <a:t> (</a:t>
            </a:r>
            <a:r>
              <a:rPr lang="en-US" sz="3200" dirty="0" err="1" smtClean="0"/>
              <a:t>PKD,posyandu</a:t>
            </a:r>
            <a:r>
              <a:rPr lang="en-US" sz="3200" dirty="0" smtClean="0"/>
              <a:t>,</a:t>
            </a:r>
          </a:p>
          <a:p>
            <a:pPr marL="182880" indent="-18288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200" dirty="0" err="1" smtClean="0"/>
              <a:t>puskesmas</a:t>
            </a:r>
            <a:r>
              <a:rPr lang="en-US" dirty="0" smtClean="0"/>
              <a:t>)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8075" y="2195513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4</a:t>
            </a:r>
            <a:r>
              <a:rPr lang="en-US" dirty="0" smtClean="0"/>
              <a:t>.</a:t>
            </a:r>
            <a:r>
              <a:rPr lang="en-US" dirty="0" err="1" smtClean="0"/>
              <a:t>Gizi</a:t>
            </a:r>
            <a:r>
              <a:rPr lang="id-ID" dirty="0" smtClean="0"/>
              <a:t> Seimbang</a:t>
            </a:r>
            <a:endParaRPr lang="en-US" dirty="0" smtClean="0"/>
          </a:p>
        </p:txBody>
      </p:sp>
      <p:sp>
        <p:nvSpPr>
          <p:cNvPr id="4813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2362200"/>
            <a:ext cx="3429000" cy="3886200"/>
          </a:xfrm>
        </p:spPr>
        <p:txBody>
          <a:bodyPr/>
          <a:lstStyle/>
          <a:p>
            <a:pPr algn="ctr" eaLnBrk="1" hangingPunct="1"/>
            <a:r>
              <a:rPr lang="en-US" smtClean="0"/>
              <a:t>Semua anggaota kluarga mengkonsumsi makanan dengan gizi seimbang dan bebas pencemaran</a:t>
            </a:r>
          </a:p>
        </p:txBody>
      </p:sp>
      <p:sp>
        <p:nvSpPr>
          <p:cNvPr id="4813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495800" y="1933575"/>
            <a:ext cx="4191000" cy="46482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Definisi; makanan sesuai dg kebutuhan masing2 anggaota kluarga dan bebas pencemarab (bahan dicuci, tertutup tanpa BTM yg berbahaya)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0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5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  <a:r>
              <a:rPr lang="en-US" dirty="0" smtClean="0"/>
              <a:t>Air </a:t>
            </a:r>
            <a:r>
              <a:rPr lang="en-US" dirty="0" err="1" smtClean="0"/>
              <a:t>bersih</a:t>
            </a:r>
            <a:endParaRPr lang="en-US" dirty="0" smtClean="0"/>
          </a:p>
        </p:txBody>
      </p:sp>
      <p:sp>
        <p:nvSpPr>
          <p:cNvPr id="4915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sz="3200" smtClean="0"/>
              <a:t>Semua anggaota keluarga memiliki akses terhadap pemanfaatan air bersih untuk keperluan sehari-hari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267200" y="1600200"/>
            <a:ext cx="4419600" cy="44958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sz="3200" smtClean="0"/>
              <a:t>Definisi : air bersih untuk minum          (sudah dimasak,air kemasan),memasak, mandi, dan mencuci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648200"/>
            <a:ext cx="22383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648200"/>
            <a:ext cx="28956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68738"/>
            <a:ext cx="3886200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6</a:t>
            </a:r>
            <a:r>
              <a:rPr lang="en-US" dirty="0" smtClean="0"/>
              <a:t>. </a:t>
            </a:r>
            <a:r>
              <a:rPr lang="en-US" dirty="0" err="1" smtClean="0"/>
              <a:t>Jamban</a:t>
            </a:r>
            <a:endParaRPr lang="en-US" dirty="0" smtClean="0"/>
          </a:p>
        </p:txBody>
      </p:sp>
      <p:sp>
        <p:nvSpPr>
          <p:cNvPr id="5018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Semua anggaota keluarga menggunakan jamban</a:t>
            </a:r>
          </a:p>
        </p:txBody>
      </p:sp>
      <p:sp>
        <p:nvSpPr>
          <p:cNvPr id="5018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Definisi; jamban yg digunakan oleh seluruh anggaota keluarga yg memenuhi syarat kesehatan</a:t>
            </a:r>
            <a:r>
              <a:rPr lang="en-US" smtClean="0"/>
              <a:t> </a:t>
            </a:r>
          </a:p>
        </p:txBody>
      </p:sp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125" y="-15240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7</a:t>
            </a:r>
            <a:r>
              <a:rPr lang="en-US" dirty="0" smtClean="0"/>
              <a:t>. </a:t>
            </a:r>
            <a:r>
              <a:rPr lang="en-US" dirty="0" err="1" smtClean="0"/>
              <a:t>Sampah</a:t>
            </a:r>
            <a:endParaRPr lang="en-US" dirty="0" smtClean="0"/>
          </a:p>
        </p:txBody>
      </p:sp>
      <p:sp>
        <p:nvSpPr>
          <p:cNvPr id="5120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Semua anggaota keluarga membuang sampah pada tempatnya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00600" y="2438400"/>
            <a:ext cx="3776663" cy="36576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Definisi;Sampah ditampung dan dibuang setiap hari ditempat pembuangan yg memenuhi syarat kesehatan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57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8</a:t>
            </a:r>
            <a:r>
              <a:rPr lang="en-US" dirty="0" smtClean="0"/>
              <a:t>. </a:t>
            </a:r>
            <a:r>
              <a:rPr lang="en-US" dirty="0" err="1" smtClean="0"/>
              <a:t>Kepadatan</a:t>
            </a:r>
            <a:r>
              <a:rPr lang="en-US" dirty="0" smtClean="0"/>
              <a:t> </a:t>
            </a:r>
            <a:r>
              <a:rPr lang="en-US" dirty="0" err="1" smtClean="0"/>
              <a:t>Hunian</a:t>
            </a:r>
            <a:endParaRPr lang="en-US" dirty="0" smtClean="0"/>
          </a:p>
        </p:txBody>
      </p:sp>
      <p:sp>
        <p:nvSpPr>
          <p:cNvPr id="5222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71472" y="1643049"/>
            <a:ext cx="3451253" cy="3167075"/>
          </a:xfrm>
        </p:spPr>
        <p:txBody>
          <a:bodyPr/>
          <a:lstStyle/>
          <a:p>
            <a:pPr lvl="1" algn="ctr" eaLnBrk="1" hangingPunct="1"/>
            <a:r>
              <a:rPr lang="en-US" sz="3100" dirty="0" err="1" smtClean="0"/>
              <a:t>Setiap</a:t>
            </a:r>
            <a:r>
              <a:rPr lang="en-US" sz="3100" dirty="0" smtClean="0"/>
              <a:t> </a:t>
            </a:r>
            <a:r>
              <a:rPr lang="en-US" sz="3100" dirty="0" err="1" smtClean="0"/>
              <a:t>anggaota</a:t>
            </a:r>
            <a:r>
              <a:rPr lang="en-US" sz="3100" dirty="0" smtClean="0"/>
              <a:t> </a:t>
            </a:r>
            <a:r>
              <a:rPr lang="en-US" sz="3100" dirty="0" err="1" smtClean="0"/>
              <a:t>keluarga</a:t>
            </a:r>
            <a:r>
              <a:rPr lang="en-US" sz="3100" dirty="0" smtClean="0"/>
              <a:t> </a:t>
            </a:r>
            <a:r>
              <a:rPr lang="en-US" sz="3100" dirty="0" err="1" smtClean="0"/>
              <a:t>menempati</a:t>
            </a:r>
            <a:r>
              <a:rPr lang="en-US" sz="3100" dirty="0" smtClean="0"/>
              <a:t> </a:t>
            </a:r>
            <a:r>
              <a:rPr lang="en-US" sz="3100" dirty="0" err="1" smtClean="0"/>
              <a:t>ruangan</a:t>
            </a:r>
            <a:r>
              <a:rPr lang="en-US" sz="3100" dirty="0" smtClean="0"/>
              <a:t> </a:t>
            </a:r>
            <a:r>
              <a:rPr lang="en-US" sz="3100" dirty="0" err="1" smtClean="0"/>
              <a:t>menimal</a:t>
            </a:r>
            <a:r>
              <a:rPr lang="en-US" sz="3100" dirty="0" smtClean="0"/>
              <a:t> 9m</a:t>
            </a:r>
            <a:r>
              <a:rPr lang="en-US" sz="3100" baseline="30000" dirty="0" smtClean="0"/>
              <a:t>2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072066" y="1714488"/>
            <a:ext cx="3200400" cy="37131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sz="3000" dirty="0" err="1" smtClean="0"/>
              <a:t>Definisi</a:t>
            </a:r>
            <a:r>
              <a:rPr lang="en-US" sz="3000" dirty="0" smtClean="0"/>
              <a:t>; </a:t>
            </a:r>
            <a:r>
              <a:rPr lang="en-US" sz="3000" dirty="0" err="1" smtClean="0"/>
              <a:t>Jumlah</a:t>
            </a:r>
            <a:r>
              <a:rPr lang="en-US" sz="3000" dirty="0" smtClean="0"/>
              <a:t> </a:t>
            </a:r>
            <a:r>
              <a:rPr lang="en-US" sz="3000" dirty="0" err="1" smtClean="0"/>
              <a:t>keseluruhan</a:t>
            </a:r>
            <a:r>
              <a:rPr lang="en-US" sz="3000" dirty="0" smtClean="0"/>
              <a:t> </a:t>
            </a:r>
            <a:r>
              <a:rPr lang="en-US" sz="3000" dirty="0" err="1" smtClean="0"/>
              <a:t>luas</a:t>
            </a:r>
            <a:r>
              <a:rPr lang="en-US" sz="3000" dirty="0" smtClean="0"/>
              <a:t> </a:t>
            </a:r>
            <a:r>
              <a:rPr lang="en-US" sz="3000" dirty="0" err="1" smtClean="0"/>
              <a:t>lantai</a:t>
            </a:r>
            <a:r>
              <a:rPr lang="en-US" sz="3000" dirty="0" smtClean="0"/>
              <a:t> </a:t>
            </a:r>
            <a:r>
              <a:rPr lang="en-US" sz="3000" dirty="0" err="1" smtClean="0"/>
              <a:t>rumah</a:t>
            </a:r>
            <a:r>
              <a:rPr lang="en-US" sz="3000" dirty="0" smtClean="0"/>
              <a:t> </a:t>
            </a:r>
            <a:r>
              <a:rPr lang="en-US" sz="3000" dirty="0" err="1" smtClean="0"/>
              <a:t>tangga</a:t>
            </a:r>
            <a:r>
              <a:rPr lang="en-US" sz="3000" dirty="0" smtClean="0"/>
              <a:t> </a:t>
            </a:r>
            <a:r>
              <a:rPr lang="en-US" sz="3000" dirty="0" err="1" smtClean="0"/>
              <a:t>dibagi</a:t>
            </a:r>
            <a:r>
              <a:rPr lang="en-US" sz="3000" dirty="0" smtClean="0"/>
              <a:t> </a:t>
            </a:r>
            <a:r>
              <a:rPr lang="en-US" sz="3000" dirty="0" err="1" smtClean="0"/>
              <a:t>jmlh</a:t>
            </a:r>
            <a:r>
              <a:rPr lang="en-US" sz="3000" dirty="0" smtClean="0"/>
              <a:t> </a:t>
            </a:r>
            <a:r>
              <a:rPr lang="en-US" sz="3000" dirty="0" err="1" smtClean="0"/>
              <a:t>keluarga</a:t>
            </a:r>
            <a:r>
              <a:rPr lang="en-US" sz="3000" dirty="0" smtClean="0"/>
              <a:t> </a:t>
            </a:r>
            <a:r>
              <a:rPr lang="en-US" sz="3000" dirty="0" err="1" smtClean="0"/>
              <a:t>sama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minimal 9 m</a:t>
            </a:r>
            <a:r>
              <a:rPr lang="en-US" sz="3000" baseline="300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Lantai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endParaRPr lang="en-US" dirty="0" smtClean="0"/>
          </a:p>
        </p:txBody>
      </p:sp>
      <p:sp>
        <p:nvSpPr>
          <p:cNvPr id="5325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09600" y="1600200"/>
            <a:ext cx="3889375" cy="44196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sz="3200" smtClean="0"/>
              <a:t>Semua ruangan tempat tinggal keluarga berlantai kedap air ( bukan tanah) dan dalam keadaan bersih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5025" y="1600200"/>
            <a:ext cx="3889375" cy="44196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sz="3200" smtClean="0"/>
              <a:t>Definisi; lantai kedap air (tegel,plester,keramik,kayu) yg dijaga kebersihanya setiap hari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MDGs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</a:t>
            </a:r>
            <a:b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(Millenium Development Goals)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DINKES PROV JATENG 2012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05CD-9FBF-4CBD-9BBD-6D56AA686BDD}" type="slidenum">
              <a:rPr lang="id-ID" smtClean="0"/>
              <a:pPr/>
              <a:t>3</a:t>
            </a:fld>
            <a:endParaRPr lang="id-ID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752600"/>
          <a:ext cx="8186765" cy="420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790"/>
                <a:gridCol w="4629421"/>
                <a:gridCol w="2704554"/>
              </a:tblGrid>
              <a:tr h="105013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id-ID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SUBSTANSI</a:t>
                      </a:r>
                      <a:endParaRPr lang="id-ID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TARGET 2015</a:t>
                      </a:r>
                      <a:endParaRPr lang="id-ID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050135">
                <a:tc>
                  <a:txBody>
                    <a:bodyPr/>
                    <a:lstStyle/>
                    <a:p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AKI</a:t>
                      </a:r>
                      <a:r>
                        <a:rPr lang="id-ID" baseline="0" dirty="0" smtClean="0"/>
                        <a:t> (/100.000)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60</a:t>
                      </a:r>
                      <a:endParaRPr lang="id-ID" dirty="0"/>
                    </a:p>
                  </a:txBody>
                  <a:tcPr/>
                </a:tc>
              </a:tr>
              <a:tr h="1050135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AKB</a:t>
                      </a:r>
                      <a:r>
                        <a:rPr lang="id-ID" baseline="0" dirty="0" smtClean="0"/>
                        <a:t> (/1000)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8,5</a:t>
                      </a:r>
                      <a:endParaRPr lang="id-ID" dirty="0"/>
                    </a:p>
                  </a:txBody>
                  <a:tcPr/>
                </a:tc>
              </a:tr>
              <a:tr h="1050135"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AKABA (/1000)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11,85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solidFill>
                  <a:schemeClr val="hlink"/>
                </a:solidFill>
              </a:rPr>
              <a:t>10</a:t>
            </a:r>
            <a:r>
              <a:rPr lang="en-US" dirty="0" smtClean="0">
                <a:solidFill>
                  <a:schemeClr val="hlink"/>
                </a:solidFill>
              </a:rPr>
              <a:t>. </a:t>
            </a:r>
            <a:r>
              <a:rPr lang="en-US" dirty="0" err="1" smtClean="0">
                <a:solidFill>
                  <a:schemeClr val="hlink"/>
                </a:solidFill>
              </a:rPr>
              <a:t>Aktivitas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 err="1" smtClean="0">
                <a:solidFill>
                  <a:schemeClr val="hlink"/>
                </a:solidFill>
              </a:rPr>
              <a:t>Fisik</a:t>
            </a:r>
            <a:endParaRPr lang="en-US" dirty="0" smtClean="0">
              <a:solidFill>
                <a:schemeClr val="hlink"/>
              </a:solidFill>
            </a:endParaRPr>
          </a:p>
        </p:txBody>
      </p:sp>
      <p:sp>
        <p:nvSpPr>
          <p:cNvPr id="5427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73225"/>
            <a:ext cx="4038600" cy="471805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Anggaota yg berumur 10 th keatas melakukan aktifitas fisik/ olah raga</a:t>
            </a:r>
          </a:p>
        </p:txBody>
      </p:sp>
      <p:sp>
        <p:nvSpPr>
          <p:cNvPr id="5427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73225"/>
            <a:ext cx="4038600" cy="4718050"/>
          </a:xfrm>
        </p:spPr>
        <p:txBody>
          <a:bodyPr/>
          <a:lstStyle/>
          <a:p>
            <a:pPr eaLnBrk="1" hangingPunct="1"/>
            <a:r>
              <a:rPr lang="en-US" sz="3200" smtClean="0"/>
              <a:t>Definisi; aktifitas fisik/olah raga terukur minimal 30 menit sehari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733800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11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Merokok</a:t>
            </a:r>
            <a:endParaRPr lang="en-US" dirty="0" smtClean="0"/>
          </a:p>
        </p:txBody>
      </p:sp>
      <p:sp>
        <p:nvSpPr>
          <p:cNvPr id="55298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301625" y="2130425"/>
            <a:ext cx="4191000" cy="396875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smtClean="0"/>
              <a:t>Tidak ada  keluarga yg merokok dalam 1 bulan terakhir</a:t>
            </a:r>
          </a:p>
        </p:txBody>
      </p:sp>
      <p:sp>
        <p:nvSpPr>
          <p:cNvPr id="55299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651375" y="2130425"/>
            <a:ext cx="4191000" cy="396875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/>
              <a:t>Definisi; Rumah bebas dari asap rokok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962400"/>
            <a:ext cx="2247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</a:t>
            </a:r>
            <a:r>
              <a:rPr lang="id-ID" dirty="0" smtClean="0"/>
              <a:t>2</a:t>
            </a:r>
            <a:r>
              <a:rPr lang="en-US" dirty="0" smtClean="0"/>
              <a:t>.</a:t>
            </a:r>
            <a:r>
              <a:rPr lang="en-US" dirty="0" err="1" smtClean="0"/>
              <a:t>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 smtClean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57225" y="1600200"/>
            <a:ext cx="3357586" cy="449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anggota</a:t>
            </a:r>
            <a:r>
              <a:rPr lang="en-US" sz="3200" dirty="0" smtClean="0"/>
              <a:t> </a:t>
            </a:r>
            <a:r>
              <a:rPr lang="en-US" sz="3200" dirty="0" err="1" smtClean="0"/>
              <a:t>keluarga</a:t>
            </a:r>
            <a:r>
              <a:rPr lang="en-US" sz="3200" dirty="0" smtClean="0"/>
              <a:t> </a:t>
            </a:r>
            <a:r>
              <a:rPr lang="en-US" sz="3200" dirty="0" err="1" smtClean="0"/>
              <a:t>mencuci</a:t>
            </a:r>
            <a:r>
              <a:rPr lang="en-US" sz="3200" dirty="0" smtClean="0"/>
              <a:t> </a:t>
            </a:r>
            <a:r>
              <a:rPr lang="en-US" sz="3200" dirty="0" err="1" smtClean="0"/>
              <a:t>tangan</a:t>
            </a:r>
            <a:r>
              <a:rPr lang="en-US" sz="3200" dirty="0" smtClean="0"/>
              <a:t> </a:t>
            </a:r>
            <a:r>
              <a:rPr lang="en-US" sz="3200" dirty="0" err="1" smtClean="0"/>
              <a:t>sebelum</a:t>
            </a:r>
            <a:r>
              <a:rPr lang="en-US" sz="3200" dirty="0" smtClean="0"/>
              <a:t> </a:t>
            </a:r>
            <a:r>
              <a:rPr lang="en-US" sz="3200" dirty="0" err="1" smtClean="0"/>
              <a:t>makan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sesudah</a:t>
            </a:r>
            <a:r>
              <a:rPr lang="en-US" sz="3200" dirty="0" smtClean="0"/>
              <a:t> BAB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3438" y="1981200"/>
            <a:ext cx="3214710" cy="4114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 err="1" smtClean="0"/>
              <a:t>Definisi</a:t>
            </a:r>
            <a:r>
              <a:rPr lang="en-US" sz="3200" dirty="0" smtClean="0"/>
              <a:t>; </a:t>
            </a:r>
            <a:r>
              <a:rPr lang="en-US" sz="3200" dirty="0" err="1" smtClean="0"/>
              <a:t>mencuci</a:t>
            </a:r>
            <a:r>
              <a:rPr lang="en-US" sz="3200" dirty="0" smtClean="0"/>
              <a:t> </a:t>
            </a:r>
            <a:r>
              <a:rPr lang="en-US" sz="3200" dirty="0" err="1" smtClean="0"/>
              <a:t>tangan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sabun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bersih</a:t>
            </a:r>
            <a:endParaRPr lang="en-US" sz="3200" dirty="0" smtClean="0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"/>
            <a:ext cx="2143125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87680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id-ID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Gigi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Mulut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734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828800"/>
            <a:ext cx="3776663" cy="3657600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n-US" sz="3200" b="1" smtClean="0">
                <a:solidFill>
                  <a:schemeClr val="bg1"/>
                </a:solidFill>
              </a:rPr>
              <a:t>Semua anggaota keluarga menggosok gigi minimnal 2 kali sehari sesudah makan dan sebelum tidur</a:t>
            </a:r>
          </a:p>
        </p:txBody>
      </p:sp>
      <p:sp>
        <p:nvSpPr>
          <p:cNvPr id="5734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2743200"/>
            <a:ext cx="3810000" cy="3295650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n-US" sz="3200" smtClean="0">
                <a:solidFill>
                  <a:schemeClr val="bg1"/>
                </a:solidFill>
              </a:rPr>
              <a:t>Definisi;meggosok gigi 2 kali sehari menggunakan sikat gigi masing2 dan pasta </a:t>
            </a:r>
            <a:r>
              <a:rPr lang="en-US" sz="3200" smtClean="0"/>
              <a:t>gigi</a:t>
            </a: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85728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1</a:t>
            </a:r>
            <a:r>
              <a:rPr lang="id-ID" dirty="0" smtClean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Miras</a:t>
            </a:r>
            <a:r>
              <a:rPr lang="en-US" dirty="0" smtClean="0"/>
              <a:t>/</a:t>
            </a:r>
            <a:r>
              <a:rPr lang="en-US" dirty="0" err="1" smtClean="0"/>
              <a:t>Narkoba</a:t>
            </a:r>
            <a:endParaRPr lang="en-US" dirty="0" smtClean="0"/>
          </a:p>
        </p:txBody>
      </p:sp>
      <p:sp>
        <p:nvSpPr>
          <p:cNvPr id="5837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828800"/>
            <a:ext cx="3429000" cy="3657600"/>
          </a:xfrm>
        </p:spPr>
        <p:txBody>
          <a:bodyPr/>
          <a:lstStyle/>
          <a:p>
            <a:pPr algn="ctr" eaLnBrk="1" hangingPunct="1"/>
            <a:r>
              <a:rPr lang="en-US" smtClean="0"/>
              <a:t>Semua anggaota keluarga tidak minum miras dan tidak menyalahgunakan narkoba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algn="ctr" eaLnBrk="1" hangingPunct="1"/>
            <a:r>
              <a:rPr lang="en-US" smtClean="0"/>
              <a:t>Definisi;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 tidak ada anggaota keluarga yg membeli,menjual dan menggunakan serta menyimpan miras dan narkoba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029200"/>
            <a:ext cx="15906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15</a:t>
            </a:r>
            <a:r>
              <a:rPr lang="en-US" dirty="0" smtClean="0"/>
              <a:t>.JPK / DANA SEHAT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Anggaota keluarga menjadi peserta jaminan pemeliharaan kesehatan </a:t>
            </a:r>
          </a:p>
        </p:txBody>
      </p:sp>
      <p:sp>
        <p:nvSpPr>
          <p:cNvPr id="5939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r>
              <a:rPr lang="en-US" sz="3200" smtClean="0"/>
              <a:t>Definisi : JPK termasuk dana sehat, Askes,Askes Maskin dll.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04800"/>
            <a:ext cx="1371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16. </a:t>
            </a:r>
            <a:r>
              <a:rPr lang="id-ID" smtClean="0"/>
              <a:t>Pemberantsan Sarang Nyamuk</a:t>
            </a:r>
            <a:endParaRPr lang="en-US" smtClean="0"/>
          </a:p>
        </p:txBody>
      </p:sp>
      <p:sp>
        <p:nvSpPr>
          <p:cNvPr id="6041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828800"/>
            <a:ext cx="3352800" cy="36576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anggaota keluarga </a:t>
            </a:r>
            <a:r>
              <a:rPr lang="id-ID" sz="3200" smtClean="0"/>
              <a:t>melakukan 3 M</a:t>
            </a:r>
            <a:endParaRPr lang="en-US" sz="3200" smtClean="0"/>
          </a:p>
        </p:txBody>
      </p:sp>
      <p:sp>
        <p:nvSpPr>
          <p:cNvPr id="6042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Definisi;</a:t>
            </a:r>
          </a:p>
          <a:p>
            <a:pPr algn="ctr" eaLnBrk="1" hangingPunct="1">
              <a:buFontTx/>
              <a:buNone/>
            </a:pPr>
            <a:r>
              <a:rPr lang="en-US" sz="3200" smtClean="0"/>
              <a:t>Keluarga </a:t>
            </a:r>
            <a:r>
              <a:rPr lang="id-ID" sz="3200" smtClean="0"/>
              <a:t>melakukan 3 M nilai 1</a:t>
            </a:r>
            <a:endParaRPr lang="en-US" sz="3200" smtClean="0"/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62400"/>
            <a:ext cx="40576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73914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500" dirty="0" err="1" smtClean="0"/>
              <a:t>Nilai</a:t>
            </a:r>
            <a:r>
              <a:rPr lang="en-US" sz="3500" dirty="0" smtClean="0"/>
              <a:t>: </a:t>
            </a:r>
            <a:r>
              <a:rPr lang="id-ID" sz="3500" dirty="0" smtClean="0"/>
              <a:t>0</a:t>
            </a:r>
            <a:r>
              <a:rPr lang="en-US" sz="3500" dirty="0" smtClean="0"/>
              <a:t> </a:t>
            </a:r>
            <a:r>
              <a:rPr lang="en-US" sz="3500" dirty="0" err="1" smtClean="0"/>
              <a:t>apa</a:t>
            </a:r>
            <a:r>
              <a:rPr lang="en-US" sz="3500" dirty="0" smtClean="0"/>
              <a:t> </a:t>
            </a:r>
            <a:r>
              <a:rPr lang="en-US" sz="3500" dirty="0" err="1" smtClean="0"/>
              <a:t>bila</a:t>
            </a:r>
            <a:r>
              <a:rPr lang="en-US" sz="3500" dirty="0" smtClean="0"/>
              <a:t> </a:t>
            </a:r>
            <a:r>
              <a:rPr lang="en-US" sz="3500" dirty="0" err="1" smtClean="0"/>
              <a:t>jawaban</a:t>
            </a:r>
            <a:r>
              <a:rPr lang="en-US" sz="3500" dirty="0" smtClean="0"/>
              <a:t> </a:t>
            </a:r>
            <a:r>
              <a:rPr lang="en-US" sz="3500" dirty="0" err="1" smtClean="0"/>
              <a:t>dalam</a:t>
            </a:r>
            <a:r>
              <a:rPr lang="en-US" sz="3500" dirty="0" smtClean="0"/>
              <a:t> </a:t>
            </a:r>
            <a:r>
              <a:rPr lang="en-US" sz="3500" dirty="0" err="1" smtClean="0"/>
              <a:t>variabel</a:t>
            </a:r>
            <a:r>
              <a:rPr lang="en-US" sz="3500" dirty="0" smtClean="0"/>
              <a:t> </a:t>
            </a:r>
            <a:r>
              <a:rPr lang="en-US" sz="3500" dirty="0" err="1" smtClean="0"/>
              <a:t>tidak</a:t>
            </a:r>
            <a:r>
              <a:rPr lang="en-US" sz="3500" dirty="0" smtClean="0"/>
              <a:t> </a:t>
            </a:r>
            <a:r>
              <a:rPr lang="en-US" sz="3500" dirty="0" err="1" smtClean="0"/>
              <a:t>sesuai</a:t>
            </a:r>
            <a:r>
              <a:rPr lang="en-US" sz="3500" dirty="0" smtClean="0"/>
              <a:t> </a:t>
            </a:r>
            <a:r>
              <a:rPr lang="en-US" sz="3500" dirty="0" err="1" smtClean="0"/>
              <a:t>indikator</a:t>
            </a:r>
            <a:r>
              <a:rPr lang="en-US" sz="3500" dirty="0" smtClean="0"/>
              <a:t> </a:t>
            </a:r>
            <a:r>
              <a:rPr lang="en-US" sz="3500" dirty="0" err="1" smtClean="0"/>
              <a:t>yg</a:t>
            </a:r>
            <a:r>
              <a:rPr lang="en-US" sz="3500" dirty="0" smtClean="0"/>
              <a:t> </a:t>
            </a:r>
            <a:r>
              <a:rPr lang="en-US" sz="3500" dirty="0" err="1" smtClean="0"/>
              <a:t>dimaksud</a:t>
            </a:r>
            <a:endParaRPr lang="en-US" sz="3500" dirty="0" smtClean="0"/>
          </a:p>
        </p:txBody>
      </p:sp>
      <p:sp>
        <p:nvSpPr>
          <p:cNvPr id="6144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2803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err="1" smtClean="0">
                <a:solidFill>
                  <a:schemeClr val="hlink"/>
                </a:solidFill>
              </a:rPr>
              <a:t>Nilai</a:t>
            </a:r>
            <a:r>
              <a:rPr lang="en-US" sz="4800" dirty="0" smtClean="0">
                <a:solidFill>
                  <a:schemeClr val="hlink"/>
                </a:solidFill>
              </a:rPr>
              <a:t>: 1 </a:t>
            </a:r>
            <a:r>
              <a:rPr lang="en-US" sz="4800" dirty="0" err="1" smtClean="0">
                <a:solidFill>
                  <a:schemeClr val="hlink"/>
                </a:solidFill>
              </a:rPr>
              <a:t>apabila</a:t>
            </a:r>
            <a:r>
              <a:rPr lang="en-US" sz="4800" dirty="0" smtClean="0">
                <a:solidFill>
                  <a:schemeClr val="hlink"/>
                </a:solidFill>
              </a:rPr>
              <a:t> </a:t>
            </a:r>
            <a:r>
              <a:rPr lang="en-US" sz="4800" dirty="0" err="1" smtClean="0">
                <a:solidFill>
                  <a:schemeClr val="hlink"/>
                </a:solidFill>
              </a:rPr>
              <a:t>jawaban</a:t>
            </a:r>
            <a:r>
              <a:rPr lang="en-US" sz="4800" dirty="0" smtClean="0">
                <a:solidFill>
                  <a:schemeClr val="hlink"/>
                </a:solidFill>
              </a:rPr>
              <a:t> </a:t>
            </a:r>
            <a:r>
              <a:rPr lang="en-US" sz="4800" dirty="0" err="1" smtClean="0">
                <a:solidFill>
                  <a:schemeClr val="hlink"/>
                </a:solidFill>
              </a:rPr>
              <a:t>dalam</a:t>
            </a:r>
            <a:r>
              <a:rPr lang="en-US" sz="4800" dirty="0" smtClean="0">
                <a:solidFill>
                  <a:schemeClr val="hlink"/>
                </a:solidFill>
              </a:rPr>
              <a:t> </a:t>
            </a:r>
            <a:r>
              <a:rPr lang="en-US" sz="4800" dirty="0" err="1" smtClean="0">
                <a:solidFill>
                  <a:schemeClr val="hlink"/>
                </a:solidFill>
              </a:rPr>
              <a:t>variabel</a:t>
            </a:r>
            <a:r>
              <a:rPr lang="en-US" sz="4800" dirty="0" smtClean="0">
                <a:solidFill>
                  <a:schemeClr val="hlink"/>
                </a:solidFill>
              </a:rPr>
              <a:t> </a:t>
            </a:r>
            <a:r>
              <a:rPr lang="en-US" sz="4800" dirty="0" err="1" smtClean="0">
                <a:solidFill>
                  <a:schemeClr val="hlink"/>
                </a:solidFill>
              </a:rPr>
              <a:t>tersebut</a:t>
            </a:r>
            <a:r>
              <a:rPr lang="en-US" sz="4800" dirty="0" smtClean="0">
                <a:solidFill>
                  <a:schemeClr val="hlink"/>
                </a:solidFill>
              </a:rPr>
              <a:t> </a:t>
            </a:r>
            <a:r>
              <a:rPr lang="en-US" sz="4800" dirty="0" err="1" smtClean="0">
                <a:solidFill>
                  <a:schemeClr val="hlink"/>
                </a:solidFill>
              </a:rPr>
              <a:t>sesuai</a:t>
            </a:r>
            <a:r>
              <a:rPr lang="en-US" sz="4800" dirty="0" smtClean="0">
                <a:solidFill>
                  <a:schemeClr val="hlink"/>
                </a:solidFill>
              </a:rPr>
              <a:t> dg </a:t>
            </a:r>
            <a:r>
              <a:rPr lang="en-US" sz="4800" dirty="0" err="1" smtClean="0">
                <a:solidFill>
                  <a:schemeClr val="hlink"/>
                </a:solidFill>
              </a:rPr>
              <a:t>indikator</a:t>
            </a:r>
            <a:r>
              <a:rPr lang="en-US" sz="4800" dirty="0" smtClean="0">
                <a:solidFill>
                  <a:schemeClr val="hlink"/>
                </a:solidFill>
              </a:rPr>
              <a:t> </a:t>
            </a:r>
            <a:r>
              <a:rPr lang="en-US" sz="4800" dirty="0" err="1" smtClean="0">
                <a:solidFill>
                  <a:schemeClr val="hlink"/>
                </a:solidFill>
              </a:rPr>
              <a:t>yg</a:t>
            </a:r>
            <a:r>
              <a:rPr lang="en-US" sz="4800" dirty="0" smtClean="0">
                <a:solidFill>
                  <a:schemeClr val="hlink"/>
                </a:solidFill>
              </a:rPr>
              <a:t> </a:t>
            </a:r>
            <a:r>
              <a:rPr lang="en-US" sz="4800" dirty="0" err="1" smtClean="0">
                <a:solidFill>
                  <a:schemeClr val="hlink"/>
                </a:solidFill>
              </a:rPr>
              <a:t>maksud</a:t>
            </a:r>
            <a:endParaRPr lang="en-US" sz="48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SRATA RUMAH TANGGA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209800"/>
            <a:ext cx="8229600" cy="3962400"/>
          </a:xfrm>
        </p:spPr>
        <p:txBody>
          <a:bodyPr/>
          <a:lstStyle/>
          <a:p>
            <a:pPr eaLnBrk="1" hangingPunct="1"/>
            <a:r>
              <a:rPr lang="en-US" sz="3600" smtClean="0"/>
              <a:t>Sehat Pratama;nilai antara 1 s/d 5</a:t>
            </a:r>
          </a:p>
          <a:p>
            <a:pPr eaLnBrk="1" hangingPunct="1"/>
            <a:r>
              <a:rPr lang="en-US" sz="3600" smtClean="0"/>
              <a:t>Sehat Madya; nilai antara 6 s/d 10</a:t>
            </a:r>
          </a:p>
          <a:p>
            <a:pPr eaLnBrk="1" hangingPunct="1"/>
            <a:r>
              <a:rPr lang="en-US" sz="3600" smtClean="0"/>
              <a:t>Sehat Utama; nilai antara 11 s/d15</a:t>
            </a:r>
          </a:p>
          <a:p>
            <a:pPr eaLnBrk="1" hangingPunct="1"/>
            <a:r>
              <a:rPr lang="en-US" sz="3600" smtClean="0"/>
              <a:t>Sehat  Purnama; nilai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153400" cy="113346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Strata </a:t>
            </a:r>
            <a:r>
              <a:rPr lang="en-US" dirty="0" err="1" smtClean="0"/>
              <a:t>kelompok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err="1" smtClean="0"/>
              <a:t>Rt</a:t>
            </a:r>
            <a:r>
              <a:rPr lang="en-US" dirty="0" smtClean="0"/>
              <a:t>, </a:t>
            </a:r>
            <a:r>
              <a:rPr lang="en-US" dirty="0" err="1" smtClean="0"/>
              <a:t>Rw,Desa,Puskesmas</a:t>
            </a:r>
            <a:r>
              <a:rPr lang="en-US" dirty="0" smtClean="0"/>
              <a:t>, </a:t>
            </a:r>
            <a:r>
              <a:rPr lang="en-US" dirty="0" err="1" smtClean="0"/>
              <a:t>Kecamatan</a:t>
            </a:r>
            <a:endParaRPr lang="en-US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Sehat Pratama;jml RT untuk sehat utama dan paripurna mencapai 1s/d 24%</a:t>
            </a:r>
          </a:p>
          <a:p>
            <a:pPr eaLnBrk="1" hangingPunct="1"/>
            <a:r>
              <a:rPr lang="en-US" smtClean="0"/>
              <a:t>Sehat Madya ; jml RT untuk  sehat utama dan paripurna mencapai 25 s/d 49%</a:t>
            </a:r>
          </a:p>
          <a:p>
            <a:pPr eaLnBrk="1" hangingPunct="1"/>
            <a:r>
              <a:rPr lang="en-US" smtClean="0"/>
              <a:t>Sehat Utama ; jml RT untuk sehat utama dan paripurna mencapai 50s/d74%</a:t>
            </a:r>
          </a:p>
          <a:p>
            <a:pPr eaLnBrk="1" hangingPunct="1"/>
            <a:r>
              <a:rPr lang="en-US" smtClean="0"/>
              <a:t>Sehat paripurna ;jml RT untuk sehat utama dan paripurna mencapai 75%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15636" y="-129267"/>
            <a:ext cx="8220364" cy="70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22" tIns="45025" rIns="90022" bIns="45025" anchor="ctr"/>
          <a:lstStyle/>
          <a:p>
            <a:pPr algn="ctr"/>
            <a:r>
              <a:rPr lang="en-US" sz="2700" b="1">
                <a:solidFill>
                  <a:srgbClr val="002060"/>
                </a:solidFill>
                <a:cs typeface="Tahoma" pitchFamily="34" charset="0"/>
              </a:rPr>
              <a:t>DERAJAT  KESEHATAN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38546" y="557893"/>
          <a:ext cx="8866909" cy="59735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92725"/>
                <a:gridCol w="2531605"/>
                <a:gridCol w="1209122"/>
                <a:gridCol w="1108364"/>
                <a:gridCol w="1108364"/>
                <a:gridCol w="1108364"/>
                <a:gridCol w="1108365"/>
              </a:tblGrid>
              <a:tr h="701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</a:t>
                      </a:r>
                    </a:p>
                  </a:txBody>
                  <a:tcPr marL="165340" marR="165340" marT="80299" marB="802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KONDISI</a:t>
                      </a:r>
                    </a:p>
                  </a:txBody>
                  <a:tcPr marL="165340" marR="165340" marT="80299" marB="802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2008</a:t>
                      </a:r>
                    </a:p>
                  </a:txBody>
                  <a:tcPr marL="165340" marR="165340" marT="80299" marB="802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marL="165340" marR="165340" marT="80299" marB="802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2010</a:t>
                      </a:r>
                    </a:p>
                  </a:txBody>
                  <a:tcPr marL="165340" marR="165340" marT="80299" marB="802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2011</a:t>
                      </a:r>
                    </a:p>
                  </a:txBody>
                  <a:tcPr marL="165340" marR="165340" marT="80299" marB="802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  <a:endParaRPr kumimoji="0" lang="id-ID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(Tw. 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id-ID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65340" marR="165340" marT="80299" marB="80299" horzOverflow="overflow"/>
                </a:tc>
              </a:tr>
              <a:tr h="701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165340" marR="165340" marT="80299" marB="802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Umur Harapan Hidup (UHH)</a:t>
                      </a:r>
                    </a:p>
                  </a:txBody>
                  <a:tcPr marL="165340" marR="165340" marT="80299" marB="802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71,1</a:t>
                      </a:r>
                    </a:p>
                  </a:txBody>
                  <a:tcPr marL="165340" marR="165340" marT="80299" marB="802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71,25</a:t>
                      </a:r>
                    </a:p>
                  </a:txBody>
                  <a:tcPr marL="165340" marR="165340" marT="80299" marB="802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71,40</a:t>
                      </a:r>
                    </a:p>
                  </a:txBody>
                  <a:tcPr marL="165340" marR="165340" marT="80299" marB="802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N/A</a:t>
                      </a:r>
                    </a:p>
                  </a:txBody>
                  <a:tcPr marL="165340" marR="165340" marT="80299" marB="802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65340" marR="165340" marT="80299" marB="80299" horzOverflow="overflow"/>
                </a:tc>
              </a:tr>
              <a:tr h="971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165340" marR="165340" marT="80299" marB="8029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Angka Kematian Ibu (per 100.000 kelahiran hidup)</a:t>
                      </a:r>
                    </a:p>
                  </a:txBody>
                  <a:tcPr marL="165340" marR="165340" marT="80299" marB="8029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114,42</a:t>
                      </a:r>
                    </a:p>
                  </a:txBody>
                  <a:tcPr marL="165340" marR="165340" marT="80289" marB="8028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117,02</a:t>
                      </a:r>
                    </a:p>
                  </a:txBody>
                  <a:tcPr marL="165340" marR="165340" marT="80289" marB="8028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104,97</a:t>
                      </a:r>
                    </a:p>
                  </a:txBody>
                  <a:tcPr marL="165340" marR="165340" marT="80289" marB="8028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116,01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65340" marR="165340" marT="80289" marB="8028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494 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Kasus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65340" marR="165340" marT="80289" marB="8028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971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165340" marR="165340" marT="80299" marB="802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Angka Kematian Bayi (per 1000 kelahiran hidup)</a:t>
                      </a:r>
                    </a:p>
                  </a:txBody>
                  <a:tcPr marL="165340" marR="165340" marT="80299" marB="802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9,71</a:t>
                      </a:r>
                    </a:p>
                  </a:txBody>
                  <a:tcPr marL="165340" marR="165340" marT="80289" marB="80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10,37</a:t>
                      </a:r>
                    </a:p>
                  </a:txBody>
                  <a:tcPr marL="165340" marR="165340" marT="80289" marB="80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10,62</a:t>
                      </a:r>
                    </a:p>
                  </a:txBody>
                  <a:tcPr marL="165340" marR="165340" marT="80289" marB="80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10,34</a:t>
                      </a:r>
                    </a:p>
                  </a:txBody>
                  <a:tcPr marL="165340" marR="165340" marT="80289" marB="80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4028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Kasus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65340" marR="165340" marT="80289" marB="80289" horzOverflow="overflow"/>
                </a:tc>
              </a:tr>
              <a:tr h="971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165340" marR="165340" marT="80299" marB="8029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Angka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Kematian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Ba</a:t>
                      </a: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lita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(per 1000 kelahiran hidup)</a:t>
                      </a:r>
                    </a:p>
                  </a:txBody>
                  <a:tcPr marL="165340" marR="165340" marT="80299" marB="8029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65340" marR="165340" marT="80289" marB="8028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,7</a:t>
                      </a: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65340" marR="165340" marT="80289" marB="8028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165340" marR="165340" marT="80289" marB="8028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11,50</a:t>
                      </a:r>
                    </a:p>
                  </a:txBody>
                  <a:tcPr marL="165340" marR="165340" marT="80289" marB="8028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4456 kasus</a:t>
                      </a:r>
                      <a:endParaRPr kumimoji="0" lang="id-ID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65340" marR="165340" marT="80289" marB="8028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953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L="165340" marR="165340" marT="80299" marB="802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Kasus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Balita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Gizi Buruk  (BB/TB)</a:t>
                      </a:r>
                    </a:p>
                  </a:txBody>
                  <a:tcPr marL="165340" marR="165340" marT="80299" marB="802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3420</a:t>
                      </a:r>
                    </a:p>
                  </a:txBody>
                  <a:tcPr marL="165340" marR="165340" marT="80289" marB="80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3160</a:t>
                      </a:r>
                    </a:p>
                  </a:txBody>
                  <a:tcPr marL="165340" marR="165340" marT="80289" marB="80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3468</a:t>
                      </a:r>
                    </a:p>
                  </a:txBody>
                  <a:tcPr marL="165340" marR="165340" marT="80289" marB="80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187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65340" marR="165340" marT="80289" marB="8028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1364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65340" marR="165340" marT="80289" marB="80289" horzOverflow="overflow"/>
                </a:tc>
              </a:tr>
              <a:tr h="70150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165340" marR="165340" marT="80271" marB="80271" anchor="ctr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Kesakitan DBD (IR per 100.000 penduduk)</a:t>
                      </a:r>
                    </a:p>
                  </a:txBody>
                  <a:tcPr marL="165340" marR="165340" marT="80299" marB="8029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59</a:t>
                      </a: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165340" marR="165340" marT="80299" marB="8029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,9</a:t>
                      </a:r>
                    </a:p>
                  </a:txBody>
                  <a:tcPr marL="165340" marR="165340" marT="80299" marB="8029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,8</a:t>
                      </a:r>
                    </a:p>
                  </a:txBody>
                  <a:tcPr marL="165340" marR="165340" marT="80299" marB="8029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</a:t>
                      </a:r>
                      <a:r>
                        <a:rPr kumimoji="0" lang="id-ID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65340" marR="165340" marT="80299" marB="8029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11,58</a:t>
                      </a:r>
                    </a:p>
                  </a:txBody>
                  <a:tcPr marL="165340" marR="165340" marT="80299" marB="80299" horzOverflow="overflow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8133" name="Slide Number Placeholder 1"/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993660" y="6494010"/>
            <a:ext cx="2135909" cy="36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17" tIns="45316" rIns="90617" bIns="45316" anchor="ctr"/>
          <a:lstStyle>
            <a:lvl1pPr defTabSz="469900" eaLnBrk="0" hangingPunct="0"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69900" eaLnBrk="0" hangingPunct="0"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69900" eaLnBrk="0" hangingPunct="0"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69900" eaLnBrk="0" hangingPunct="0"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69900" eaLnBrk="0" hangingPunct="0"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063691FD-7596-4628-BB1B-5FD335B0DB28}" type="slidenum">
              <a:rPr lang="id-ID" sz="1400"/>
              <a:pPr algn="r" eaLnBrk="1" hangingPunct="1"/>
              <a:t>4</a:t>
            </a:fld>
            <a:endParaRPr lang="id-ID" sz="1400"/>
          </a:p>
        </p:txBody>
      </p:sp>
      <p:sp>
        <p:nvSpPr>
          <p:cNvPr id="88134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1444592" indent="-555612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2222449" indent="-44449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3111429" indent="-44449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4000409" indent="-44449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889388" indent="-4444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5778368" indent="-4444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6667348" indent="-4444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7556327" indent="-44449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sv-SE" sz="1400" smtClean="0">
                <a:solidFill>
                  <a:srgbClr val="000000"/>
                </a:solidFill>
              </a:rPr>
              <a:t>DINKES PROV JATENG 2012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28977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1605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600" dirty="0" smtClean="0">
                <a:latin typeface="ProseAntique" pitchFamily="34" charset="0"/>
              </a:rPr>
              <a:t>T</a:t>
            </a:r>
            <a:r>
              <a:rPr lang="id-ID" sz="4600" dirty="0" smtClean="0">
                <a:latin typeface="ProseAntique" pitchFamily="34" charset="0"/>
              </a:rPr>
              <a:t>E</a:t>
            </a:r>
            <a:r>
              <a:rPr lang="en-US" sz="4600" dirty="0" smtClean="0">
                <a:latin typeface="ProseAntique" pitchFamily="34" charset="0"/>
              </a:rPr>
              <a:t>RIMA KASIH</a:t>
            </a:r>
          </a:p>
        </p:txBody>
      </p:sp>
      <p:pic>
        <p:nvPicPr>
          <p:cNvPr id="64515" name="Picture 1" descr="E:\phbs um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28934"/>
            <a:ext cx="75009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encrypted-tbn3.gstatic.com/images?q=tbn:ANd9GcSa0l5QdGu-31tW0_kQs_xiV1RfDWoS3cjJ9vza26WKTredeF3Ls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00042"/>
            <a:ext cx="215265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892175"/>
            <a:ext cx="4040188" cy="639763"/>
          </a:xfrm>
        </p:spPr>
        <p:txBody>
          <a:bodyPr anchor="b"/>
          <a:lstStyle/>
          <a:p>
            <a:pPr marL="0" indent="0" algn="ctr">
              <a:buFontTx/>
              <a:buNone/>
            </a:pPr>
            <a:r>
              <a:rPr lang="en-US" sz="1800" b="1" smtClean="0"/>
              <a:t>Penyebab kematian bayi 0-11 bulan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102225" y="892175"/>
            <a:ext cx="4041775" cy="639763"/>
          </a:xfrm>
        </p:spPr>
        <p:txBody>
          <a:bodyPr anchor="b"/>
          <a:lstStyle/>
          <a:p>
            <a:pPr marL="0" indent="0" algn="ctr">
              <a:buFontTx/>
              <a:buNone/>
            </a:pPr>
            <a:r>
              <a:rPr lang="en-US" sz="1800" b="1" smtClean="0"/>
              <a:t>Penyebab kematian bayi 0-59 bulan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</p:nvPr>
        </p:nvGraphicFramePr>
        <p:xfrm>
          <a:off x="0" y="2463800"/>
          <a:ext cx="3929063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74" name="Content Placeholder 7"/>
          <p:cNvGraphicFramePr>
            <a:graphicFrameLocks noGrp="1"/>
          </p:cNvGraphicFramePr>
          <p:nvPr>
            <p:ph sz="quarter" idx="4294967295"/>
          </p:nvPr>
        </p:nvGraphicFramePr>
        <p:xfrm>
          <a:off x="5214938" y="2597150"/>
          <a:ext cx="3929062" cy="3357563"/>
        </p:xfrm>
        <a:graphic>
          <a:graphicData uri="http://schemas.openxmlformats.org/presentationml/2006/ole">
            <p:oleObj spid="_x0000_s40962" r:id="rId5" imgW="3932261" imgH="3353091" progId="Excel.Sheet.8">
              <p:embed/>
            </p:oleObj>
          </a:graphicData>
        </a:graphic>
      </p:graphicFrame>
      <p:sp>
        <p:nvSpPr>
          <p:cNvPr id="73" name="Rectangle 24"/>
          <p:cNvSpPr txBox="1">
            <a:spLocks noGrp="1" noChangeArrowheads="1"/>
          </p:cNvSpPr>
          <p:nvPr/>
        </p:nvSpPr>
        <p:spPr bwMode="auto">
          <a:xfrm>
            <a:off x="492125" y="6308725"/>
            <a:ext cx="2036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ea typeface="Arial Unicode MS" pitchFamily="34" charset="-128"/>
                <a:cs typeface="Arial Unicode MS" pitchFamily="34" charset="-128"/>
              </a:rPr>
              <a:t>Sumber : Riskesdas 2007</a:t>
            </a:r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3286125" y="3629025"/>
            <a:ext cx="14144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Pneumonia, 12.7 %</a:t>
            </a:r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3286125" y="5033963"/>
            <a:ext cx="9207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Diare, 15 %</a:t>
            </a:r>
          </a:p>
        </p:txBody>
      </p:sp>
      <p:sp>
        <p:nvSpPr>
          <p:cNvPr id="3081" name="Rectangle 15"/>
          <p:cNvSpPr>
            <a:spLocks noChangeArrowheads="1"/>
          </p:cNvSpPr>
          <p:nvPr/>
        </p:nvSpPr>
        <p:spPr bwMode="auto">
          <a:xfrm>
            <a:off x="539750" y="3892550"/>
            <a:ext cx="18319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Masalah Neonatal</a:t>
            </a:r>
          </a:p>
          <a:p>
            <a:pPr algn="ctr"/>
            <a:r>
              <a:rPr lang="en-US" sz="11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46,2 %</a:t>
            </a:r>
          </a:p>
        </p:txBody>
      </p:sp>
      <p:sp>
        <p:nvSpPr>
          <p:cNvPr id="10250" name="Rectangle 16"/>
          <p:cNvSpPr>
            <a:spLocks noChangeArrowheads="1"/>
          </p:cNvSpPr>
          <p:nvPr/>
        </p:nvSpPr>
        <p:spPr bwMode="auto">
          <a:xfrm>
            <a:off x="2786063" y="1963738"/>
            <a:ext cx="1500187" cy="1857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Meningtis, 4.5 %</a:t>
            </a:r>
          </a:p>
        </p:txBody>
      </p:sp>
      <p:sp>
        <p:nvSpPr>
          <p:cNvPr id="10251" name="Rectangle 7"/>
          <p:cNvSpPr>
            <a:spLocks noChangeArrowheads="1"/>
          </p:cNvSpPr>
          <p:nvPr/>
        </p:nvSpPr>
        <p:spPr bwMode="auto">
          <a:xfrm>
            <a:off x="3500438" y="2535238"/>
            <a:ext cx="1357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Kelainan Kongenital, 5.7 %</a:t>
            </a:r>
          </a:p>
        </p:txBody>
      </p:sp>
      <p:sp>
        <p:nvSpPr>
          <p:cNvPr id="10252" name="Rectangle 19"/>
          <p:cNvSpPr>
            <a:spLocks noChangeArrowheads="1"/>
          </p:cNvSpPr>
          <p:nvPr/>
        </p:nvSpPr>
        <p:spPr bwMode="auto">
          <a:xfrm>
            <a:off x="571500" y="2106613"/>
            <a:ext cx="128587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100" b="1" dirty="0" err="1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Tidak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b="1" dirty="0" err="1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diketahui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100" b="1" dirty="0" err="1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penyebabnya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3.7 %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 </a:t>
            </a:r>
          </a:p>
        </p:txBody>
      </p:sp>
      <p:sp>
        <p:nvSpPr>
          <p:cNvPr id="10253" name="Rectangle 23"/>
          <p:cNvSpPr>
            <a:spLocks noChangeArrowheads="1"/>
          </p:cNvSpPr>
          <p:nvPr/>
        </p:nvSpPr>
        <p:spPr bwMode="auto">
          <a:xfrm>
            <a:off x="2357438" y="5605463"/>
            <a:ext cx="1336675" cy="184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200" b="1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Tetanus, 1.7 %</a:t>
            </a:r>
            <a:endParaRPr lang="en-US" sz="1200" b="1">
              <a:solidFill>
                <a:schemeClr val="bg2">
                  <a:lumMod val="25000"/>
                </a:schemeClr>
              </a:solidFill>
              <a:latin typeface="Rockwell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286375" y="4106863"/>
            <a:ext cx="1319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1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Masalah Neonatal</a:t>
            </a:r>
          </a:p>
          <a:p>
            <a:pPr algn="ctr"/>
            <a:r>
              <a:rPr lang="en-US" sz="11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36 %</a:t>
            </a:r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7643813" y="5749925"/>
            <a:ext cx="11461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Diare, 17.2 %</a:t>
            </a:r>
          </a:p>
        </p:txBody>
      </p:sp>
      <p:sp>
        <p:nvSpPr>
          <p:cNvPr id="10256" name="Rectangle 9"/>
          <p:cNvSpPr>
            <a:spLocks noChangeArrowheads="1"/>
          </p:cNvSpPr>
          <p:nvPr/>
        </p:nvSpPr>
        <p:spPr bwMode="auto">
          <a:xfrm>
            <a:off x="7715250" y="4249738"/>
            <a:ext cx="15605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Pneumonia, 13.2 %</a:t>
            </a:r>
          </a:p>
        </p:txBody>
      </p:sp>
      <p:sp>
        <p:nvSpPr>
          <p:cNvPr id="10257" name="Rectangle 38"/>
          <p:cNvSpPr>
            <a:spLocks noChangeArrowheads="1"/>
          </p:cNvSpPr>
          <p:nvPr/>
        </p:nvSpPr>
        <p:spPr bwMode="auto">
          <a:xfrm>
            <a:off x="8215313" y="3035300"/>
            <a:ext cx="8572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Kelainan Kongenital4.9 %</a:t>
            </a:r>
          </a:p>
        </p:txBody>
      </p:sp>
      <p:sp>
        <p:nvSpPr>
          <p:cNvPr id="10258" name="Rectangle 41"/>
          <p:cNvSpPr>
            <a:spLocks noChangeArrowheads="1"/>
          </p:cNvSpPr>
          <p:nvPr/>
        </p:nvSpPr>
        <p:spPr bwMode="auto">
          <a:xfrm>
            <a:off x="6643688" y="1963738"/>
            <a:ext cx="2667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Tidak diketahui penyebabnya, 5.5 %</a:t>
            </a:r>
            <a:r>
              <a:rPr lang="en-US" sz="1100" b="1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 </a:t>
            </a:r>
          </a:p>
        </p:txBody>
      </p:sp>
      <p:sp>
        <p:nvSpPr>
          <p:cNvPr id="10259" name="Rectangle 13"/>
          <p:cNvSpPr>
            <a:spLocks noChangeArrowheads="1"/>
          </p:cNvSpPr>
          <p:nvPr/>
        </p:nvSpPr>
        <p:spPr bwMode="auto">
          <a:xfrm>
            <a:off x="7572375" y="2749550"/>
            <a:ext cx="14001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100" b="1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Meningtis, 5.1 %</a:t>
            </a:r>
          </a:p>
        </p:txBody>
      </p:sp>
      <p:sp>
        <p:nvSpPr>
          <p:cNvPr id="10260" name="Rectangle 43"/>
          <p:cNvSpPr>
            <a:spLocks noChangeArrowheads="1"/>
          </p:cNvSpPr>
          <p:nvPr/>
        </p:nvSpPr>
        <p:spPr bwMode="auto">
          <a:xfrm>
            <a:off x="5072063" y="2249488"/>
            <a:ext cx="1130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00" b="1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Tetanus, 1.5 %</a:t>
            </a:r>
            <a:endParaRPr lang="en-US" sz="1100" b="1">
              <a:solidFill>
                <a:schemeClr val="bg2">
                  <a:lumMod val="25000"/>
                </a:schemeClr>
              </a:solidFill>
              <a:latin typeface="Rockwell" pitchFamily="18" charset="0"/>
            </a:endParaRPr>
          </a:p>
        </p:txBody>
      </p:sp>
      <p:cxnSp>
        <p:nvCxnSpPr>
          <p:cNvPr id="62" name="Shape 61"/>
          <p:cNvCxnSpPr/>
          <p:nvPr/>
        </p:nvCxnSpPr>
        <p:spPr>
          <a:xfrm rot="16200000" flipV="1">
            <a:off x="1805782" y="2372518"/>
            <a:ext cx="603250" cy="500063"/>
          </a:xfrm>
          <a:prstGeom prst="bentConnector2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786688" y="3463925"/>
            <a:ext cx="428625" cy="1588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H="1" flipV="1">
            <a:off x="6929438" y="2463800"/>
            <a:ext cx="571500" cy="28575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hape 69"/>
          <p:cNvCxnSpPr>
            <a:endCxn id="10260" idx="3"/>
          </p:cNvCxnSpPr>
          <p:nvPr/>
        </p:nvCxnSpPr>
        <p:spPr>
          <a:xfrm rot="16200000" flipV="1">
            <a:off x="6166644" y="2415382"/>
            <a:ext cx="441325" cy="369887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7" name="Rectangle 71"/>
          <p:cNvSpPr>
            <a:spLocks noChangeArrowheads="1"/>
          </p:cNvSpPr>
          <p:nvPr/>
        </p:nvSpPr>
        <p:spPr bwMode="auto">
          <a:xfrm>
            <a:off x="4143375" y="5516563"/>
            <a:ext cx="1714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Masalah neonatal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200" b="1"/>
              <a:t> Asfiksia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200" b="1"/>
              <a:t> BBLR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200" b="1"/>
              <a:t> Infeksi, dll</a:t>
            </a:r>
            <a:endParaRPr lang="en-US" sz="120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7572376" y="2963862"/>
            <a:ext cx="285750" cy="142875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642910" y="142852"/>
            <a:ext cx="7715304" cy="857256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err="1">
                <a:solidFill>
                  <a:schemeClr val="tx1"/>
                </a:solidFill>
                <a:latin typeface="+mj-lt"/>
                <a:hlinkClick r:id="rId6" action="ppaction://hlinkpres?slideindex=1&amp;slidetitle="/>
              </a:rPr>
              <a:t>Penyebab</a:t>
            </a:r>
            <a:r>
              <a:rPr lang="en-US" sz="4000" b="1" dirty="0">
                <a:solidFill>
                  <a:schemeClr val="tx1"/>
                </a:solidFill>
                <a:latin typeface="+mj-lt"/>
                <a:hlinkClick r:id="rId6" action="ppaction://hlinkpres?slideindex=1&amp;slidetitle=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+mj-lt"/>
                <a:hlinkClick r:id="rId6" action="ppaction://hlinkpres?slideindex=1&amp;slidetitle="/>
              </a:rPr>
              <a:t>Kematian</a:t>
            </a:r>
            <a:r>
              <a:rPr lang="en-US" sz="4000" b="1" dirty="0">
                <a:solidFill>
                  <a:schemeClr val="tx1"/>
                </a:solidFill>
                <a:latin typeface="+mj-lt"/>
                <a:hlinkClick r:id="rId6" action="ppaction://hlinkpres?slideindex=1&amp;slidetitle=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+mj-lt"/>
                <a:hlinkClick r:id="rId6" action="ppaction://hlinkpres?slideindex=1&amp;slidetitle="/>
              </a:rPr>
              <a:t>Bayi</a:t>
            </a:r>
            <a:r>
              <a:rPr lang="en-US" sz="4000" b="1" dirty="0">
                <a:solidFill>
                  <a:schemeClr val="tx1"/>
                </a:solidFill>
                <a:latin typeface="+mj-lt"/>
                <a:hlinkClick r:id="rId6" action="ppaction://hlinkpres?slideindex=1&amp;slidetitle="/>
              </a:rPr>
              <a:t> &amp; </a:t>
            </a:r>
            <a:r>
              <a:rPr lang="en-US" sz="4000" b="1" dirty="0" err="1">
                <a:solidFill>
                  <a:schemeClr val="tx1"/>
                </a:solidFill>
                <a:latin typeface="+mj-lt"/>
                <a:hlinkClick r:id="rId6" action="ppaction://hlinkpres?slideindex=1&amp;slidetitle="/>
              </a:rPr>
              <a:t>Balita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21" name="Oval 53"/>
          <p:cNvSpPr>
            <a:spLocks noChangeArrowheads="1"/>
          </p:cNvSpPr>
          <p:nvPr/>
        </p:nvSpPr>
        <p:spPr bwMode="auto">
          <a:xfrm>
            <a:off x="3376246" y="4953000"/>
            <a:ext cx="2321169" cy="11430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d-ID" sz="2400">
              <a:solidFill>
                <a:srgbClr val="FF6600"/>
              </a:solidFill>
            </a:endParaRPr>
          </a:p>
        </p:txBody>
      </p:sp>
      <p:sp>
        <p:nvSpPr>
          <p:cNvPr id="109570" name="Freeform 2"/>
          <p:cNvSpPr>
            <a:spLocks noChangeArrowheads="1"/>
          </p:cNvSpPr>
          <p:nvPr/>
        </p:nvSpPr>
        <p:spPr bwMode="auto">
          <a:xfrm>
            <a:off x="1295400" y="4711700"/>
            <a:ext cx="306266" cy="457200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636" y="317"/>
              </a:cxn>
              <a:cxn ang="0">
                <a:pos x="636" y="0"/>
              </a:cxn>
              <a:cxn ang="0">
                <a:pos x="848" y="635"/>
              </a:cxn>
              <a:cxn ang="0">
                <a:pos x="636" y="1271"/>
              </a:cxn>
              <a:cxn ang="0">
                <a:pos x="636" y="953"/>
              </a:cxn>
              <a:cxn ang="0">
                <a:pos x="0" y="953"/>
              </a:cxn>
              <a:cxn ang="0">
                <a:pos x="0" y="317"/>
              </a:cxn>
            </a:cxnLst>
            <a:rect l="0" t="0" r="r" b="b"/>
            <a:pathLst>
              <a:path w="849" h="1272">
                <a:moveTo>
                  <a:pt x="0" y="317"/>
                </a:moveTo>
                <a:lnTo>
                  <a:pt x="636" y="317"/>
                </a:lnTo>
                <a:lnTo>
                  <a:pt x="636" y="0"/>
                </a:lnTo>
                <a:lnTo>
                  <a:pt x="848" y="635"/>
                </a:lnTo>
                <a:lnTo>
                  <a:pt x="636" y="1271"/>
                </a:lnTo>
                <a:lnTo>
                  <a:pt x="636" y="953"/>
                </a:lnTo>
                <a:lnTo>
                  <a:pt x="0" y="953"/>
                </a:lnTo>
                <a:lnTo>
                  <a:pt x="0" y="317"/>
                </a:lnTo>
              </a:path>
            </a:pathLst>
          </a:custGeom>
          <a:solidFill>
            <a:srgbClr val="9900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9571" name="Freeform 3"/>
          <p:cNvSpPr>
            <a:spLocks noChangeArrowheads="1"/>
          </p:cNvSpPr>
          <p:nvPr/>
        </p:nvSpPr>
        <p:spPr bwMode="auto">
          <a:xfrm>
            <a:off x="1295400" y="5470525"/>
            <a:ext cx="306266" cy="457200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636" y="317"/>
              </a:cxn>
              <a:cxn ang="0">
                <a:pos x="636" y="0"/>
              </a:cxn>
              <a:cxn ang="0">
                <a:pos x="848" y="635"/>
              </a:cxn>
              <a:cxn ang="0">
                <a:pos x="636" y="1271"/>
              </a:cxn>
              <a:cxn ang="0">
                <a:pos x="636" y="953"/>
              </a:cxn>
              <a:cxn ang="0">
                <a:pos x="0" y="953"/>
              </a:cxn>
              <a:cxn ang="0">
                <a:pos x="0" y="317"/>
              </a:cxn>
            </a:cxnLst>
            <a:rect l="0" t="0" r="r" b="b"/>
            <a:pathLst>
              <a:path w="849" h="1272">
                <a:moveTo>
                  <a:pt x="0" y="317"/>
                </a:moveTo>
                <a:lnTo>
                  <a:pt x="636" y="317"/>
                </a:lnTo>
                <a:lnTo>
                  <a:pt x="636" y="0"/>
                </a:lnTo>
                <a:lnTo>
                  <a:pt x="848" y="635"/>
                </a:lnTo>
                <a:lnTo>
                  <a:pt x="636" y="1271"/>
                </a:lnTo>
                <a:lnTo>
                  <a:pt x="636" y="953"/>
                </a:lnTo>
                <a:lnTo>
                  <a:pt x="0" y="953"/>
                </a:lnTo>
                <a:lnTo>
                  <a:pt x="0" y="317"/>
                </a:lnTo>
              </a:path>
            </a:pathLst>
          </a:custGeom>
          <a:solidFill>
            <a:srgbClr val="9900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9572" name="Freeform 4"/>
          <p:cNvSpPr>
            <a:spLocks noChangeArrowheads="1"/>
          </p:cNvSpPr>
          <p:nvPr/>
        </p:nvSpPr>
        <p:spPr bwMode="auto">
          <a:xfrm>
            <a:off x="1295400" y="6248400"/>
            <a:ext cx="306266" cy="457200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636" y="317"/>
              </a:cxn>
              <a:cxn ang="0">
                <a:pos x="636" y="0"/>
              </a:cxn>
              <a:cxn ang="0">
                <a:pos x="848" y="635"/>
              </a:cxn>
              <a:cxn ang="0">
                <a:pos x="636" y="1271"/>
              </a:cxn>
              <a:cxn ang="0">
                <a:pos x="636" y="953"/>
              </a:cxn>
              <a:cxn ang="0">
                <a:pos x="0" y="953"/>
              </a:cxn>
              <a:cxn ang="0">
                <a:pos x="0" y="317"/>
              </a:cxn>
            </a:cxnLst>
            <a:rect l="0" t="0" r="r" b="b"/>
            <a:pathLst>
              <a:path w="849" h="1272">
                <a:moveTo>
                  <a:pt x="0" y="317"/>
                </a:moveTo>
                <a:lnTo>
                  <a:pt x="636" y="317"/>
                </a:lnTo>
                <a:lnTo>
                  <a:pt x="636" y="0"/>
                </a:lnTo>
                <a:lnTo>
                  <a:pt x="848" y="635"/>
                </a:lnTo>
                <a:lnTo>
                  <a:pt x="636" y="1271"/>
                </a:lnTo>
                <a:lnTo>
                  <a:pt x="636" y="953"/>
                </a:lnTo>
                <a:lnTo>
                  <a:pt x="0" y="953"/>
                </a:lnTo>
                <a:lnTo>
                  <a:pt x="0" y="317"/>
                </a:lnTo>
              </a:path>
            </a:pathLst>
          </a:custGeom>
          <a:solidFill>
            <a:srgbClr val="9900CC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43962" y="6235700"/>
            <a:ext cx="1327638" cy="457200"/>
          </a:xfrm>
          <a:prstGeom prst="roundRect">
            <a:avLst>
              <a:gd name="adj" fmla="val 347"/>
            </a:avLst>
          </a:prstGeom>
          <a:solidFill>
            <a:srgbClr val="66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>
            <a:off x="43962" y="5473700"/>
            <a:ext cx="1327638" cy="457200"/>
          </a:xfrm>
          <a:prstGeom prst="roundRect">
            <a:avLst>
              <a:gd name="adj" fmla="val 347"/>
            </a:avLst>
          </a:prstGeom>
          <a:solidFill>
            <a:srgbClr val="66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9575" name="AutoShape 7"/>
          <p:cNvSpPr>
            <a:spLocks noChangeArrowheads="1"/>
          </p:cNvSpPr>
          <p:nvPr/>
        </p:nvSpPr>
        <p:spPr bwMode="auto">
          <a:xfrm>
            <a:off x="48358" y="4679950"/>
            <a:ext cx="1326173" cy="457200"/>
          </a:xfrm>
          <a:prstGeom prst="roundRect">
            <a:avLst>
              <a:gd name="adj" fmla="val 347"/>
            </a:avLst>
          </a:prstGeom>
          <a:solidFill>
            <a:srgbClr val="66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d-ID" sz="24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562600" y="863601"/>
            <a:ext cx="2895600" cy="346075"/>
            <a:chOff x="3504" y="544"/>
            <a:chExt cx="1824" cy="218"/>
          </a:xfrm>
        </p:grpSpPr>
        <p:sp>
          <p:nvSpPr>
            <p:cNvPr id="109577" name="AutoShape 9"/>
            <p:cNvSpPr>
              <a:spLocks noChangeArrowheads="1"/>
            </p:cNvSpPr>
            <p:nvPr/>
          </p:nvSpPr>
          <p:spPr bwMode="auto">
            <a:xfrm>
              <a:off x="3504" y="544"/>
              <a:ext cx="1824" cy="218"/>
            </a:xfrm>
            <a:prstGeom prst="roundRect">
              <a:avLst>
                <a:gd name="adj" fmla="val 458"/>
              </a:avLst>
            </a:prstGeom>
            <a:solidFill>
              <a:schemeClr val="accent2"/>
            </a:solidFill>
            <a:ln w="936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578" name="Text Box 10"/>
            <p:cNvSpPr txBox="1">
              <a:spLocks noChangeArrowheads="1"/>
            </p:cNvSpPr>
            <p:nvPr/>
          </p:nvSpPr>
          <p:spPr bwMode="auto">
            <a:xfrm>
              <a:off x="3504" y="544"/>
              <a:ext cx="1824" cy="21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988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Lucida Sans Unicode" pitchFamily="34" charset="0"/>
                </a:rPr>
                <a:t>Pemberdayaan Masyarakat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73369" y="2705101"/>
            <a:ext cx="1491762" cy="346075"/>
            <a:chOff x="550" y="1704"/>
            <a:chExt cx="940" cy="218"/>
          </a:xfrm>
        </p:grpSpPr>
        <p:sp>
          <p:nvSpPr>
            <p:cNvPr id="109580" name="AutoShape 12"/>
            <p:cNvSpPr>
              <a:spLocks noChangeArrowheads="1"/>
            </p:cNvSpPr>
            <p:nvPr/>
          </p:nvSpPr>
          <p:spPr bwMode="auto">
            <a:xfrm>
              <a:off x="550" y="1704"/>
              <a:ext cx="940" cy="218"/>
            </a:xfrm>
            <a:prstGeom prst="roundRect">
              <a:avLst>
                <a:gd name="adj" fmla="val 458"/>
              </a:avLst>
            </a:prstGeom>
            <a:solidFill>
              <a:srgbClr val="FFCC99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dist="107933" dir="135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581" name="Text Box 13"/>
            <p:cNvSpPr txBox="1">
              <a:spLocks noChangeArrowheads="1"/>
            </p:cNvSpPr>
            <p:nvPr/>
          </p:nvSpPr>
          <p:spPr bwMode="auto">
            <a:xfrm>
              <a:off x="550" y="1704"/>
              <a:ext cx="940" cy="2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Lucida Sans Unicode" pitchFamily="34" charset="0"/>
                </a:rPr>
                <a:t>Ekonomi</a:t>
              </a:r>
            </a:p>
          </p:txBody>
        </p:sp>
      </p:grpSp>
      <p:sp>
        <p:nvSpPr>
          <p:cNvPr id="109582" name="Freeform 14"/>
          <p:cNvSpPr>
            <a:spLocks noChangeArrowheads="1"/>
          </p:cNvSpPr>
          <p:nvPr/>
        </p:nvSpPr>
        <p:spPr bwMode="auto">
          <a:xfrm>
            <a:off x="3216520" y="1293814"/>
            <a:ext cx="2667000" cy="3063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7" y="424"/>
              </a:cxn>
              <a:cxn ang="0">
                <a:pos x="3087" y="424"/>
              </a:cxn>
              <a:cxn ang="0">
                <a:pos x="3704" y="848"/>
              </a:cxn>
              <a:cxn ang="0">
                <a:pos x="4321" y="424"/>
              </a:cxn>
              <a:cxn ang="0">
                <a:pos x="6791" y="424"/>
              </a:cxn>
              <a:cxn ang="0">
                <a:pos x="7408" y="0"/>
              </a:cxn>
            </a:cxnLst>
            <a:rect l="0" t="0" r="r" b="b"/>
            <a:pathLst>
              <a:path w="7409" h="849">
                <a:moveTo>
                  <a:pt x="0" y="0"/>
                </a:moveTo>
                <a:cubicBezTo>
                  <a:pt x="0" y="212"/>
                  <a:pt x="308" y="424"/>
                  <a:pt x="617" y="424"/>
                </a:cubicBezTo>
                <a:lnTo>
                  <a:pt x="3087" y="424"/>
                </a:lnTo>
                <a:cubicBezTo>
                  <a:pt x="3395" y="424"/>
                  <a:pt x="3704" y="636"/>
                  <a:pt x="3704" y="848"/>
                </a:cubicBezTo>
                <a:cubicBezTo>
                  <a:pt x="3704" y="636"/>
                  <a:pt x="4013" y="424"/>
                  <a:pt x="4321" y="424"/>
                </a:cubicBezTo>
                <a:lnTo>
                  <a:pt x="6791" y="424"/>
                </a:lnTo>
                <a:cubicBezTo>
                  <a:pt x="7100" y="424"/>
                  <a:pt x="7408" y="212"/>
                  <a:pt x="7408" y="0"/>
                </a:cubicBezTo>
              </a:path>
            </a:pathLst>
          </a:custGeom>
          <a:noFill/>
          <a:ln w="57240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>
            <a:off x="4724400" y="838200"/>
            <a:ext cx="838200" cy="1524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d-ID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429000" y="373063"/>
            <a:ext cx="2286000" cy="406400"/>
            <a:chOff x="2160" y="235"/>
            <a:chExt cx="1440" cy="256"/>
          </a:xfrm>
        </p:grpSpPr>
        <p:sp>
          <p:nvSpPr>
            <p:cNvPr id="109585" name="AutoShape 17"/>
            <p:cNvSpPr>
              <a:spLocks noChangeArrowheads="1"/>
            </p:cNvSpPr>
            <p:nvPr/>
          </p:nvSpPr>
          <p:spPr bwMode="auto">
            <a:xfrm>
              <a:off x="2160" y="235"/>
              <a:ext cx="1440" cy="256"/>
            </a:xfrm>
            <a:prstGeom prst="roundRect">
              <a:avLst>
                <a:gd name="adj" fmla="val 389"/>
              </a:avLst>
            </a:prstGeom>
            <a:solidFill>
              <a:srgbClr val="CCFF33"/>
            </a:solidFill>
            <a:ln w="936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586" name="Text Box 18"/>
            <p:cNvSpPr txBox="1">
              <a:spLocks noChangeArrowheads="1"/>
            </p:cNvSpPr>
            <p:nvPr/>
          </p:nvSpPr>
          <p:spPr bwMode="auto">
            <a:xfrm>
              <a:off x="2160" y="235"/>
              <a:ext cx="1440" cy="25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1238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Lucida Sans Unicode" pitchFamily="34" charset="0"/>
                </a:rPr>
                <a:t>Otonomi Daerah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898281" y="895350"/>
            <a:ext cx="2667000" cy="346075"/>
            <a:chOff x="566" y="564"/>
            <a:chExt cx="1680" cy="218"/>
          </a:xfrm>
        </p:grpSpPr>
        <p:sp>
          <p:nvSpPr>
            <p:cNvPr id="109588" name="AutoShape 20"/>
            <p:cNvSpPr>
              <a:spLocks noChangeArrowheads="1"/>
            </p:cNvSpPr>
            <p:nvPr/>
          </p:nvSpPr>
          <p:spPr bwMode="auto">
            <a:xfrm>
              <a:off x="566" y="564"/>
              <a:ext cx="1680" cy="218"/>
            </a:xfrm>
            <a:prstGeom prst="roundRect">
              <a:avLst>
                <a:gd name="adj" fmla="val 458"/>
              </a:avLst>
            </a:prstGeom>
            <a:solidFill>
              <a:schemeClr val="accent2"/>
            </a:solidFill>
            <a:ln w="936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589" name="Text Box 21"/>
            <p:cNvSpPr txBox="1">
              <a:spLocks noChangeArrowheads="1"/>
            </p:cNvSpPr>
            <p:nvPr/>
          </p:nvSpPr>
          <p:spPr bwMode="auto">
            <a:xfrm>
              <a:off x="566" y="564"/>
              <a:ext cx="1680" cy="2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988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Lucida Sans Unicode" pitchFamily="34" charset="0"/>
                </a:rPr>
                <a:t>Peningkatan Pelayanan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851638" y="1612901"/>
            <a:ext cx="3429000" cy="542926"/>
            <a:chOff x="1796" y="1016"/>
            <a:chExt cx="2160" cy="342"/>
          </a:xfrm>
        </p:grpSpPr>
        <p:sp>
          <p:nvSpPr>
            <p:cNvPr id="109591" name="AutoShape 23"/>
            <p:cNvSpPr>
              <a:spLocks noChangeArrowheads="1"/>
            </p:cNvSpPr>
            <p:nvPr/>
          </p:nvSpPr>
          <p:spPr bwMode="auto">
            <a:xfrm>
              <a:off x="1796" y="1016"/>
              <a:ext cx="2160" cy="341"/>
            </a:xfrm>
            <a:prstGeom prst="roundRect">
              <a:avLst>
                <a:gd name="adj" fmla="val 292"/>
              </a:avLst>
            </a:prstGeom>
            <a:solidFill>
              <a:srgbClr val="CCCCFF"/>
            </a:solidFill>
            <a:ln w="936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592" name="Text Box 24"/>
            <p:cNvSpPr txBox="1">
              <a:spLocks noChangeArrowheads="1"/>
            </p:cNvSpPr>
            <p:nvPr/>
          </p:nvSpPr>
          <p:spPr bwMode="auto">
            <a:xfrm>
              <a:off x="1796" y="1016"/>
              <a:ext cx="2160" cy="342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988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</a:rPr>
                <a:t>Meningkatkan Kesejahteraan</a:t>
              </a:r>
            </a:p>
            <a:p>
              <a:pPr algn="ctr">
                <a:lnSpc>
                  <a:spcPct val="30000"/>
                </a:lnSpc>
                <a:spcBef>
                  <a:spcPts val="988"/>
                </a:spcBef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Lucida Sans Unicode" pitchFamily="34" charset="0"/>
                </a:rPr>
                <a:t>Masyarakat</a:t>
              </a:r>
            </a:p>
          </p:txBody>
        </p:sp>
      </p:grpSp>
      <p:sp>
        <p:nvSpPr>
          <p:cNvPr id="109593" name="Line 25"/>
          <p:cNvSpPr>
            <a:spLocks noChangeShapeType="1"/>
          </p:cNvSpPr>
          <p:nvPr/>
        </p:nvSpPr>
        <p:spPr bwMode="auto">
          <a:xfrm flipH="1">
            <a:off x="3581400" y="838200"/>
            <a:ext cx="838200" cy="22860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d-ID"/>
          </a:p>
        </p:txBody>
      </p:sp>
      <p:sp>
        <p:nvSpPr>
          <p:cNvPr id="109594" name="Line 26"/>
          <p:cNvSpPr>
            <a:spLocks noChangeShapeType="1"/>
          </p:cNvSpPr>
          <p:nvPr/>
        </p:nvSpPr>
        <p:spPr bwMode="auto">
          <a:xfrm flipH="1">
            <a:off x="2360735" y="2336801"/>
            <a:ext cx="2212731" cy="327025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d-ID"/>
          </a:p>
        </p:txBody>
      </p:sp>
      <p:sp>
        <p:nvSpPr>
          <p:cNvPr id="109595" name="Line 27"/>
          <p:cNvSpPr>
            <a:spLocks noChangeShapeType="1"/>
          </p:cNvSpPr>
          <p:nvPr/>
        </p:nvSpPr>
        <p:spPr bwMode="auto">
          <a:xfrm>
            <a:off x="4572000" y="2336800"/>
            <a:ext cx="1466" cy="273050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d-ID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3587262" y="2667001"/>
            <a:ext cx="1913792" cy="346075"/>
            <a:chOff x="2281" y="1682"/>
            <a:chExt cx="1205" cy="218"/>
          </a:xfrm>
        </p:grpSpPr>
        <p:sp>
          <p:nvSpPr>
            <p:cNvPr id="109597" name="AutoShape 29"/>
            <p:cNvSpPr>
              <a:spLocks noChangeArrowheads="1"/>
            </p:cNvSpPr>
            <p:nvPr/>
          </p:nvSpPr>
          <p:spPr bwMode="auto">
            <a:xfrm>
              <a:off x="2281" y="1682"/>
              <a:ext cx="1205" cy="218"/>
            </a:xfrm>
            <a:prstGeom prst="roundRect">
              <a:avLst>
                <a:gd name="adj" fmla="val 458"/>
              </a:avLst>
            </a:prstGeom>
            <a:solidFill>
              <a:srgbClr val="9999FF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598" name="Text Box 30"/>
            <p:cNvSpPr txBox="1">
              <a:spLocks noChangeArrowheads="1"/>
            </p:cNvSpPr>
            <p:nvPr/>
          </p:nvSpPr>
          <p:spPr bwMode="auto">
            <a:xfrm>
              <a:off x="2281" y="1682"/>
              <a:ext cx="1205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Lucida Sans Unicode" pitchFamily="34" charset="0"/>
                </a:rPr>
                <a:t>Kesehatan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6463812" y="2670176"/>
            <a:ext cx="1613388" cy="346075"/>
            <a:chOff x="4072" y="1682"/>
            <a:chExt cx="1016" cy="218"/>
          </a:xfrm>
        </p:grpSpPr>
        <p:sp>
          <p:nvSpPr>
            <p:cNvPr id="109600" name="AutoShape 32"/>
            <p:cNvSpPr>
              <a:spLocks noChangeArrowheads="1"/>
            </p:cNvSpPr>
            <p:nvPr/>
          </p:nvSpPr>
          <p:spPr bwMode="auto">
            <a:xfrm>
              <a:off x="4072" y="1682"/>
              <a:ext cx="1016" cy="218"/>
            </a:xfrm>
            <a:prstGeom prst="roundRect">
              <a:avLst>
                <a:gd name="adj" fmla="val 458"/>
              </a:avLst>
            </a:prstGeom>
            <a:solidFill>
              <a:srgbClr val="FF33CC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>
              <a:outerShdw dist="10793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601" name="Text Box 33"/>
            <p:cNvSpPr txBox="1">
              <a:spLocks noChangeArrowheads="1"/>
            </p:cNvSpPr>
            <p:nvPr/>
          </p:nvSpPr>
          <p:spPr bwMode="auto">
            <a:xfrm>
              <a:off x="4072" y="1682"/>
              <a:ext cx="1016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Lucida Sans Unicode" pitchFamily="34" charset="0"/>
                </a:rPr>
                <a:t>Pendidikan</a:t>
              </a:r>
            </a:p>
          </p:txBody>
        </p:sp>
      </p:grpSp>
      <p:sp>
        <p:nvSpPr>
          <p:cNvPr id="109602" name="Line 34"/>
          <p:cNvSpPr>
            <a:spLocks noChangeShapeType="1"/>
          </p:cNvSpPr>
          <p:nvPr/>
        </p:nvSpPr>
        <p:spPr bwMode="auto">
          <a:xfrm>
            <a:off x="4572000" y="2336801"/>
            <a:ext cx="1905000" cy="327025"/>
          </a:xfrm>
          <a:prstGeom prst="line">
            <a:avLst/>
          </a:prstGeom>
          <a:noFill/>
          <a:ln w="3816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d-ID"/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364881" y="3086100"/>
            <a:ext cx="2590800" cy="2298700"/>
            <a:chOff x="230" y="1944"/>
            <a:chExt cx="1632" cy="1448"/>
          </a:xfrm>
        </p:grpSpPr>
        <p:sp>
          <p:nvSpPr>
            <p:cNvPr id="109604" name="AutoShape 36"/>
            <p:cNvSpPr>
              <a:spLocks noChangeArrowheads="1"/>
            </p:cNvSpPr>
            <p:nvPr/>
          </p:nvSpPr>
          <p:spPr bwMode="auto">
            <a:xfrm>
              <a:off x="230" y="1944"/>
              <a:ext cx="1632" cy="988"/>
            </a:xfrm>
            <a:prstGeom prst="roundRect">
              <a:avLst>
                <a:gd name="adj" fmla="val 97"/>
              </a:avLst>
            </a:prstGeom>
            <a:solidFill>
              <a:srgbClr val="FFFFCC"/>
            </a:solidFill>
            <a:ln w="936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605" name="Text Box 37"/>
            <p:cNvSpPr txBox="1">
              <a:spLocks noChangeArrowheads="1"/>
            </p:cNvSpPr>
            <p:nvPr/>
          </p:nvSpPr>
          <p:spPr bwMode="auto">
            <a:xfrm>
              <a:off x="230" y="1944"/>
              <a:ext cx="1632" cy="144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5000"/>
                </a:lnSpc>
                <a:buClr>
                  <a:srgbClr val="000000"/>
                </a:buClr>
                <a:buSzPct val="88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Times New Roman" pitchFamily="18" charset="0"/>
                </a:rPr>
                <a:t>- Pertumbuhan Ekonomi</a:t>
              </a:r>
            </a:p>
            <a:p>
              <a:pPr>
                <a:buClr>
                  <a:srgbClr val="000000"/>
                </a:buClr>
                <a:buSzPct val="88000"/>
                <a:buFont typeface="Times New Roman" pitchFamily="18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Times New Roman" pitchFamily="18" charset="0"/>
                </a:rPr>
                <a:t> PDRB Perkapita </a:t>
              </a:r>
              <a:r>
                <a:rPr lang="en-GB" sz="1600" b="1">
                  <a:latin typeface="Monotype Sorts" pitchFamily="2" charset="2"/>
                </a:rPr>
                <a:t></a:t>
              </a:r>
              <a:r>
                <a:rPr lang="en-GB" sz="1600" b="1">
                  <a:latin typeface="Times New Roman" pitchFamily="18" charset="0"/>
                </a:rPr>
                <a:t> KHM</a:t>
              </a:r>
            </a:p>
            <a:p>
              <a:pPr>
                <a:buClr>
                  <a:srgbClr val="000000"/>
                </a:buClr>
                <a:buSzPct val="88000"/>
                <a:buFont typeface="Times New Roman" pitchFamily="18" charset="0"/>
                <a:buChar char="-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Times New Roman" pitchFamily="18" charset="0"/>
                </a:rPr>
                <a:t> Angka Kemiskinan</a:t>
              </a:r>
            </a:p>
            <a:p>
              <a:pPr>
                <a:buClr>
                  <a:srgbClr val="000000"/>
                </a:buClr>
                <a:buSzPct val="88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Times New Roman" pitchFamily="18" charset="0"/>
                </a:rPr>
                <a:t>- Jml Pengangguran Terbuka</a:t>
              </a:r>
            </a:p>
            <a:p>
              <a:pPr>
                <a:buClr>
                  <a:srgbClr val="000000"/>
                </a:buClr>
                <a:buSzPct val="88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Times New Roman" pitchFamily="18" charset="0"/>
                </a:rPr>
                <a:t>- Partisipasi Angkatan Kerja</a:t>
              </a:r>
            </a:p>
            <a:p>
              <a:pPr>
                <a:buClr>
                  <a:srgbClr val="000000"/>
                </a:buClr>
                <a:buSzPct val="88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1">
                <a:latin typeface="Times New Roman" pitchFamily="18" charset="0"/>
              </a:endParaRP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3140320" y="3079750"/>
            <a:ext cx="2819400" cy="1568450"/>
            <a:chOff x="1978" y="1940"/>
            <a:chExt cx="1776" cy="988"/>
          </a:xfrm>
        </p:grpSpPr>
        <p:sp>
          <p:nvSpPr>
            <p:cNvPr id="109607" name="AutoShape 39"/>
            <p:cNvSpPr>
              <a:spLocks noChangeArrowheads="1"/>
            </p:cNvSpPr>
            <p:nvPr/>
          </p:nvSpPr>
          <p:spPr bwMode="auto">
            <a:xfrm>
              <a:off x="1978" y="1940"/>
              <a:ext cx="1776" cy="988"/>
            </a:xfrm>
            <a:prstGeom prst="roundRect">
              <a:avLst>
                <a:gd name="adj" fmla="val 97"/>
              </a:avLst>
            </a:prstGeom>
            <a:solidFill>
              <a:srgbClr val="CCECFF"/>
            </a:solidFill>
            <a:ln w="936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608" name="Text Box 40"/>
            <p:cNvSpPr txBox="1">
              <a:spLocks noChangeArrowheads="1"/>
            </p:cNvSpPr>
            <p:nvPr/>
          </p:nvSpPr>
          <p:spPr bwMode="auto">
            <a:xfrm>
              <a:off x="1978" y="1940"/>
              <a:ext cx="1776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- Usia Harapan Hidup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- Angka Kematian Bayi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- Angka Kematian Ibu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- Status Gizi Buruk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- Akses ke Air Bersih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- Akses ke Fasilitas Kesehatan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6172200" y="3079751"/>
            <a:ext cx="2558562" cy="1323975"/>
            <a:chOff x="3888" y="1940"/>
            <a:chExt cx="1612" cy="834"/>
          </a:xfrm>
        </p:grpSpPr>
        <p:sp>
          <p:nvSpPr>
            <p:cNvPr id="109610" name="AutoShape 42"/>
            <p:cNvSpPr>
              <a:spLocks noChangeArrowheads="1"/>
            </p:cNvSpPr>
            <p:nvPr/>
          </p:nvSpPr>
          <p:spPr bwMode="auto">
            <a:xfrm>
              <a:off x="3888" y="1940"/>
              <a:ext cx="1612" cy="834"/>
            </a:xfrm>
            <a:prstGeom prst="roundRect">
              <a:avLst>
                <a:gd name="adj" fmla="val 116"/>
              </a:avLst>
            </a:prstGeom>
            <a:solidFill>
              <a:srgbClr val="FFCCFF"/>
            </a:solidFill>
            <a:ln w="936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611" name="Text Box 43"/>
            <p:cNvSpPr txBox="1">
              <a:spLocks noChangeArrowheads="1"/>
            </p:cNvSpPr>
            <p:nvPr/>
          </p:nvSpPr>
          <p:spPr bwMode="auto">
            <a:xfrm>
              <a:off x="3888" y="1940"/>
              <a:ext cx="1612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5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- Angka Putus Sekolah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- Angka Partisipasi Kasar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- Angka Partisipasi Murni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- Angka Transisi</a:t>
              </a:r>
            </a:p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- Buta Huruf Dewasa</a:t>
              </a:r>
            </a:p>
          </p:txBody>
        </p:sp>
      </p:grpSp>
      <p:sp>
        <p:nvSpPr>
          <p:cNvPr id="109612" name="Text Box 44"/>
          <p:cNvSpPr txBox="1">
            <a:spLocks noChangeArrowheads="1"/>
          </p:cNvSpPr>
          <p:nvPr/>
        </p:nvSpPr>
        <p:spPr bwMode="auto">
          <a:xfrm>
            <a:off x="76200" y="4724400"/>
            <a:ext cx="1323096" cy="19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1. Pertanian</a:t>
            </a:r>
          </a:p>
          <a:p>
            <a:pPr>
              <a:lnSpc>
                <a:spcPct val="17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7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2. Pariwisata</a:t>
            </a:r>
          </a:p>
          <a:p>
            <a:pPr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3. IKM</a:t>
            </a:r>
          </a:p>
        </p:txBody>
      </p:sp>
      <p:sp>
        <p:nvSpPr>
          <p:cNvPr id="109613" name="Text Box 45"/>
          <p:cNvSpPr txBox="1">
            <a:spLocks noChangeArrowheads="1"/>
          </p:cNvSpPr>
          <p:nvPr/>
        </p:nvSpPr>
        <p:spPr bwMode="auto">
          <a:xfrm>
            <a:off x="1614854" y="4614863"/>
            <a:ext cx="1638888" cy="57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ts val="1663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Ketahanan  Pangan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Agrobisnis</a:t>
            </a:r>
          </a:p>
        </p:txBody>
      </p:sp>
      <p:sp>
        <p:nvSpPr>
          <p:cNvPr id="109614" name="Text Box 46"/>
          <p:cNvSpPr txBox="1">
            <a:spLocks noChangeArrowheads="1"/>
          </p:cNvSpPr>
          <p:nvPr/>
        </p:nvSpPr>
        <p:spPr bwMode="auto">
          <a:xfrm>
            <a:off x="1617785" y="5334000"/>
            <a:ext cx="1384010" cy="73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Pelayanan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Multiplier Effect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PAD</a:t>
            </a:r>
          </a:p>
        </p:txBody>
      </p:sp>
      <p:sp>
        <p:nvSpPr>
          <p:cNvPr id="109615" name="Text Box 47"/>
          <p:cNvSpPr txBox="1">
            <a:spLocks noChangeArrowheads="1"/>
          </p:cNvSpPr>
          <p:nvPr/>
        </p:nvSpPr>
        <p:spPr bwMode="auto">
          <a:xfrm>
            <a:off x="1622181" y="6075363"/>
            <a:ext cx="1542708" cy="73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Peningkatan Mutu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Akses Modal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Pasar</a:t>
            </a:r>
          </a:p>
        </p:txBody>
      </p:sp>
      <p:sp>
        <p:nvSpPr>
          <p:cNvPr id="109616" name="Text Box 48"/>
          <p:cNvSpPr txBox="1">
            <a:spLocks noChangeArrowheads="1"/>
          </p:cNvSpPr>
          <p:nvPr/>
        </p:nvSpPr>
        <p:spPr bwMode="auto">
          <a:xfrm>
            <a:off x="5978769" y="5010151"/>
            <a:ext cx="3270745" cy="101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-  Penyebaran / Pemantapan MBS</a:t>
            </a:r>
          </a:p>
          <a:p>
            <a:pPr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-  Peningkatan Kualitas Dasar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Pendidikan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-  Tuntas Wajar Dikdas</a:t>
            </a:r>
          </a:p>
        </p:txBody>
      </p:sp>
      <p:sp>
        <p:nvSpPr>
          <p:cNvPr id="109617" name="Freeform 49"/>
          <p:cNvSpPr>
            <a:spLocks noChangeArrowheads="1"/>
          </p:cNvSpPr>
          <p:nvPr/>
        </p:nvSpPr>
        <p:spPr bwMode="auto">
          <a:xfrm>
            <a:off x="6906359" y="4403726"/>
            <a:ext cx="992065" cy="244475"/>
          </a:xfrm>
          <a:custGeom>
            <a:avLst/>
            <a:gdLst/>
            <a:ahLst/>
            <a:cxnLst>
              <a:cxn ang="0">
                <a:pos x="688" y="0"/>
              </a:cxn>
              <a:cxn ang="0">
                <a:pos x="688" y="509"/>
              </a:cxn>
              <a:cxn ang="0">
                <a:pos x="0" y="509"/>
              </a:cxn>
              <a:cxn ang="0">
                <a:pos x="1376" y="679"/>
              </a:cxn>
              <a:cxn ang="0">
                <a:pos x="2753" y="509"/>
              </a:cxn>
              <a:cxn ang="0">
                <a:pos x="2064" y="509"/>
              </a:cxn>
              <a:cxn ang="0">
                <a:pos x="2064" y="0"/>
              </a:cxn>
              <a:cxn ang="0">
                <a:pos x="688" y="0"/>
              </a:cxn>
            </a:cxnLst>
            <a:rect l="0" t="0" r="r" b="b"/>
            <a:pathLst>
              <a:path w="2754" h="680">
                <a:moveTo>
                  <a:pt x="688" y="0"/>
                </a:moveTo>
                <a:lnTo>
                  <a:pt x="688" y="509"/>
                </a:lnTo>
                <a:lnTo>
                  <a:pt x="0" y="509"/>
                </a:lnTo>
                <a:lnTo>
                  <a:pt x="1376" y="679"/>
                </a:lnTo>
                <a:lnTo>
                  <a:pt x="2753" y="509"/>
                </a:lnTo>
                <a:lnTo>
                  <a:pt x="2064" y="509"/>
                </a:lnTo>
                <a:lnTo>
                  <a:pt x="2064" y="0"/>
                </a:lnTo>
                <a:lnTo>
                  <a:pt x="688" y="0"/>
                </a:lnTo>
              </a:path>
            </a:pathLst>
          </a:custGeom>
          <a:solidFill>
            <a:srgbClr val="6666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9618" name="Freeform 50"/>
          <p:cNvSpPr>
            <a:spLocks noChangeArrowheads="1"/>
          </p:cNvSpPr>
          <p:nvPr/>
        </p:nvSpPr>
        <p:spPr bwMode="auto">
          <a:xfrm>
            <a:off x="1143000" y="4419601"/>
            <a:ext cx="992066" cy="244475"/>
          </a:xfrm>
          <a:custGeom>
            <a:avLst/>
            <a:gdLst/>
            <a:ahLst/>
            <a:cxnLst>
              <a:cxn ang="0">
                <a:pos x="688" y="0"/>
              </a:cxn>
              <a:cxn ang="0">
                <a:pos x="688" y="509"/>
              </a:cxn>
              <a:cxn ang="0">
                <a:pos x="0" y="509"/>
              </a:cxn>
              <a:cxn ang="0">
                <a:pos x="1376" y="679"/>
              </a:cxn>
              <a:cxn ang="0">
                <a:pos x="2753" y="509"/>
              </a:cxn>
              <a:cxn ang="0">
                <a:pos x="2064" y="509"/>
              </a:cxn>
              <a:cxn ang="0">
                <a:pos x="2064" y="0"/>
              </a:cxn>
              <a:cxn ang="0">
                <a:pos x="688" y="0"/>
              </a:cxn>
            </a:cxnLst>
            <a:rect l="0" t="0" r="r" b="b"/>
            <a:pathLst>
              <a:path w="2754" h="680">
                <a:moveTo>
                  <a:pt x="688" y="0"/>
                </a:moveTo>
                <a:lnTo>
                  <a:pt x="688" y="509"/>
                </a:lnTo>
                <a:lnTo>
                  <a:pt x="0" y="509"/>
                </a:lnTo>
                <a:lnTo>
                  <a:pt x="1376" y="679"/>
                </a:lnTo>
                <a:lnTo>
                  <a:pt x="2753" y="509"/>
                </a:lnTo>
                <a:lnTo>
                  <a:pt x="2064" y="509"/>
                </a:lnTo>
                <a:lnTo>
                  <a:pt x="2064" y="0"/>
                </a:lnTo>
                <a:lnTo>
                  <a:pt x="688" y="0"/>
                </a:lnTo>
              </a:path>
            </a:pathLst>
          </a:custGeom>
          <a:solidFill>
            <a:srgbClr val="6666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09619" name="Text Box 51"/>
          <p:cNvSpPr txBox="1">
            <a:spLocks noChangeArrowheads="1"/>
          </p:cNvSpPr>
          <p:nvPr/>
        </p:nvSpPr>
        <p:spPr bwMode="auto">
          <a:xfrm>
            <a:off x="3429000" y="5181600"/>
            <a:ext cx="2286000" cy="162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ngsuhChe" pitchFamily="49" charset="-127"/>
                <a:ea typeface="GungsuhChe" pitchFamily="49" charset="-127"/>
              </a:rPr>
              <a:t>  Peningkatan Derajat </a:t>
            </a:r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ngsuhChe" pitchFamily="49" charset="-127"/>
                <a:ea typeface="GungsuhChe" pitchFamily="49" charset="-127"/>
              </a:rPr>
              <a:t> Kesehatan Masyarakat</a:t>
            </a:r>
          </a:p>
          <a:p>
            <a:pPr>
              <a:lnSpc>
                <a:spcPct val="14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ungsuhChe" pitchFamily="49" charset="-127"/>
              <a:ea typeface="GungsuhChe" pitchFamily="49" charset="-127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ngsuhChe" pitchFamily="49" charset="-127"/>
                <a:ea typeface="GungsuhChe" pitchFamily="49" charset="-127"/>
              </a:rPr>
              <a:t>  </a:t>
            </a:r>
          </a:p>
        </p:txBody>
      </p:sp>
      <p:sp>
        <p:nvSpPr>
          <p:cNvPr id="109620" name="Freeform 52"/>
          <p:cNvSpPr>
            <a:spLocks noChangeArrowheads="1"/>
          </p:cNvSpPr>
          <p:nvPr/>
        </p:nvSpPr>
        <p:spPr bwMode="auto">
          <a:xfrm>
            <a:off x="4070838" y="4648201"/>
            <a:ext cx="990600" cy="244475"/>
          </a:xfrm>
          <a:custGeom>
            <a:avLst/>
            <a:gdLst/>
            <a:ahLst/>
            <a:cxnLst>
              <a:cxn ang="0">
                <a:pos x="688" y="0"/>
              </a:cxn>
              <a:cxn ang="0">
                <a:pos x="688" y="509"/>
              </a:cxn>
              <a:cxn ang="0">
                <a:pos x="0" y="509"/>
              </a:cxn>
              <a:cxn ang="0">
                <a:pos x="1376" y="679"/>
              </a:cxn>
              <a:cxn ang="0">
                <a:pos x="2752" y="509"/>
              </a:cxn>
              <a:cxn ang="0">
                <a:pos x="2064" y="509"/>
              </a:cxn>
              <a:cxn ang="0">
                <a:pos x="2064" y="0"/>
              </a:cxn>
              <a:cxn ang="0">
                <a:pos x="688" y="0"/>
              </a:cxn>
            </a:cxnLst>
            <a:rect l="0" t="0" r="r" b="b"/>
            <a:pathLst>
              <a:path w="2753" h="680">
                <a:moveTo>
                  <a:pt x="688" y="0"/>
                </a:moveTo>
                <a:lnTo>
                  <a:pt x="688" y="509"/>
                </a:lnTo>
                <a:lnTo>
                  <a:pt x="0" y="509"/>
                </a:lnTo>
                <a:lnTo>
                  <a:pt x="1376" y="679"/>
                </a:lnTo>
                <a:lnTo>
                  <a:pt x="2752" y="509"/>
                </a:lnTo>
                <a:lnTo>
                  <a:pt x="2064" y="509"/>
                </a:lnTo>
                <a:lnTo>
                  <a:pt x="2064" y="0"/>
                </a:lnTo>
                <a:lnTo>
                  <a:pt x="688" y="0"/>
                </a:lnTo>
              </a:path>
            </a:pathLst>
          </a:custGeom>
          <a:solidFill>
            <a:srgbClr val="6666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0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21" grpId="0" animBg="1"/>
      <p:bldP spid="109570" grpId="0" animBg="1"/>
      <p:bldP spid="109571" grpId="0" animBg="1"/>
      <p:bldP spid="109572" grpId="0" animBg="1"/>
      <p:bldP spid="109573" grpId="0" animBg="1"/>
      <p:bldP spid="109574" grpId="0" animBg="1"/>
      <p:bldP spid="109575" grpId="0" animBg="1"/>
      <p:bldP spid="109582" grpId="0" animBg="1"/>
      <p:bldP spid="109583" grpId="0" animBg="1"/>
      <p:bldP spid="109593" grpId="0" animBg="1"/>
      <p:bldP spid="109594" grpId="0" animBg="1"/>
      <p:bldP spid="109595" grpId="0" animBg="1"/>
      <p:bldP spid="109602" grpId="0" animBg="1"/>
      <p:bldP spid="109612" grpId="0" autoUpdateAnimBg="0"/>
      <p:bldP spid="109613" grpId="0" autoUpdateAnimBg="0"/>
      <p:bldP spid="109614" grpId="0" autoUpdateAnimBg="0"/>
      <p:bldP spid="109615" grpId="0" autoUpdateAnimBg="0"/>
      <p:bldP spid="109616" grpId="0" autoUpdateAnimBg="0"/>
      <p:bldP spid="109617" grpId="0" animBg="1"/>
      <p:bldP spid="109618" grpId="0" animBg="1"/>
      <p:bldP spid="109619" grpId="0" autoUpdateAnimBg="0"/>
      <p:bldP spid="1096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0105" y="533400"/>
            <a:ext cx="6871188" cy="609600"/>
          </a:xfrm>
          <a:ln/>
        </p:spPr>
        <p:txBody>
          <a:bodyPr>
            <a:normAutofit fontScale="90000"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vantGarde Md BT" pitchFamily="34" charset="0"/>
                <a:ea typeface="GungsuhChe" pitchFamily="49" charset="-127"/>
              </a:rPr>
              <a:t>VISI PEMBANGUNAN KESEHATAN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ungsuhChe" pitchFamily="49" charset="-127"/>
                <a:ea typeface="GungsuhChe" pitchFamily="49" charset="-127"/>
              </a:rPr>
              <a:t>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1125415" y="2133601"/>
            <a:ext cx="7772400" cy="3997325"/>
          </a:xfrm>
          <a:ln/>
        </p:spPr>
        <p:txBody>
          <a:bodyPr/>
          <a:lstStyle/>
          <a:p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sym typeface="Wingdings" pitchFamily="2" charset="2"/>
              </a:rPr>
              <a:t>Kabupaten Magelang Sehat 2010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 </a:t>
            </a:r>
            <a:endParaRPr lang="id-ID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>
              <a:buFont typeface="Monotype Sorts" pitchFamily="2" charset="2"/>
              <a:buNone/>
            </a:pPr>
            <a:r>
              <a:rPr lang="id-ID" sz="36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	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sym typeface="Wingdings" pitchFamily="2" charset="2"/>
              </a:rPr>
              <a:t>	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Pada 2010 masyarakat Kab. Magelang </a:t>
            </a:r>
            <a:r>
              <a:rPr lang="id-ID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diharapkan 	mencapai tingkat </a:t>
            </a:r>
            <a:r>
              <a:rPr lang="id-ID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kesehatan </a:t>
            </a:r>
            <a:r>
              <a:rPr lang="id-ID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tertentu yg ditandai:</a:t>
            </a:r>
          </a:p>
          <a:p>
            <a:pPr marL="987425" lvl="2" indent="-293688">
              <a:buFontTx/>
              <a:buNone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US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1. Hidup dlm lingkungan yg sehat</a:t>
            </a:r>
          </a:p>
          <a:p>
            <a:pPr marL="987425" lvl="2" indent="-293688">
              <a:buFontTx/>
              <a:buNone/>
            </a:pPr>
            <a:r>
              <a:rPr lang="en-US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	2. Mempraktekkan perilaku hidup bersih &amp; seha</a:t>
            </a:r>
            <a:r>
              <a:rPr lang="id-ID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t</a:t>
            </a:r>
          </a:p>
          <a:p>
            <a:pPr marL="987425" lvl="2" indent="-293688">
              <a:buFontTx/>
              <a:buNone/>
            </a:pPr>
            <a:r>
              <a:rPr lang="id-ID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   </a:t>
            </a:r>
            <a:r>
              <a:rPr lang="en-US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3. Mampu menjangkau pelayanan kesehatan</a:t>
            </a:r>
          </a:p>
          <a:p>
            <a:pPr marL="987425" lvl="2" indent="-293688">
              <a:buFontTx/>
              <a:buNone/>
            </a:pPr>
            <a:r>
              <a:rPr lang="id-ID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   </a:t>
            </a:r>
            <a:r>
              <a:rPr lang="en-US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4. Memiliki derajat kesehatan yg tinggi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6858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id-ID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  <a:ea typeface="GungsuhChe" pitchFamily="49" charset="-127"/>
              </a:rPr>
              <a:t>MISI</a:t>
            </a: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pperplate Gothic Bold" pitchFamily="34" charset="0"/>
                <a:ea typeface="GungsuhChe" pitchFamily="49" charset="-127"/>
              </a:rPr>
              <a:t> PEMBANGUNAN KESEHATAN 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idx="1"/>
          </p:nvPr>
        </p:nvSpPr>
        <p:spPr>
          <a:xfrm>
            <a:off x="984739" y="2209800"/>
            <a:ext cx="7666892" cy="4038600"/>
          </a:xfrm>
          <a:ln/>
        </p:spPr>
        <p:txBody>
          <a:bodyPr>
            <a:normAutofit fontScale="92500" lnSpcReduction="10000"/>
          </a:bodyPr>
          <a:lstStyle/>
          <a:p>
            <a:pPr defTabSz="990600">
              <a:lnSpc>
                <a:spcPct val="110000"/>
              </a:lnSpc>
              <a:buFont typeface="Monotype Sorts" pitchFamily="2" charset="2"/>
              <a:buNone/>
            </a:pPr>
            <a:r>
              <a:rPr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	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1. </a:t>
            </a:r>
            <a:r>
              <a:rPr lang="id-ID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  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Menggerakkan pembangunan nasional </a:t>
            </a:r>
            <a:r>
              <a:rPr lang="id-ID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	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berwawasan </a:t>
            </a:r>
            <a:r>
              <a:rPr lang="id-ID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kesehatan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;</a:t>
            </a:r>
          </a:p>
          <a:p>
            <a:pPr defTabSz="990600">
              <a:buFont typeface="Monotype Sorts" pitchFamily="2" charset="2"/>
              <a:buNone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	2.  </a:t>
            </a:r>
            <a:r>
              <a:rPr lang="id-ID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 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Mendorong kemandirian masyarakat utk </a:t>
            </a:r>
            <a:r>
              <a:rPr lang="id-ID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	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hidup sehat;</a:t>
            </a:r>
          </a:p>
          <a:p>
            <a:pPr defTabSz="990600">
              <a:buFont typeface="Monotype Sorts" pitchFamily="2" charset="2"/>
              <a:buNone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	3.  </a:t>
            </a:r>
            <a:r>
              <a:rPr lang="id-ID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 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Memelihara &amp; meningkatkan pelayanan </a:t>
            </a:r>
            <a:r>
              <a:rPr lang="id-ID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	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kesehatan yg bermutu, merata &amp; terjangkau;</a:t>
            </a:r>
          </a:p>
          <a:p>
            <a:pPr defTabSz="990600">
              <a:buFont typeface="Monotype Sorts" pitchFamily="2" charset="2"/>
              <a:buNone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	4.  </a:t>
            </a:r>
            <a:r>
              <a:rPr lang="id-ID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 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Memelihara dan meningkatkan kesehatan </a:t>
            </a:r>
            <a:r>
              <a:rPr lang="id-ID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	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individu, keluarga dan masyarakat </a:t>
            </a:r>
            <a:r>
              <a:rPr lang="id-ID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	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Ultra Bold Condensed" pitchFamily="34" charset="0"/>
                <a:ea typeface="GungsuhChe" pitchFamily="49" charset="-127"/>
              </a:rPr>
              <a:t>termasuk lingkungan</a:t>
            </a:r>
            <a:endParaRPr lang="en-US" sz="2800" i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Ultra Bold Condensed" pitchFamily="34" charset="0"/>
              <a:ea typeface="GungsuhChe" pitchFamily="49" charset="-127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  <a:solidFill>
            <a:srgbClr val="FFCCFF"/>
          </a:solidFill>
          <a:ln>
            <a:solidFill>
              <a:srgbClr val="008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d-ID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10 BESAR PENYAKIT </a:t>
            </a:r>
            <a:br>
              <a:rPr lang="id-ID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id-ID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TAHUN </a:t>
            </a:r>
            <a:r>
              <a:rPr lang="id-ID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2012</a:t>
            </a:r>
            <a:endParaRPr lang="id-ID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1248508" y="2133600"/>
            <a:ext cx="7772400" cy="4114800"/>
          </a:xfrm>
          <a:solidFill>
            <a:srgbClr val="CCFFFF"/>
          </a:solidFill>
          <a:ln>
            <a:solidFill>
              <a:srgbClr val="CC3300"/>
            </a:solidFill>
          </a:ln>
          <a:effectLst>
            <a:prstShdw prst="shdw18" dist="17961" dir="13500000">
              <a:srgbClr val="CC3300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id-ID" sz="2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ISPA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id-ID" sz="2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Diare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id-ID" sz="2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Infeksi pada pernafasan lain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id-ID" sz="2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Penyakit kulit Infeksi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id-ID" sz="2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Tukak Lambung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id-ID" sz="2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Penyakit gusi dan jaringan pengikat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id-ID" sz="2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Anemia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id-ID" sz="2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Conjuntivitis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id-ID" sz="2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Hypertensi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id-ID" sz="24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Disentri</a:t>
            </a:r>
          </a:p>
          <a:p>
            <a:pPr marL="609600" indent="-609600">
              <a:lnSpc>
                <a:spcPct val="90000"/>
              </a:lnSpc>
              <a:buFont typeface="Monotype Sorts" pitchFamily="2" charset="2"/>
              <a:buAutoNum type="arabicPeriod"/>
            </a:pPr>
            <a:endParaRPr lang="id-ID" sz="2400" b="1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mvIhL5IVsaEwDIFTDbg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5LSBiKyEB4iEZg8GLhuG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L2pRyxzLB7PcTt0MtuG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PT1sweqXLMipg7yTT062i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199</TotalTime>
  <Words>1379</Words>
  <Application>Microsoft Office PowerPoint</Application>
  <PresentationFormat>On-screen Show (4:3)</PresentationFormat>
  <Paragraphs>351</Paragraphs>
  <Slides>40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Office Theme</vt:lpstr>
      <vt:lpstr>Civic</vt:lpstr>
      <vt:lpstr>Concourse</vt:lpstr>
      <vt:lpstr>1_Concourse</vt:lpstr>
      <vt:lpstr>2_Concourse</vt:lpstr>
      <vt:lpstr>3_Concourse</vt:lpstr>
      <vt:lpstr>Equity</vt:lpstr>
      <vt:lpstr>Microsoft Office Excel 97-2003 Worksheet</vt:lpstr>
      <vt:lpstr>MENURUNKAN ANGKA KESAKITAN DAN KEMATIAN MELALUI PENERAPAN PHBS</vt:lpstr>
      <vt:lpstr>Slide 2</vt:lpstr>
      <vt:lpstr>TARGET  MDGs 2015 (Millenium Development Goals)</vt:lpstr>
      <vt:lpstr>Slide 4</vt:lpstr>
      <vt:lpstr>Slide 5</vt:lpstr>
      <vt:lpstr>Slide 6</vt:lpstr>
      <vt:lpstr>VISI PEMBANGUNAN KESEHATAN </vt:lpstr>
      <vt:lpstr>MISI PEMBANGUNAN KESEHATAN </vt:lpstr>
      <vt:lpstr>10 BESAR PENYAKIT  TAHUN 2012</vt:lpstr>
      <vt:lpstr>DATA KEMATIAN IBU TAHUN 2012</vt:lpstr>
      <vt:lpstr>Model intervensi  Upaya Percepatan  Pencapaian MDG 4 </vt:lpstr>
      <vt:lpstr>Slide 12</vt:lpstr>
      <vt:lpstr>Slide 13</vt:lpstr>
      <vt:lpstr>KEPMENKES RI NO 1193/MENKES/SK/X/2004</vt:lpstr>
      <vt:lpstr>Slide 15</vt:lpstr>
      <vt:lpstr>TUJUAN PHBS</vt:lpstr>
      <vt:lpstr>Slide 17</vt:lpstr>
      <vt:lpstr>Slide 18</vt:lpstr>
      <vt:lpstr>Slide 19</vt:lpstr>
      <vt:lpstr>16 INDIKATOR DAN DEFINISI OPRASIONAL PHBS TATANAN RUMAH TANGGA PROPINSI JAWA TENGAH</vt:lpstr>
      <vt:lpstr>1. Persalinan Nakes</vt:lpstr>
      <vt:lpstr>2.Asi Eksklusif</vt:lpstr>
      <vt:lpstr>3. Penimbangan Balita</vt:lpstr>
      <vt:lpstr>4.Gizi Seimbang</vt:lpstr>
      <vt:lpstr>5. Air bersih</vt:lpstr>
      <vt:lpstr>6. Jamban</vt:lpstr>
      <vt:lpstr>7. Sampah</vt:lpstr>
      <vt:lpstr>8. Kepadatan Hunian</vt:lpstr>
      <vt:lpstr>9.Lantai Rumah</vt:lpstr>
      <vt:lpstr>10. Aktivitas Fisik</vt:lpstr>
      <vt:lpstr>11. Tidak Merokok</vt:lpstr>
      <vt:lpstr>12.Cuci tangan</vt:lpstr>
      <vt:lpstr>13. Gigi dan Mulut</vt:lpstr>
      <vt:lpstr>14. Miras/Narkoba</vt:lpstr>
      <vt:lpstr>15.JPK / DANA SEHAT</vt:lpstr>
      <vt:lpstr>16. Pemberantsan Sarang Nyamuk</vt:lpstr>
      <vt:lpstr>Nilai: 1 apabila jawaban dalam variabel tersebut sesuai dg indikator yg maksud</vt:lpstr>
      <vt:lpstr>SRATA RUMAH TANGGA</vt:lpstr>
      <vt:lpstr>Strata kelompok   Rt, Rw,Desa,Puskesmas, Kecamatan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dinkes kab 3</cp:lastModifiedBy>
  <cp:revision>25</cp:revision>
  <dcterms:created xsi:type="dcterms:W3CDTF">2013-09-19T13:36:17Z</dcterms:created>
  <dcterms:modified xsi:type="dcterms:W3CDTF">2013-09-20T22:07:12Z</dcterms:modified>
</cp:coreProperties>
</file>