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9"/>
  </p:notesMasterIdLst>
  <p:handoutMasterIdLst>
    <p:handoutMasterId r:id="rId20"/>
  </p:handoutMasterIdLst>
  <p:sldIdLst>
    <p:sldId id="445" r:id="rId3"/>
    <p:sldId id="473" r:id="rId4"/>
    <p:sldId id="509" r:id="rId5"/>
    <p:sldId id="465" r:id="rId6"/>
    <p:sldId id="466" r:id="rId7"/>
    <p:sldId id="467" r:id="rId8"/>
    <p:sldId id="470" r:id="rId9"/>
    <p:sldId id="510" r:id="rId10"/>
    <p:sldId id="512" r:id="rId11"/>
    <p:sldId id="513" r:id="rId12"/>
    <p:sldId id="511" r:id="rId13"/>
    <p:sldId id="514" r:id="rId14"/>
    <p:sldId id="494" r:id="rId15"/>
    <p:sldId id="515" r:id="rId16"/>
    <p:sldId id="516" r:id="rId17"/>
    <p:sldId id="444" r:id="rId18"/>
  </p:sldIdLst>
  <p:sldSz cx="9144000" cy="6858000" type="screen4x3"/>
  <p:notesSz cx="10020300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E33"/>
    <a:srgbClr val="4D4D4D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80" d="100"/>
          <a:sy n="80" d="100"/>
        </p:scale>
        <p:origin x="-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8" y="-102"/>
      </p:cViewPr>
      <p:guideLst>
        <p:guide orient="horz" pos="2170"/>
        <p:guide pos="31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P2010-oke\Piramida%20KabKota%20Kel%20Umur%20data%20BPS%20RI%20prs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800"/>
            </a:pPr>
            <a:r>
              <a:rPr lang="en-US" sz="800"/>
              <a:t>Piramida Penduduk SP 2010 Jawa Tengah</a:t>
            </a:r>
          </a:p>
        </c:rich>
      </c:tx>
      <c:layout>
        <c:manualLayout>
          <c:xMode val="edge"/>
          <c:yMode val="edge"/>
          <c:x val="0.18570144356955631"/>
          <c:y val="4.828226555246055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9482174103237263"/>
          <c:y val="0.17457475197215938"/>
          <c:w val="0.71481846019247663"/>
          <c:h val="0.67505099467024265"/>
        </c:manualLayout>
      </c:layout>
      <c:barChart>
        <c:barDir val="bar"/>
        <c:grouping val="clustered"/>
        <c:ser>
          <c:idx val="0"/>
          <c:order val="0"/>
          <c:tx>
            <c:strRef>
              <c:f>'00'!$G$7</c:f>
              <c:strCache>
                <c:ptCount val="1"/>
                <c:pt idx="0">
                  <c:v>Laki-laki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ysClr val="windowText" lastClr="000000"/>
              </a:solidFill>
            </a:ln>
          </c:spPr>
          <c:cat>
            <c:strRef>
              <c:f>'00'!$B$8:$B$23</c:f>
              <c:strCache>
                <c:ptCount val="16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+</c:v>
                </c:pt>
              </c:strCache>
            </c:strRef>
          </c:cat>
          <c:val>
            <c:numRef>
              <c:f>'00'!$G$8:$G$23</c:f>
              <c:numCache>
                <c:formatCode>#,##0</c:formatCode>
                <c:ptCount val="16"/>
                <c:pt idx="0">
                  <c:v>-1395.223</c:v>
                </c:pt>
                <c:pt idx="1">
                  <c:v>-1451.904</c:v>
                </c:pt>
                <c:pt idx="2">
                  <c:v>-1529.412</c:v>
                </c:pt>
                <c:pt idx="3">
                  <c:v>-1396.9460000000001</c:v>
                </c:pt>
                <c:pt idx="4">
                  <c:v>-1153.175</c:v>
                </c:pt>
                <c:pt idx="5">
                  <c:v>-1269.3899999999999</c:v>
                </c:pt>
                <c:pt idx="6">
                  <c:v>-1249.8939999999998</c:v>
                </c:pt>
                <c:pt idx="7">
                  <c:v>-1193.0619999999999</c:v>
                </c:pt>
                <c:pt idx="8">
                  <c:v>-1181.799</c:v>
                </c:pt>
                <c:pt idx="9">
                  <c:v>-1075.721</c:v>
                </c:pt>
                <c:pt idx="10">
                  <c:v>-936.89400000000001</c:v>
                </c:pt>
                <c:pt idx="11">
                  <c:v>-739.97900000000004</c:v>
                </c:pt>
                <c:pt idx="12">
                  <c:v>-485.94499999999999</c:v>
                </c:pt>
                <c:pt idx="13">
                  <c:v>-401.45499999999993</c:v>
                </c:pt>
                <c:pt idx="14">
                  <c:v>-299.51099999999963</c:v>
                </c:pt>
                <c:pt idx="15">
                  <c:v>-330.80200000000002</c:v>
                </c:pt>
              </c:numCache>
            </c:numRef>
          </c:val>
        </c:ser>
        <c:ser>
          <c:idx val="1"/>
          <c:order val="1"/>
          <c:tx>
            <c:strRef>
              <c:f>'00'!$H$7</c:f>
              <c:strCache>
                <c:ptCount val="1"/>
                <c:pt idx="0">
                  <c:v>Perempuan</c:v>
                </c:pt>
              </c:strCache>
            </c:strRef>
          </c:tx>
          <c:spPr>
            <a:solidFill>
              <a:srgbClr val="B60000"/>
            </a:solidFill>
            <a:ln>
              <a:solidFill>
                <a:sysClr val="windowText" lastClr="000000"/>
              </a:solidFill>
            </a:ln>
          </c:spPr>
          <c:cat>
            <c:strRef>
              <c:f>'00'!$B$8:$B$23</c:f>
              <c:strCache>
                <c:ptCount val="16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+</c:v>
                </c:pt>
              </c:strCache>
            </c:strRef>
          </c:cat>
          <c:val>
            <c:numRef>
              <c:f>'00'!$H$8:$H$23</c:f>
              <c:numCache>
                <c:formatCode>#,##0</c:formatCode>
                <c:ptCount val="16"/>
                <c:pt idx="0">
                  <c:v>1316.05</c:v>
                </c:pt>
                <c:pt idx="1">
                  <c:v>1377.4660000000001</c:v>
                </c:pt>
                <c:pt idx="2">
                  <c:v>1445.7260000000001</c:v>
                </c:pt>
                <c:pt idx="3">
                  <c:v>1315.855</c:v>
                </c:pt>
                <c:pt idx="4">
                  <c:v>1192.6039999999998</c:v>
                </c:pt>
                <c:pt idx="5">
                  <c:v>1318.9880000000001</c:v>
                </c:pt>
                <c:pt idx="6">
                  <c:v>1279.3989999999999</c:v>
                </c:pt>
                <c:pt idx="7">
                  <c:v>1229.6919999999998</c:v>
                </c:pt>
                <c:pt idx="8">
                  <c:v>1237.566</c:v>
                </c:pt>
                <c:pt idx="9">
                  <c:v>1122.6679999999999</c:v>
                </c:pt>
                <c:pt idx="10">
                  <c:v>937.42499999999939</c:v>
                </c:pt>
                <c:pt idx="11">
                  <c:v>687.45799999999747</c:v>
                </c:pt>
                <c:pt idx="12">
                  <c:v>538.875</c:v>
                </c:pt>
                <c:pt idx="13">
                  <c:v>467.23799999999869</c:v>
                </c:pt>
                <c:pt idx="14">
                  <c:v>386.36900000000031</c:v>
                </c:pt>
                <c:pt idx="15">
                  <c:v>438.166</c:v>
                </c:pt>
              </c:numCache>
            </c:numRef>
          </c:val>
        </c:ser>
        <c:gapWidth val="0"/>
        <c:overlap val="100"/>
        <c:axId val="58831616"/>
        <c:axId val="58833152"/>
      </c:barChart>
      <c:catAx>
        <c:axId val="58831616"/>
        <c:scaling>
          <c:orientation val="minMax"/>
        </c:scaling>
        <c:axPos val="l"/>
        <c:majorTickMark val="none"/>
        <c:tickLblPos val="low"/>
        <c:txPr>
          <a:bodyPr/>
          <a:lstStyle/>
          <a:p>
            <a:pPr>
              <a:defRPr lang="en-US"/>
            </a:pPr>
            <a:endParaRPr lang="id-ID"/>
          </a:p>
        </c:txPr>
        <c:crossAx val="58833152"/>
        <c:crosses val="autoZero"/>
        <c:auto val="1"/>
        <c:lblAlgn val="ctr"/>
        <c:lblOffset val="100"/>
      </c:catAx>
      <c:valAx>
        <c:axId val="588331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Jumlah Penduduk (Ribuan)</a:t>
                </a:r>
              </a:p>
            </c:rich>
          </c:tx>
          <c:layout>
            <c:manualLayout>
              <c:xMode val="edge"/>
              <c:yMode val="edge"/>
              <c:x val="0.39307108486439724"/>
              <c:y val="0.93238611190314258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5883161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4130686789151368"/>
          <c:y val="0.19142821631975671"/>
          <c:w val="0.19470815283038101"/>
          <c:h val="0.13432061939332787"/>
        </c:manualLayout>
      </c:layout>
      <c:spPr>
        <a:solidFill>
          <a:srgbClr val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lang="en-US"/>
          </a:pPr>
          <a:endParaRPr lang="id-ID"/>
        </a:p>
      </c:txPr>
    </c:legend>
    <c:plotVisOnly val="1"/>
    <c:dispBlanksAs val="gap"/>
  </c:chart>
  <c:spPr>
    <a:solidFill>
      <a:prstClr val="white"/>
    </a:solidFill>
    <a:ln>
      <a:solidFill>
        <a:schemeClr val="bg1">
          <a:lumMod val="85000"/>
        </a:schemeClr>
      </a:solidFill>
    </a:ln>
  </c:spPr>
  <c:txPr>
    <a:bodyPr/>
    <a:lstStyle/>
    <a:p>
      <a:pPr>
        <a:defRPr>
          <a:solidFill>
            <a:schemeClr val="bg2"/>
          </a:solidFill>
        </a:defRPr>
      </a:pPr>
      <a:endParaRPr lang="id-ID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29"/>
  <c:chart>
    <c:autoTitleDeleted val="1"/>
    <c:view3D>
      <c:depthPercent val="100"/>
      <c:perspective val="30"/>
    </c:view3D>
    <c:plotArea>
      <c:layout/>
      <c:line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3"/>
              <c:layout>
                <c:manualLayout>
                  <c:x val="-4.1666666666666664E-2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SP71-SP80</c:v>
                </c:pt>
                <c:pt idx="1">
                  <c:v>SP80-SP90</c:v>
                </c:pt>
                <c:pt idx="2">
                  <c:v>SP90-SP00</c:v>
                </c:pt>
                <c:pt idx="3">
                  <c:v>SP00-SP10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1.6500000000000001</c:v>
                </c:pt>
                <c:pt idx="1">
                  <c:v>1.180000000000003</c:v>
                </c:pt>
                <c:pt idx="2">
                  <c:v>0.84000000000000064</c:v>
                </c:pt>
                <c:pt idx="3">
                  <c:v>0.37000000000000038</c:v>
                </c:pt>
              </c:numCache>
            </c:numRef>
          </c:val>
        </c:ser>
        <c:axId val="93397760"/>
        <c:axId val="93399296"/>
        <c:axId val="83592064"/>
      </c:line3DChart>
      <c:catAx>
        <c:axId val="93397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93399296"/>
        <c:crosses val="autoZero"/>
        <c:auto val="1"/>
        <c:lblAlgn val="ctr"/>
        <c:lblOffset val="100"/>
      </c:catAx>
      <c:valAx>
        <c:axId val="93399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93397760"/>
        <c:crosses val="autoZero"/>
        <c:crossBetween val="between"/>
      </c:valAx>
      <c:serAx>
        <c:axId val="83592064"/>
        <c:scaling>
          <c:orientation val="minMax"/>
        </c:scaling>
        <c:delete val="1"/>
        <c:axPos val="b"/>
        <c:tickLblPos val="none"/>
        <c:crossAx val="93399296"/>
        <c:crosses val="autoZero"/>
      </c:ser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23.43</c:v>
                </c:pt>
                <c:pt idx="1">
                  <c:v>18.95</c:v>
                </c:pt>
                <c:pt idx="2">
                  <c:v>18.399999999999999</c:v>
                </c:pt>
                <c:pt idx="3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94136960"/>
        <c:axId val="94220672"/>
      </c:barChart>
      <c:catAx>
        <c:axId val="94136960"/>
        <c:scaling>
          <c:orientation val="minMax"/>
        </c:scaling>
        <c:axPos val="b"/>
        <c:numFmt formatCode="General" sourceLinked="1"/>
        <c:tickLblPos val="nextTo"/>
        <c:crossAx val="94220672"/>
        <c:crosses val="autoZero"/>
        <c:auto val="1"/>
        <c:lblAlgn val="ctr"/>
        <c:lblOffset val="100"/>
      </c:catAx>
      <c:valAx>
        <c:axId val="94220672"/>
        <c:scaling>
          <c:orientation val="minMax"/>
        </c:scaling>
        <c:axPos val="l"/>
        <c:majorGridlines/>
        <c:numFmt formatCode="General" sourceLinked="1"/>
        <c:tickLblPos val="nextTo"/>
        <c:crossAx val="94136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42560"/>
            <a:ext cx="4342129" cy="344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29" cy="344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F2D27-6747-4F26-9B57-25881F9B7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653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129" cy="344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2" y="0"/>
            <a:ext cx="4342129" cy="344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4A035-95AC-4FFF-884D-A33EB00C5D7F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40" cy="309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2129" cy="344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2" y="6542560"/>
            <a:ext cx="4342129" cy="344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AE568-5A3B-4608-AA64-5061EB4C7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86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BC73-51FE-41BD-8CBE-83EBB4C5EC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38C6B-2EC0-4F6D-9A54-EF247A5D2D8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xfrm>
            <a:off x="1336042" y="3271878"/>
            <a:ext cx="7348220" cy="309967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id-ID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5678170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82F4F432-DE6E-47BD-B5C8-2B3A7535460E}" type="slidenum">
              <a:rPr kumimoji="1" lang="en-US" sz="1000" i="1"/>
              <a:pPr algn="r" eaLnBrk="0" hangingPunct="0"/>
              <a:t>4</a:t>
            </a:fld>
            <a:endParaRPr kumimoji="1" lang="en-US" sz="1000"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C5BCA-BA24-449C-A2AB-541B65005B4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/>
          <a:lstStyle/>
          <a:p>
            <a:pPr eaLnBrk="0" hangingPunct="0"/>
            <a:r>
              <a:rPr kumimoji="1" lang="en-US" sz="1000" i="1"/>
              <a:t>*</a:t>
            </a:r>
            <a:endParaRPr kumimoji="1" lang="en-US" sz="1200"/>
          </a:p>
        </p:txBody>
      </p:sp>
      <p:sp>
        <p:nvSpPr>
          <p:cNvPr id="53252" name="Rectangle 3"/>
          <p:cNvSpPr txBox="1">
            <a:spLocks noGrp="1" noChangeArrowheads="1"/>
          </p:cNvSpPr>
          <p:nvPr/>
        </p:nvSpPr>
        <p:spPr bwMode="auto">
          <a:xfrm>
            <a:off x="5678170" y="0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/>
          <a:lstStyle/>
          <a:p>
            <a:pPr algn="r" eaLnBrk="0" hangingPunct="0"/>
            <a:r>
              <a:rPr kumimoji="1" lang="en-US" sz="1000" i="1"/>
              <a:t>07/16/96</a:t>
            </a:r>
            <a:endParaRPr kumimoji="1" lang="en-US" sz="1200"/>
          </a:p>
        </p:txBody>
      </p:sp>
      <p:sp>
        <p:nvSpPr>
          <p:cNvPr id="53253" name="Rectangle 6"/>
          <p:cNvSpPr txBox="1">
            <a:spLocks noGrp="1" noChangeArrowheads="1"/>
          </p:cNvSpPr>
          <p:nvPr/>
        </p:nvSpPr>
        <p:spPr bwMode="auto">
          <a:xfrm>
            <a:off x="1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eaLnBrk="0" hangingPunct="0"/>
            <a:r>
              <a:rPr kumimoji="1" lang="en-US" sz="1000" i="1"/>
              <a:t>*</a:t>
            </a:r>
            <a:endParaRPr kumimoji="1" lang="en-US" sz="1200"/>
          </a:p>
        </p:txBody>
      </p:sp>
      <p:sp>
        <p:nvSpPr>
          <p:cNvPr id="53254" name="Rectangle 7"/>
          <p:cNvSpPr txBox="1">
            <a:spLocks noGrp="1" noChangeArrowheads="1"/>
          </p:cNvSpPr>
          <p:nvPr/>
        </p:nvSpPr>
        <p:spPr bwMode="auto">
          <a:xfrm>
            <a:off x="5678170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kumimoji="1" lang="en-US" sz="1000" i="1"/>
              <a:t>##</a:t>
            </a:r>
            <a:endParaRPr kumimoji="1" lang="en-US" sz="1200"/>
          </a:p>
        </p:txBody>
      </p:sp>
      <p:sp>
        <p:nvSpPr>
          <p:cNvPr id="532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F78-1195-437D-A24C-CA4701A58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FCD1-2E58-40ED-B5F6-616D75E9E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433B-8221-4D2D-B22E-BB9B1FAC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118C-DEE0-4A00-9950-527310598099}" type="datetime1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244-ADCD-48E2-BC4C-64EC1F5B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F78-1195-437D-A24C-CA4701A5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48BB8B-C037-478C-B2BD-135363EF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392-33B7-4239-88F1-A6D5ABFA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4A9-D95C-4442-9FD1-526963D8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46F-582A-472E-8CCD-8EC38935B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936-7748-46CF-B69C-20B403627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9FF4-DAB5-4612-B81D-71D0A9334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946D-653A-40D9-8289-ECD2D0957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FCD1-2E58-40ED-B5F6-616D75E9E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433B-8221-4D2D-B22E-BB9B1FAC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BB8B-C037-478C-B2BD-135363EF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392-33B7-4239-88F1-A6D5ABFA1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4A9-D95C-4442-9FD1-526963D8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46F-582A-472E-8CCD-8EC38935B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5936-7748-46CF-B69C-20B403627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B9FF4-DAB5-4612-B81D-71D0A9334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946D-653A-40D9-8289-ECD2D0957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8A6FF5-0451-4BFA-A68D-52D75CE61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80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8A6FF5-0451-4BFA-A68D-52D75CE61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86" y="0"/>
            <a:ext cx="9144000" cy="6934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514600" y="1600200"/>
            <a:ext cx="6629400" cy="246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897742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PEMBERDAYAAN PEREMPUAN MELALUI KEGIATAN WIRAUSAHA TAHUN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5950803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BAPERMASPUN DAN KB KBUPATEN MAGELANG</a:t>
            </a:r>
          </a:p>
          <a:p>
            <a:pPr algn="ctr"/>
            <a:r>
              <a:rPr lang="id-ID" sz="1200" b="1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BIDANG KS DAN PAP</a:t>
            </a:r>
            <a:endParaRPr lang="en-US" sz="1200" b="1" dirty="0" smtClean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3448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7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pPr algn="ctr"/>
            <a:r>
              <a:rPr lang="id-ID" dirty="0" smtClean="0"/>
              <a:t>Permaslahan perempuan dibidang </a:t>
            </a:r>
            <a:r>
              <a:rPr lang="id-ID" dirty="0" smtClean="0"/>
              <a:t>ekonomi (wira usaha)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id-ID" sz="2800" dirty="0" smtClean="0"/>
              <a:t>Akses terhadap Informasi Pasar dan Teknologi</a:t>
            </a:r>
          </a:p>
          <a:p>
            <a:pPr>
              <a:buAutoNum type="arabicPeriod"/>
            </a:pPr>
            <a:r>
              <a:rPr lang="id-ID" sz="2800" dirty="0" smtClean="0"/>
              <a:t>Akses tehadap Sumber Permodalan dan Pembiayaan</a:t>
            </a:r>
          </a:p>
          <a:p>
            <a:pPr>
              <a:buAutoNum type="arabicPeriod"/>
            </a:pPr>
            <a:r>
              <a:rPr lang="id-ID" sz="2800" dirty="0" smtClean="0"/>
              <a:t>Peningkatan  Kapasitas Sumber Daya Manusia</a:t>
            </a:r>
          </a:p>
          <a:p>
            <a:pPr>
              <a:buAutoNum type="arabicPeriod"/>
            </a:pPr>
            <a:r>
              <a:rPr lang="id-ID" sz="2800" dirty="0" smtClean="0"/>
              <a:t>Penataan Kelembagaan dan Jejaring Kerja</a:t>
            </a:r>
          </a:p>
          <a:p>
            <a:pPr>
              <a:buAutoNum type="arabicPeriod"/>
            </a:pPr>
            <a:r>
              <a:rPr lang="id-ID" sz="2800" dirty="0" smtClean="0"/>
              <a:t>Sensiitivitas Gender di Masyarakat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Jumlah Penduduk Miskin Indonesia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id-ID" dirty="0" smtClean="0"/>
              <a:t>Strategi untuk mendorong berwirausaha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96752"/>
            <a:ext cx="7520940" cy="3483725"/>
          </a:xfrm>
        </p:spPr>
        <p:txBody>
          <a:bodyPr/>
          <a:lstStyle/>
          <a:p>
            <a:pPr>
              <a:buAutoNum type="arabicPeriod"/>
            </a:pPr>
            <a:r>
              <a:rPr lang="id-ID" dirty="0" smtClean="0"/>
              <a:t>Pelaksanaa Pemberdayaan melaui ssitem kelembagaab/kelompok</a:t>
            </a:r>
          </a:p>
          <a:p>
            <a:pPr>
              <a:buAutoNum type="arabicPeriod"/>
            </a:pPr>
            <a:r>
              <a:rPr lang="id-ID" dirty="0" smtClean="0"/>
              <a:t>Program Pemberdayaan spesifik sesuai kebutuhan kelompok</a:t>
            </a:r>
          </a:p>
          <a:p>
            <a:pPr>
              <a:buAutoNum type="arabicPeriod"/>
            </a:pPr>
            <a:r>
              <a:rPr lang="id-ID" dirty="0" smtClean="0"/>
              <a:t>Pengembangan kelembagaan keungan ekonmi mikro tingkat lokal</a:t>
            </a:r>
          </a:p>
          <a:p>
            <a:pPr>
              <a:buAutoNum type="arabicPeriod"/>
            </a:pPr>
            <a:r>
              <a:rPr lang="id-ID" dirty="0" smtClean="0"/>
              <a:t>Penyediaan Modal awal untuk berusaha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 smtClean="0"/>
              <a:t>Pengembangan usaha ekonomi prodoktif yang berkesinambungan</a:t>
            </a:r>
          </a:p>
          <a:p>
            <a:pPr>
              <a:buAutoNum type="arabicPeriod"/>
            </a:pPr>
            <a:r>
              <a:rPr lang="id-ID" dirty="0" smtClean="0"/>
              <a:t>Keterpaduan </a:t>
            </a:r>
            <a:r>
              <a:rPr lang="id-ID" dirty="0" smtClean="0"/>
              <a:t>peranserta seluruh </a:t>
            </a:r>
            <a:r>
              <a:rPr lang="id-ID" dirty="0" smtClean="0"/>
              <a:t>pemangku kepentingan (Stakeholder)</a:t>
            </a:r>
          </a:p>
          <a:p>
            <a:pPr>
              <a:buAutoNum type="arabicPeriod"/>
            </a:pPr>
            <a:r>
              <a:rPr lang="id-ID" dirty="0" smtClean="0"/>
              <a:t>Penyediaan dan peningkatan  kemudahan akses terhadap modal usaha</a:t>
            </a:r>
          </a:p>
          <a:p>
            <a:pPr>
              <a:buAutoNum type="arabicPeriod"/>
            </a:pPr>
            <a:r>
              <a:rPr lang="id-ID" dirty="0" smtClean="0"/>
              <a:t>Kemandirian kelompok.</a:t>
            </a:r>
          </a:p>
          <a:p>
            <a:pPr>
              <a:buAutoNum type="arabicPeriod"/>
            </a:pPr>
            <a:endParaRPr lang="id-ID" dirty="0" smtClean="0"/>
          </a:p>
          <a:p>
            <a:pPr>
              <a:buAutoNum type="arabicPeriod"/>
            </a:pPr>
            <a:endParaRPr lang="id-ID" dirty="0" smtClean="0"/>
          </a:p>
          <a:p>
            <a:pPr>
              <a:buAutoNum type="arabicPeriod"/>
            </a:pPr>
            <a:endParaRPr lang="id-ID" dirty="0" smtClean="0"/>
          </a:p>
          <a:p>
            <a:pPr>
              <a:buAutoNum type="arabi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76"/>
            <a:ext cx="7686700" cy="1571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1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d-ID" sz="3100" dirty="0" smtClean="0">
                <a:solidFill>
                  <a:schemeClr val="tx1"/>
                </a:solidFill>
                <a:latin typeface="Trebuchet MS" pitchFamily="34" charset="0"/>
              </a:rPr>
              <a:t>Pembinaan Usaha Ekonomi Produktif </a:t>
            </a:r>
            <a:r>
              <a:rPr lang="en-US" sz="31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id-ID" sz="3100" dirty="0" smtClean="0">
                <a:solidFill>
                  <a:schemeClr val="tx1"/>
                </a:solidFill>
                <a:latin typeface="Trebuchet MS" pitchFamily="34" charset="0"/>
              </a:rPr>
              <a:t>kelompok UPPKS</a:t>
            </a:r>
            <a:r>
              <a:rPr lang="en-US" sz="31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Trebuchet MS" pitchFamily="34" charset="0"/>
              </a:rPr>
              <a:t>meliputi</a:t>
            </a:r>
            <a:r>
              <a:rPr lang="en-US" sz="3100" dirty="0" smtClean="0">
                <a:solidFill>
                  <a:schemeClr val="tx1"/>
                </a:solidFill>
                <a:latin typeface="Trebuchet MS" pitchFamily="34" charset="0"/>
              </a:rPr>
              <a:t> : </a:t>
            </a:r>
            <a:r>
              <a:rPr lang="en-US" sz="32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7467600" cy="5072083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id-ID" sz="2400" b="1" dirty="0" smtClean="0">
                <a:latin typeface="Trebuchet MS" pitchFamily="34" charset="0"/>
              </a:rPr>
              <a:t>Pembekalan Kewirausahaan</a:t>
            </a:r>
            <a:endParaRPr lang="en-US" sz="2400" dirty="0" smtClean="0">
              <a:latin typeface="Trebuchet MS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err="1" smtClean="0">
                <a:latin typeface="Trebuchet MS" pitchFamily="34" charset="0"/>
              </a:rPr>
              <a:t>Pembinaan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pengetahuan</a:t>
            </a:r>
            <a:r>
              <a:rPr lang="en-US" sz="2400" b="1" dirty="0" smtClean="0">
                <a:latin typeface="Trebuchet MS" pitchFamily="34" charset="0"/>
              </a:rPr>
              <a:t> Usaha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Manajemen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usaha</a:t>
            </a:r>
            <a:r>
              <a:rPr lang="en-US" sz="2400" b="1" dirty="0" smtClean="0">
                <a:latin typeface="Trebuchet MS" pitchFamily="34" charset="0"/>
              </a:rPr>
              <a:t>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Produksi</a:t>
            </a:r>
            <a:r>
              <a:rPr lang="en-US" sz="2400" b="1" dirty="0" smtClean="0">
                <a:latin typeface="Trebuchet MS" pitchFamily="34" charset="0"/>
              </a:rPr>
              <a:t>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Pemasaran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endParaRPr lang="en-US" sz="2400" dirty="0" smtClean="0">
              <a:latin typeface="Trebuchet MS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err="1" smtClean="0">
                <a:latin typeface="Trebuchet MS" pitchFamily="34" charset="0"/>
              </a:rPr>
              <a:t>Mengembangkan</a:t>
            </a:r>
            <a:r>
              <a:rPr lang="en-US" sz="2400" b="1" dirty="0" smtClean="0">
                <a:latin typeface="Trebuchet MS" pitchFamily="34" charset="0"/>
              </a:rPr>
              <a:t> Usaha  </a:t>
            </a:r>
            <a:r>
              <a:rPr lang="en-US" sz="2400" dirty="0" smtClean="0">
                <a:latin typeface="Trebuchet MS" pitchFamily="34" charset="0"/>
              </a:rPr>
              <a:t> 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Pengembangan</a:t>
            </a:r>
            <a:r>
              <a:rPr lang="en-US" sz="2400" b="1" dirty="0" smtClean="0">
                <a:latin typeface="Trebuchet MS" pitchFamily="34" charset="0"/>
              </a:rPr>
              <a:t>  </a:t>
            </a:r>
            <a:r>
              <a:rPr lang="en-US" sz="2400" b="1" dirty="0" err="1" smtClean="0">
                <a:latin typeface="Trebuchet MS" pitchFamily="34" charset="0"/>
              </a:rPr>
              <a:t>Motivasi</a:t>
            </a:r>
            <a:r>
              <a:rPr lang="en-US" sz="2400" dirty="0" smtClean="0">
                <a:latin typeface="Trebuchet MS" pitchFamily="34" charset="0"/>
              </a:rPr>
              <a:t>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Pengembangan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kemampuan</a:t>
            </a:r>
            <a:r>
              <a:rPr lang="en-US" sz="2400" b="1" dirty="0" smtClean="0">
                <a:latin typeface="Trebuchet MS" pitchFamily="34" charset="0"/>
              </a:rPr>
              <a:t> / modal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Pengembangan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sumber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daya</a:t>
            </a:r>
            <a:endParaRPr lang="en-US" sz="2400" b="1" dirty="0" smtClean="0">
              <a:latin typeface="Trebuchet MS" pitchFamily="34" charset="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Bantuan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teknis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produksi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kerjasama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dgn</a:t>
            </a:r>
            <a:r>
              <a:rPr lang="en-US" sz="2400" b="1" dirty="0" smtClean="0">
                <a:latin typeface="Trebuchet MS" pitchFamily="34" charset="0"/>
              </a:rPr>
              <a:t>  </a:t>
            </a:r>
          </a:p>
          <a:p>
            <a:pPr lvl="1">
              <a:buClrTx/>
              <a:buNone/>
            </a:pPr>
            <a:r>
              <a:rPr lang="en-US" sz="2400" b="1" dirty="0" smtClean="0">
                <a:latin typeface="Trebuchet MS" pitchFamily="34" charset="0"/>
              </a:rPr>
              <a:t>    </a:t>
            </a:r>
            <a:r>
              <a:rPr lang="en-US" sz="2400" b="1" dirty="0" err="1" smtClean="0">
                <a:latin typeface="Trebuchet MS" pitchFamily="34" charset="0"/>
              </a:rPr>
              <a:t>pengusaha</a:t>
            </a:r>
            <a:r>
              <a:rPr lang="en-US" sz="2400" b="1" dirty="0" smtClean="0">
                <a:latin typeface="Trebuchet MS" pitchFamily="34" charset="0"/>
              </a:rPr>
              <a:t> / </a:t>
            </a:r>
            <a:r>
              <a:rPr lang="en-US" sz="2400" b="1" dirty="0" err="1" smtClean="0">
                <a:latin typeface="Trebuchet MS" pitchFamily="34" charset="0"/>
              </a:rPr>
              <a:t>lembaga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err="1" smtClean="0">
                <a:latin typeface="Trebuchet MS" pitchFamily="34" charset="0"/>
              </a:rPr>
              <a:t>terkait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 </a:t>
            </a:r>
          </a:p>
          <a:p>
            <a:endParaRPr lang="en-US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JUMLAH KELOMPOK UPPKS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387"/>
                <a:gridCol w="1851243"/>
                <a:gridCol w="1504315"/>
                <a:gridCol w="1504315"/>
                <a:gridCol w="150431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Kecamatan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Jml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UPPKS</a:t>
                      </a:r>
                      <a:r>
                        <a:rPr lang="id-ID" baseline="0" dirty="0" smtClean="0"/>
                        <a:t> yg Aktif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Borobudur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Ngluwar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Srumbung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Dukun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Sawangan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Muntilan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Mungkid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Mertoyudan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315"/>
                <a:gridCol w="1504315"/>
                <a:gridCol w="1504315"/>
                <a:gridCol w="1504315"/>
                <a:gridCol w="150431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Tempuran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Kajoran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Kaliangkrik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Bandongan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Candimulyo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Pakis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Ngablak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Grabag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Tegalrejo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Secang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Windusari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Kab.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Magelang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446  (45,67%)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38231"/>
            <a:ext cx="7772400" cy="1362075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err="1" smtClean="0">
                <a:ln w="19050"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Algerian" pitchFamily="82" charset="0"/>
              </a:rPr>
              <a:t>Terima</a:t>
            </a:r>
            <a:r>
              <a:rPr lang="en-US" sz="7200" dirty="0" smtClean="0">
                <a:ln w="19050"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Algerian" pitchFamily="82" charset="0"/>
              </a:rPr>
              <a:t> </a:t>
            </a:r>
            <a:r>
              <a:rPr lang="en-US" sz="7200" dirty="0" err="1" smtClean="0">
                <a:ln w="19050"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Algerian" pitchFamily="82" charset="0"/>
              </a:rPr>
              <a:t>kasih</a:t>
            </a:r>
            <a:endParaRPr lang="en-US" sz="7200" dirty="0" smtClean="0">
              <a:ln w="19050">
                <a:solidFill>
                  <a:srgbClr val="0070C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  <a:latin typeface="Algerian" pitchFamily="82" charset="0"/>
            </a:endParaRPr>
          </a:p>
        </p:txBody>
      </p:sp>
      <p:pic>
        <p:nvPicPr>
          <p:cNvPr id="7" name="Picture 159" descr="artplus_nature_naturalcity38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00" cy="695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istoryofworldpop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5949"/>
            <a:ext cx="8821644" cy="559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10" descr="Popbomb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295400" y="2971800"/>
            <a:ext cx="4114800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LEDAKAN PENDUDUK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791200" y="1676400"/>
            <a:ext cx="2209800" cy="38862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6934200" y="51054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1800</a:t>
            </a:r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7620000" y="5334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6934200" y="45720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1930</a:t>
            </a: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7620000" y="4800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6934200" y="40386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1960</a:t>
            </a:r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7620000" y="4267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9"/>
          <p:cNvSpPr txBox="1">
            <a:spLocks noChangeArrowheads="1"/>
          </p:cNvSpPr>
          <p:nvPr/>
        </p:nvSpPr>
        <p:spPr bwMode="auto">
          <a:xfrm>
            <a:off x="6934200" y="35052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1975</a:t>
            </a:r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7620000" y="3733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23"/>
          <p:cNvSpPr txBox="1">
            <a:spLocks noChangeArrowheads="1"/>
          </p:cNvSpPr>
          <p:nvPr/>
        </p:nvSpPr>
        <p:spPr bwMode="auto">
          <a:xfrm>
            <a:off x="6934200" y="2909888"/>
            <a:ext cx="1066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1987</a:t>
            </a:r>
          </a:p>
        </p:txBody>
      </p:sp>
      <p:sp>
        <p:nvSpPr>
          <p:cNvPr id="9232" name="Line 24"/>
          <p:cNvSpPr>
            <a:spLocks noChangeShapeType="1"/>
          </p:cNvSpPr>
          <p:nvPr/>
        </p:nvSpPr>
        <p:spPr bwMode="auto">
          <a:xfrm>
            <a:off x="7620000" y="31384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Text Box 25"/>
          <p:cNvSpPr txBox="1">
            <a:spLocks noChangeArrowheads="1"/>
          </p:cNvSpPr>
          <p:nvPr/>
        </p:nvSpPr>
        <p:spPr bwMode="auto">
          <a:xfrm>
            <a:off x="6934200" y="23622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9234" name="Line 26"/>
          <p:cNvSpPr>
            <a:spLocks noChangeShapeType="1"/>
          </p:cNvSpPr>
          <p:nvPr/>
        </p:nvSpPr>
        <p:spPr bwMode="auto">
          <a:xfrm>
            <a:off x="7620000" y="2590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Text Box 27"/>
          <p:cNvSpPr txBox="1">
            <a:spLocks noChangeArrowheads="1"/>
          </p:cNvSpPr>
          <p:nvPr/>
        </p:nvSpPr>
        <p:spPr bwMode="auto">
          <a:xfrm>
            <a:off x="5962650" y="4837113"/>
            <a:ext cx="819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C000"/>
                </a:solidFill>
              </a:rPr>
              <a:t>130 th</a:t>
            </a:r>
          </a:p>
        </p:txBody>
      </p:sp>
      <p:sp>
        <p:nvSpPr>
          <p:cNvPr id="9236" name="Text Box 28"/>
          <p:cNvSpPr txBox="1">
            <a:spLocks noChangeArrowheads="1"/>
          </p:cNvSpPr>
          <p:nvPr/>
        </p:nvSpPr>
        <p:spPr bwMode="auto">
          <a:xfrm>
            <a:off x="5962650" y="4267200"/>
            <a:ext cx="819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rgbClr val="FFC000"/>
                </a:solidFill>
              </a:rPr>
              <a:t>30 th</a:t>
            </a:r>
          </a:p>
        </p:txBody>
      </p:sp>
      <p:sp>
        <p:nvSpPr>
          <p:cNvPr id="9237" name="Text Box 29"/>
          <p:cNvSpPr txBox="1">
            <a:spLocks noChangeArrowheads="1"/>
          </p:cNvSpPr>
          <p:nvPr/>
        </p:nvSpPr>
        <p:spPr bwMode="auto">
          <a:xfrm>
            <a:off x="6089650" y="37338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C000"/>
                </a:solidFill>
              </a:rPr>
              <a:t>15 th</a:t>
            </a:r>
          </a:p>
        </p:txBody>
      </p:sp>
      <p:sp>
        <p:nvSpPr>
          <p:cNvPr id="9238" name="Text Box 30"/>
          <p:cNvSpPr txBox="1">
            <a:spLocks noChangeArrowheads="1"/>
          </p:cNvSpPr>
          <p:nvPr/>
        </p:nvSpPr>
        <p:spPr bwMode="auto">
          <a:xfrm>
            <a:off x="6096000" y="32004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C000"/>
                </a:solidFill>
              </a:rPr>
              <a:t>12 th</a:t>
            </a:r>
          </a:p>
        </p:txBody>
      </p:sp>
      <p:sp>
        <p:nvSpPr>
          <p:cNvPr id="9239" name="AutoShape 31"/>
          <p:cNvSpPr>
            <a:spLocks/>
          </p:cNvSpPr>
          <p:nvPr/>
        </p:nvSpPr>
        <p:spPr bwMode="auto">
          <a:xfrm>
            <a:off x="6858000" y="48006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ECE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40" name="AutoShape 32"/>
          <p:cNvSpPr>
            <a:spLocks/>
          </p:cNvSpPr>
          <p:nvPr/>
        </p:nvSpPr>
        <p:spPr bwMode="auto">
          <a:xfrm>
            <a:off x="6858000" y="42672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ECE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41" name="AutoShape 33"/>
          <p:cNvSpPr>
            <a:spLocks/>
          </p:cNvSpPr>
          <p:nvPr/>
        </p:nvSpPr>
        <p:spPr bwMode="auto">
          <a:xfrm>
            <a:off x="6858000" y="37338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ECE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42" name="AutoShape 34"/>
          <p:cNvSpPr>
            <a:spLocks/>
          </p:cNvSpPr>
          <p:nvPr/>
        </p:nvSpPr>
        <p:spPr bwMode="auto">
          <a:xfrm>
            <a:off x="6858000" y="32004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ECE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43" name="AutoShape 35"/>
          <p:cNvSpPr>
            <a:spLocks/>
          </p:cNvSpPr>
          <p:nvPr/>
        </p:nvSpPr>
        <p:spPr bwMode="auto">
          <a:xfrm>
            <a:off x="6858000" y="26670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ECE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44" name="Text Box 36"/>
          <p:cNvSpPr txBox="1">
            <a:spLocks noChangeArrowheads="1"/>
          </p:cNvSpPr>
          <p:nvPr/>
        </p:nvSpPr>
        <p:spPr bwMode="auto">
          <a:xfrm>
            <a:off x="6096000" y="27432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C000"/>
                </a:solidFill>
              </a:rPr>
              <a:t>13 th</a:t>
            </a:r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>
            <a:off x="6248400" y="5486400"/>
            <a:ext cx="990600" cy="457200"/>
          </a:xfrm>
          <a:prstGeom prst="ellipse">
            <a:avLst/>
          </a:prstGeom>
          <a:solidFill>
            <a:srgbClr val="3333FF"/>
          </a:solidFill>
          <a:ln w="12700">
            <a:solidFill>
              <a:srgbClr val="ECE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C000"/>
                </a:solidFill>
              </a:rPr>
              <a:t>250 JT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143000" y="6248400"/>
            <a:ext cx="71628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Perkembangan Penduduk Dunia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200400" y="6186488"/>
            <a:ext cx="167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333333"/>
                </a:solidFill>
              </a:rPr>
              <a:t>SEB. MASEHI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7086600" y="6186488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333333"/>
                </a:solidFill>
              </a:rPr>
              <a:t>MASEHI</a:t>
            </a:r>
          </a:p>
        </p:txBody>
      </p:sp>
      <p:sp>
        <p:nvSpPr>
          <p:cNvPr id="9250" name="Text Box 25"/>
          <p:cNvSpPr txBox="1">
            <a:spLocks noChangeArrowheads="1"/>
          </p:cNvSpPr>
          <p:nvPr/>
        </p:nvSpPr>
        <p:spPr bwMode="auto">
          <a:xfrm>
            <a:off x="6934200" y="1843088"/>
            <a:ext cx="1066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9251" name="Line 26"/>
          <p:cNvSpPr>
            <a:spLocks noChangeShapeType="1"/>
          </p:cNvSpPr>
          <p:nvPr/>
        </p:nvSpPr>
        <p:spPr bwMode="auto">
          <a:xfrm>
            <a:off x="7620000" y="2057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2" name="AutoShape 35"/>
          <p:cNvSpPr>
            <a:spLocks/>
          </p:cNvSpPr>
          <p:nvPr/>
        </p:nvSpPr>
        <p:spPr bwMode="auto">
          <a:xfrm>
            <a:off x="6858000" y="20574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ECE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6096000" y="2057400"/>
            <a:ext cx="6810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C000"/>
                </a:solidFill>
              </a:rPr>
              <a:t>11 th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V="1">
            <a:off x="1600200" y="5059681"/>
            <a:ext cx="6686576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600200" y="1295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24000" y="4724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524000" y="510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24000" y="4343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24000" y="3962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524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524000" y="3200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524000" y="2819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524000" y="2438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524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524000" y="1676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50925" y="4910138"/>
            <a:ext cx="4873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0.00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990600" y="4572000"/>
            <a:ext cx="5715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25.00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990600" y="4191000"/>
            <a:ext cx="5715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50.00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990600" y="3810000"/>
            <a:ext cx="5715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75.00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914400" y="3429000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100.00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914400" y="3048000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125.00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914400" y="2667000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 dirty="0"/>
              <a:t>150.00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914400" y="2286000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175.00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876300" y="1905000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/>
              <a:t>200.00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914400" y="1524000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1300" dirty="0"/>
              <a:t>225.00</a:t>
            </a:r>
          </a:p>
        </p:txBody>
      </p:sp>
      <p:sp>
        <p:nvSpPr>
          <p:cNvPr id="527384" name="Rectangle 24"/>
          <p:cNvSpPr>
            <a:spLocks noChangeArrowheads="1"/>
          </p:cNvSpPr>
          <p:nvPr/>
        </p:nvSpPr>
        <p:spPr bwMode="auto">
          <a:xfrm>
            <a:off x="1905000" y="4953000"/>
            <a:ext cx="762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527385" name="Rectangle 25"/>
          <p:cNvSpPr>
            <a:spLocks noChangeArrowheads="1"/>
          </p:cNvSpPr>
          <p:nvPr/>
        </p:nvSpPr>
        <p:spPr bwMode="auto">
          <a:xfrm>
            <a:off x="3048000" y="4876800"/>
            <a:ext cx="763588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527386" name="Rectangle 26"/>
          <p:cNvSpPr>
            <a:spLocks noChangeArrowheads="1"/>
          </p:cNvSpPr>
          <p:nvPr/>
        </p:nvSpPr>
        <p:spPr bwMode="auto">
          <a:xfrm>
            <a:off x="4191000" y="48006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527387" name="Rectangle 27"/>
          <p:cNvSpPr>
            <a:spLocks noChangeArrowheads="1"/>
          </p:cNvSpPr>
          <p:nvPr/>
        </p:nvSpPr>
        <p:spPr bwMode="auto">
          <a:xfrm>
            <a:off x="5410200" y="4495800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527388" name="Rectangle 28"/>
          <p:cNvSpPr>
            <a:spLocks noChangeArrowheads="1"/>
          </p:cNvSpPr>
          <p:nvPr/>
        </p:nvSpPr>
        <p:spPr bwMode="auto">
          <a:xfrm>
            <a:off x="6629400" y="1981200"/>
            <a:ext cx="7620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935163" y="5141913"/>
            <a:ext cx="703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/>
              <a:t>1600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036888" y="5118100"/>
            <a:ext cx="703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/>
              <a:t>1700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297363" y="5127625"/>
            <a:ext cx="703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/>
              <a:t>1800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399088" y="5105400"/>
            <a:ext cx="703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/>
              <a:t>1900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624638" y="5105400"/>
            <a:ext cx="703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 dirty="0"/>
              <a:t>2000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705600" y="1600200"/>
            <a:ext cx="7397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52" tIns="49076" rIns="98152" bIns="49076">
            <a:spAutoFit/>
          </a:bodyPr>
          <a:lstStyle/>
          <a:p>
            <a:pPr defTabSz="981075">
              <a:spcBef>
                <a:spcPct val="50000"/>
              </a:spcBef>
            </a:pPr>
            <a:r>
              <a:rPr lang="en-US" sz="1500" dirty="0"/>
              <a:t>205.8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213225" y="4343400"/>
            <a:ext cx="7397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52" tIns="49076" rIns="98152" bIns="49076">
            <a:spAutoFit/>
          </a:bodyPr>
          <a:lstStyle/>
          <a:p>
            <a:pPr defTabSz="981075">
              <a:spcBef>
                <a:spcPct val="50000"/>
              </a:spcBef>
            </a:pPr>
            <a:r>
              <a:rPr lang="en-US" sz="1500"/>
              <a:t>18.3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3146425" y="4495800"/>
            <a:ext cx="7397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52" tIns="49076" rIns="98152" bIns="49076">
            <a:spAutoFit/>
          </a:bodyPr>
          <a:lstStyle/>
          <a:p>
            <a:pPr defTabSz="981075">
              <a:spcBef>
                <a:spcPct val="50000"/>
              </a:spcBef>
            </a:pPr>
            <a:r>
              <a:rPr lang="en-US" sz="1500"/>
              <a:t>14.2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1905000" y="4495800"/>
            <a:ext cx="741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52" tIns="49076" rIns="98152" bIns="49076">
            <a:spAutoFit/>
          </a:bodyPr>
          <a:lstStyle/>
          <a:p>
            <a:pPr defTabSz="981075">
              <a:spcBef>
                <a:spcPct val="50000"/>
              </a:spcBef>
            </a:pPr>
            <a:r>
              <a:rPr lang="en-US" sz="1500"/>
              <a:t>10.8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508625" y="4114800"/>
            <a:ext cx="741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52" tIns="49076" rIns="98152" bIns="49076">
            <a:spAutoFit/>
          </a:bodyPr>
          <a:lstStyle/>
          <a:p>
            <a:pPr defTabSz="981075">
              <a:spcBef>
                <a:spcPct val="50000"/>
              </a:spcBef>
            </a:pPr>
            <a:r>
              <a:rPr lang="en-US" sz="1500"/>
              <a:t>40.2</a:t>
            </a:r>
          </a:p>
        </p:txBody>
      </p:sp>
      <p:sp>
        <p:nvSpPr>
          <p:cNvPr id="582695" name="Text Box 40"/>
          <p:cNvSpPr txBox="1">
            <a:spLocks noChangeArrowheads="1"/>
          </p:cNvSpPr>
          <p:nvPr/>
        </p:nvSpPr>
        <p:spPr bwMode="auto">
          <a:xfrm>
            <a:off x="1077913" y="265113"/>
            <a:ext cx="69469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8152" tIns="49076" rIns="98152" bIns="49076">
            <a:spAutoFit/>
          </a:bodyPr>
          <a:lstStyle/>
          <a:p>
            <a:pPr algn="ctr" defTabSz="981075">
              <a:lnSpc>
                <a:spcPct val="85000"/>
              </a:lnSpc>
              <a:defRPr/>
            </a:pPr>
            <a:r>
              <a:rPr lang="en-US" sz="2600" b="1" dirty="0">
                <a:latin typeface="FranklinGotTDemCon" pitchFamily="34" charset="0"/>
              </a:rPr>
              <a:t>PERKEMBANGAN PENDUDUK INDONESIA</a:t>
            </a:r>
          </a:p>
          <a:p>
            <a:pPr algn="ctr" defTabSz="981075">
              <a:lnSpc>
                <a:spcPct val="85000"/>
              </a:lnSpc>
              <a:defRPr/>
            </a:pPr>
            <a:r>
              <a:rPr lang="en-US" sz="2600" b="1" dirty="0">
                <a:latin typeface="FranklinGotTDemCon" pitchFamily="34" charset="0"/>
              </a:rPr>
              <a:t>1600 – </a:t>
            </a:r>
            <a:r>
              <a:rPr lang="en-US" sz="2600" b="1" dirty="0" smtClean="0">
                <a:latin typeface="FranklinGotTDemCon" pitchFamily="34" charset="0"/>
              </a:rPr>
              <a:t>2000</a:t>
            </a:r>
            <a:endParaRPr lang="en-US" sz="2000" b="1" dirty="0">
              <a:latin typeface="FranklinGotTDemCon" pitchFamily="34" charset="0"/>
            </a:endParaRPr>
          </a:p>
          <a:p>
            <a:pPr algn="ctr" defTabSz="981075">
              <a:lnSpc>
                <a:spcPct val="85000"/>
              </a:lnSpc>
              <a:defRPr/>
            </a:pPr>
            <a:endParaRPr lang="en-US" sz="2600" b="1" dirty="0">
              <a:latin typeface="FranklinGotTDemCon" pitchFamily="34" charset="0"/>
            </a:endParaRPr>
          </a:p>
        </p:txBody>
      </p:sp>
      <p:sp>
        <p:nvSpPr>
          <p:cNvPr id="10280" name="AutoShape 42"/>
          <p:cNvSpPr>
            <a:spLocks/>
          </p:cNvSpPr>
          <p:nvPr/>
        </p:nvSpPr>
        <p:spPr bwMode="auto">
          <a:xfrm rot="5400000">
            <a:off x="6249194" y="4963319"/>
            <a:ext cx="228600" cy="1169988"/>
          </a:xfrm>
          <a:prstGeom prst="rightBrace">
            <a:avLst>
              <a:gd name="adj1" fmla="val 426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81" name="Text Box 43"/>
          <p:cNvSpPr txBox="1">
            <a:spLocks noChangeArrowheads="1"/>
          </p:cNvSpPr>
          <p:nvPr/>
        </p:nvSpPr>
        <p:spPr bwMode="auto">
          <a:xfrm>
            <a:off x="5899150" y="5680075"/>
            <a:ext cx="987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/>
              <a:t>5 x lipat</a:t>
            </a:r>
          </a:p>
        </p:txBody>
      </p:sp>
      <p:sp>
        <p:nvSpPr>
          <p:cNvPr id="10282" name="AutoShape 44"/>
          <p:cNvSpPr>
            <a:spLocks/>
          </p:cNvSpPr>
          <p:nvPr/>
        </p:nvSpPr>
        <p:spPr bwMode="auto">
          <a:xfrm rot="5400000">
            <a:off x="5079207" y="5015706"/>
            <a:ext cx="228600" cy="1169987"/>
          </a:xfrm>
          <a:prstGeom prst="rightBrace">
            <a:avLst>
              <a:gd name="adj1" fmla="val 426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83" name="Text Box 45"/>
          <p:cNvSpPr txBox="1">
            <a:spLocks noChangeArrowheads="1"/>
          </p:cNvSpPr>
          <p:nvPr/>
        </p:nvSpPr>
        <p:spPr bwMode="auto">
          <a:xfrm>
            <a:off x="4673600" y="5656263"/>
            <a:ext cx="987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/>
            <a:r>
              <a:rPr lang="en-US" sz="1900"/>
              <a:t>2 x lipat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66881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52" tIns="49076" rIns="98152" bIns="49076">
            <a:spAutoFit/>
          </a:bodyPr>
          <a:lstStyle/>
          <a:p>
            <a:pPr algn="ctr" defTabSz="981075" eaLnBrk="0" hangingPunct="0"/>
            <a:r>
              <a:rPr kumimoji="1" lang="en-US" sz="2800" b="1">
                <a:solidFill>
                  <a:srgbClr val="FF0000"/>
                </a:solidFill>
                <a:cs typeface="Arial" pitchFamily="34" charset="0"/>
              </a:rPr>
              <a:t>PERINGKAT NEGARA BERDASARKAN JUMLAH PENDUDUK TAHUN 2010</a:t>
            </a:r>
          </a:p>
        </p:txBody>
      </p:sp>
      <p:graphicFrame>
        <p:nvGraphicFramePr>
          <p:cNvPr id="98307" name="Group 3"/>
          <p:cNvGraphicFramePr>
            <a:graphicFrameLocks noGrp="1"/>
          </p:cNvGraphicFramePr>
          <p:nvPr/>
        </p:nvGraphicFramePr>
        <p:xfrm>
          <a:off x="685800" y="1905000"/>
          <a:ext cx="8077200" cy="3892548"/>
        </p:xfrm>
        <a:graphic>
          <a:graphicData uri="http://schemas.openxmlformats.org/drawingml/2006/table">
            <a:tbl>
              <a:tblPr/>
              <a:tblGrid>
                <a:gridCol w="579438"/>
                <a:gridCol w="3355975"/>
                <a:gridCol w="4141787"/>
              </a:tblGrid>
              <a:tr h="9516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NEGARA</a:t>
                      </a:r>
                    </a:p>
                  </a:txBody>
                  <a:tcPr marL="98152" marR="98152" marT="49079" marB="490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JUMLAH PENDUDUK (Juta)</a:t>
                      </a:r>
                    </a:p>
                  </a:txBody>
                  <a:tcPr marL="98152" marR="98152" marT="49079" marB="490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8152" marR="98152" marT="49079" marB="490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</a:p>
                  </a:txBody>
                  <a:tcPr marL="98152" marR="98152" marT="49079" marB="490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1.346</a:t>
                      </a:r>
                    </a:p>
                  </a:txBody>
                  <a:tcPr marL="96606" marR="579636" marT="50238" marB="50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8152" marR="98152" marT="49079" marB="490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</a:p>
                  </a:txBody>
                  <a:tcPr marL="98152" marR="98152" marT="49079" marB="490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1.198</a:t>
                      </a:r>
                    </a:p>
                  </a:txBody>
                  <a:tcPr marL="96606" marR="579636" marT="50238" marB="50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8152" marR="98152" marT="49079" marB="490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Amerika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Serikat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152" marR="98152" marT="49079" marB="490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</a:p>
                  </a:txBody>
                  <a:tcPr marL="96606" marR="579636" marT="50238" marB="50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8152" marR="98152" marT="49079" marB="490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</a:p>
                  </a:txBody>
                  <a:tcPr marL="98152" marR="98152" marT="49079" marB="490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</a:t>
                      </a:r>
                    </a:p>
                  </a:txBody>
                  <a:tcPr marL="96606" marR="579636" marT="50238" marB="50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8152" marR="98152" marT="49079" marB="490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Brazil</a:t>
                      </a:r>
                    </a:p>
                  </a:txBody>
                  <a:tcPr marL="98152" marR="98152" marT="49079" marB="490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</a:p>
                  </a:txBody>
                  <a:tcPr marL="96606" marR="579636" marT="50238" marB="50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Text Box 33" descr="foto rame-rame seru!"/>
          <p:cNvSpPr txBox="1">
            <a:spLocks noChangeArrowheads="1"/>
          </p:cNvSpPr>
          <p:nvPr/>
        </p:nvSpPr>
        <p:spPr bwMode="auto">
          <a:xfrm>
            <a:off x="1681163" y="5907088"/>
            <a:ext cx="60912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algn="ctr" defTabSz="981075" eaLnBrk="0" hangingPunct="0"/>
            <a:r>
              <a:rPr kumimoji="1" lang="en-US" sz="1300">
                <a:latin typeface="Calibri" pitchFamily="34" charset="0"/>
                <a:cs typeface="Arial" pitchFamily="34" charset="0"/>
              </a:rPr>
              <a:t>Sumber : United Nations (2009), World Population Prospect: The 2008 Revision;</a:t>
            </a:r>
          </a:p>
        </p:txBody>
      </p:sp>
      <p:pic>
        <p:nvPicPr>
          <p:cNvPr id="14369" name="Picture 2" descr="G:\logo baru form.JPG\LOGO INSTITU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1440" y="381000"/>
            <a:ext cx="49682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PERSEBARAN </a:t>
            </a:r>
            <a:r>
              <a:rPr lang="en-US" sz="4000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 PENDUDUK</a:t>
            </a:r>
          </a:p>
        </p:txBody>
      </p: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7327900" y="2840038"/>
            <a:ext cx="1754188" cy="955675"/>
            <a:chOff x="6551794" y="2667000"/>
            <a:chExt cx="1544819" cy="914400"/>
          </a:xfrm>
        </p:grpSpPr>
        <p:grpSp>
          <p:nvGrpSpPr>
            <p:cNvPr id="4" name="Group 115"/>
            <p:cNvGrpSpPr>
              <a:grpSpLocks/>
            </p:cNvGrpSpPr>
            <p:nvPr/>
          </p:nvGrpSpPr>
          <p:grpSpPr bwMode="auto">
            <a:xfrm>
              <a:off x="6961496" y="3200400"/>
              <a:ext cx="887104" cy="381000"/>
              <a:chOff x="7037696" y="3962400"/>
              <a:chExt cx="887104" cy="381000"/>
            </a:xfrm>
          </p:grpSpPr>
          <p:sp>
            <p:nvSpPr>
              <p:cNvPr id="7" name="Donut 6"/>
              <p:cNvSpPr/>
              <p:nvPr/>
            </p:nvSpPr>
            <p:spPr>
              <a:xfrm>
                <a:off x="7037696" y="3962400"/>
                <a:ext cx="304800" cy="304800"/>
              </a:xfrm>
              <a:prstGeom prst="don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7391400" y="3962400"/>
                <a:ext cx="304800" cy="304800"/>
              </a:xfrm>
              <a:prstGeom prst="don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Donut 8"/>
              <p:cNvSpPr/>
              <p:nvPr/>
            </p:nvSpPr>
            <p:spPr>
              <a:xfrm>
                <a:off x="7620000" y="4038600"/>
                <a:ext cx="304800" cy="304800"/>
              </a:xfrm>
              <a:prstGeom prst="don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551794" y="2667000"/>
              <a:ext cx="1544819" cy="29448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1400" i="1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Maluku </a:t>
              </a:r>
              <a:r>
                <a:rPr lang="en-US" sz="1400" i="1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dan</a:t>
              </a:r>
              <a:r>
                <a:rPr lang="en-US" sz="1400" i="1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Papua</a:t>
              </a:r>
            </a:p>
          </p:txBody>
        </p:sp>
        <p:sp>
          <p:nvSpPr>
            <p:cNvPr id="18751" name="TextBox 124"/>
            <p:cNvSpPr txBox="1">
              <a:spLocks noChangeArrowheads="1"/>
            </p:cNvSpPr>
            <p:nvPr/>
          </p:nvSpPr>
          <p:spPr bwMode="auto">
            <a:xfrm>
              <a:off x="6553198" y="2895600"/>
              <a:ext cx="838200" cy="265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 Black" pitchFamily="34" charset="0"/>
                </a:rPr>
                <a:t>2,6%</a:t>
              </a:r>
            </a:p>
          </p:txBody>
        </p:sp>
      </p:grpSp>
      <p:grpSp>
        <p:nvGrpSpPr>
          <p:cNvPr id="6" name="Group 137"/>
          <p:cNvGrpSpPr>
            <a:grpSpLocks/>
          </p:cNvGrpSpPr>
          <p:nvPr/>
        </p:nvGrpSpPr>
        <p:grpSpPr bwMode="auto">
          <a:xfrm>
            <a:off x="7677150" y="4749800"/>
            <a:ext cx="1816100" cy="1160463"/>
            <a:chOff x="6858000" y="4495800"/>
            <a:chExt cx="1600200" cy="1110087"/>
          </a:xfrm>
        </p:grpSpPr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6858000" y="4495800"/>
              <a:ext cx="1143000" cy="457200"/>
              <a:chOff x="7391400" y="5181600"/>
              <a:chExt cx="1143000" cy="457200"/>
            </a:xfrm>
          </p:grpSpPr>
          <p:sp>
            <p:nvSpPr>
              <p:cNvPr id="14" name="Donut 13"/>
              <p:cNvSpPr/>
              <p:nvPr/>
            </p:nvSpPr>
            <p:spPr>
              <a:xfrm>
                <a:off x="7391400" y="5181600"/>
                <a:ext cx="304800" cy="304800"/>
              </a:xfrm>
              <a:prstGeom prst="donut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14"/>
              <p:cNvSpPr/>
              <p:nvPr/>
            </p:nvSpPr>
            <p:spPr>
              <a:xfrm>
                <a:off x="8001000" y="5334000"/>
                <a:ext cx="304800" cy="304800"/>
              </a:xfrm>
              <a:prstGeom prst="donut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15"/>
              <p:cNvSpPr/>
              <p:nvPr/>
            </p:nvSpPr>
            <p:spPr>
              <a:xfrm>
                <a:off x="7620000" y="5181600"/>
                <a:ext cx="304800" cy="304800"/>
              </a:xfrm>
              <a:prstGeom prst="donut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Donut 16"/>
              <p:cNvSpPr/>
              <p:nvPr/>
            </p:nvSpPr>
            <p:spPr>
              <a:xfrm>
                <a:off x="7848600" y="5181600"/>
                <a:ext cx="304800" cy="304800"/>
              </a:xfrm>
              <a:prstGeom prst="donut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Donut 17"/>
              <p:cNvSpPr/>
              <p:nvPr/>
            </p:nvSpPr>
            <p:spPr>
              <a:xfrm>
                <a:off x="8229600" y="5181600"/>
                <a:ext cx="304800" cy="304800"/>
              </a:xfrm>
              <a:prstGeom prst="donut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732" name="TextBox 125"/>
            <p:cNvSpPr txBox="1">
              <a:spLocks noChangeArrowheads="1"/>
            </p:cNvSpPr>
            <p:nvPr/>
          </p:nvSpPr>
          <p:spPr bwMode="auto">
            <a:xfrm>
              <a:off x="6858000" y="5105400"/>
              <a:ext cx="1600200" cy="50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rgbClr val="7030A0"/>
                  </a:solidFill>
                  <a:latin typeface="Arial Black" pitchFamily="34" charset="0"/>
                </a:rPr>
                <a:t>Bali dan Nusa </a:t>
              </a:r>
            </a:p>
            <a:p>
              <a:pPr eaLnBrk="0" hangingPunct="0"/>
              <a:r>
                <a:rPr lang="en-US" sz="1400" i="1">
                  <a:solidFill>
                    <a:srgbClr val="7030A0"/>
                  </a:solidFill>
                  <a:latin typeface="Arial Black" pitchFamily="34" charset="0"/>
                </a:rPr>
                <a:t>Tenggara</a:t>
              </a:r>
            </a:p>
          </p:txBody>
        </p:sp>
        <p:sp>
          <p:nvSpPr>
            <p:cNvPr id="18733" name="TextBox 126"/>
            <p:cNvSpPr txBox="1">
              <a:spLocks noChangeArrowheads="1"/>
            </p:cNvSpPr>
            <p:nvPr/>
          </p:nvSpPr>
          <p:spPr bwMode="auto">
            <a:xfrm>
              <a:off x="6858000" y="4876802"/>
              <a:ext cx="838200" cy="26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 Black" pitchFamily="34" charset="0"/>
                </a:rPr>
                <a:t>5,5%</a:t>
              </a:r>
            </a:p>
          </p:txBody>
        </p:sp>
      </p:grpSp>
      <p:grpSp>
        <p:nvGrpSpPr>
          <p:cNvPr id="11" name="Group 142"/>
          <p:cNvGrpSpPr>
            <a:grpSpLocks/>
          </p:cNvGrpSpPr>
          <p:nvPr/>
        </p:nvGrpSpPr>
        <p:grpSpPr bwMode="auto">
          <a:xfrm>
            <a:off x="2830513" y="4113213"/>
            <a:ext cx="4498975" cy="1658937"/>
            <a:chOff x="2613513" y="4113329"/>
            <a:chExt cx="4152900" cy="1659167"/>
          </a:xfrm>
        </p:grpSpPr>
        <p:grpSp>
          <p:nvGrpSpPr>
            <p:cNvPr id="12" name="Group 95"/>
            <p:cNvGrpSpPr>
              <a:grpSpLocks/>
            </p:cNvGrpSpPr>
            <p:nvPr/>
          </p:nvGrpSpPr>
          <p:grpSpPr bwMode="auto">
            <a:xfrm>
              <a:off x="2613520" y="4113327"/>
              <a:ext cx="4152911" cy="1273547"/>
              <a:chOff x="2209800" y="4876800"/>
              <a:chExt cx="3962400" cy="1219200"/>
            </a:xfrm>
          </p:grpSpPr>
          <p:sp>
            <p:nvSpPr>
              <p:cNvPr id="23" name="Donut 22"/>
              <p:cNvSpPr/>
              <p:nvPr/>
            </p:nvSpPr>
            <p:spPr>
              <a:xfrm>
                <a:off x="2438400" y="48768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Donut 23"/>
              <p:cNvSpPr/>
              <p:nvPr/>
            </p:nvSpPr>
            <p:spPr>
              <a:xfrm>
                <a:off x="24384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Donut 24"/>
              <p:cNvSpPr/>
              <p:nvPr/>
            </p:nvSpPr>
            <p:spPr>
              <a:xfrm>
                <a:off x="22098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Donut 25"/>
              <p:cNvSpPr/>
              <p:nvPr/>
            </p:nvSpPr>
            <p:spPr>
              <a:xfrm>
                <a:off x="24384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Donut 26"/>
              <p:cNvSpPr/>
              <p:nvPr/>
            </p:nvSpPr>
            <p:spPr>
              <a:xfrm>
                <a:off x="2667000" y="48768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Donut 10"/>
              <p:cNvSpPr/>
              <p:nvPr/>
            </p:nvSpPr>
            <p:spPr>
              <a:xfrm>
                <a:off x="26670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Donut 11"/>
              <p:cNvSpPr/>
              <p:nvPr/>
            </p:nvSpPr>
            <p:spPr>
              <a:xfrm>
                <a:off x="26670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Donut 12"/>
              <p:cNvSpPr/>
              <p:nvPr/>
            </p:nvSpPr>
            <p:spPr>
              <a:xfrm>
                <a:off x="26670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Donut 13"/>
              <p:cNvSpPr/>
              <p:nvPr/>
            </p:nvSpPr>
            <p:spPr>
              <a:xfrm>
                <a:off x="2895600" y="48768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14"/>
              <p:cNvSpPr/>
              <p:nvPr/>
            </p:nvSpPr>
            <p:spPr>
              <a:xfrm>
                <a:off x="28956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Donut 15"/>
              <p:cNvSpPr/>
              <p:nvPr/>
            </p:nvSpPr>
            <p:spPr>
              <a:xfrm>
                <a:off x="28956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Donut 16"/>
              <p:cNvSpPr/>
              <p:nvPr/>
            </p:nvSpPr>
            <p:spPr>
              <a:xfrm>
                <a:off x="28956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Donut 17"/>
              <p:cNvSpPr/>
              <p:nvPr/>
            </p:nvSpPr>
            <p:spPr>
              <a:xfrm>
                <a:off x="3124200" y="48768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Donut 18"/>
              <p:cNvSpPr/>
              <p:nvPr/>
            </p:nvSpPr>
            <p:spPr>
              <a:xfrm>
                <a:off x="31242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Donut 19"/>
              <p:cNvSpPr/>
              <p:nvPr/>
            </p:nvSpPr>
            <p:spPr>
              <a:xfrm>
                <a:off x="31242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Donut 20"/>
              <p:cNvSpPr/>
              <p:nvPr/>
            </p:nvSpPr>
            <p:spPr>
              <a:xfrm>
                <a:off x="31242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Donut 21"/>
              <p:cNvSpPr/>
              <p:nvPr/>
            </p:nvSpPr>
            <p:spPr>
              <a:xfrm>
                <a:off x="31242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Donut 22"/>
              <p:cNvSpPr/>
              <p:nvPr/>
            </p:nvSpPr>
            <p:spPr>
              <a:xfrm>
                <a:off x="33528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Donut 23"/>
              <p:cNvSpPr/>
              <p:nvPr/>
            </p:nvSpPr>
            <p:spPr>
              <a:xfrm>
                <a:off x="33528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Donut 24"/>
              <p:cNvSpPr/>
              <p:nvPr/>
            </p:nvSpPr>
            <p:spPr>
              <a:xfrm>
                <a:off x="33528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Donut 25"/>
              <p:cNvSpPr/>
              <p:nvPr/>
            </p:nvSpPr>
            <p:spPr>
              <a:xfrm>
                <a:off x="33528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Donut 27"/>
              <p:cNvSpPr/>
              <p:nvPr/>
            </p:nvSpPr>
            <p:spPr>
              <a:xfrm>
                <a:off x="35814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Donut 28"/>
              <p:cNvSpPr/>
              <p:nvPr/>
            </p:nvSpPr>
            <p:spPr>
              <a:xfrm>
                <a:off x="35814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nut 29"/>
              <p:cNvSpPr/>
              <p:nvPr/>
            </p:nvSpPr>
            <p:spPr>
              <a:xfrm>
                <a:off x="35814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Donut 30"/>
              <p:cNvSpPr/>
              <p:nvPr/>
            </p:nvSpPr>
            <p:spPr>
              <a:xfrm>
                <a:off x="38100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Donut 31"/>
              <p:cNvSpPr/>
              <p:nvPr/>
            </p:nvSpPr>
            <p:spPr>
              <a:xfrm>
                <a:off x="38100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Donut 32"/>
              <p:cNvSpPr/>
              <p:nvPr/>
            </p:nvSpPr>
            <p:spPr>
              <a:xfrm>
                <a:off x="38100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Donut 33"/>
              <p:cNvSpPr/>
              <p:nvPr/>
            </p:nvSpPr>
            <p:spPr>
              <a:xfrm>
                <a:off x="40386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Donut 34"/>
              <p:cNvSpPr/>
              <p:nvPr/>
            </p:nvSpPr>
            <p:spPr>
              <a:xfrm>
                <a:off x="40386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Donut 35"/>
              <p:cNvSpPr/>
              <p:nvPr/>
            </p:nvSpPr>
            <p:spPr>
              <a:xfrm>
                <a:off x="40386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Donut 52"/>
              <p:cNvSpPr/>
              <p:nvPr/>
            </p:nvSpPr>
            <p:spPr>
              <a:xfrm>
                <a:off x="42672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Donut 53"/>
              <p:cNvSpPr/>
              <p:nvPr/>
            </p:nvSpPr>
            <p:spPr>
              <a:xfrm>
                <a:off x="44958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Donut 54"/>
              <p:cNvSpPr/>
              <p:nvPr/>
            </p:nvSpPr>
            <p:spPr>
              <a:xfrm>
                <a:off x="42672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Donut 55"/>
              <p:cNvSpPr/>
              <p:nvPr/>
            </p:nvSpPr>
            <p:spPr>
              <a:xfrm>
                <a:off x="42672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Donut 56"/>
              <p:cNvSpPr/>
              <p:nvPr/>
            </p:nvSpPr>
            <p:spPr>
              <a:xfrm>
                <a:off x="42672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Donut 57"/>
              <p:cNvSpPr/>
              <p:nvPr/>
            </p:nvSpPr>
            <p:spPr>
              <a:xfrm>
                <a:off x="44958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Donut 58"/>
              <p:cNvSpPr/>
              <p:nvPr/>
            </p:nvSpPr>
            <p:spPr>
              <a:xfrm>
                <a:off x="44958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Donut 59"/>
              <p:cNvSpPr/>
              <p:nvPr/>
            </p:nvSpPr>
            <p:spPr>
              <a:xfrm>
                <a:off x="44958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Donut 36"/>
              <p:cNvSpPr/>
              <p:nvPr/>
            </p:nvSpPr>
            <p:spPr>
              <a:xfrm>
                <a:off x="47244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Donut 37"/>
              <p:cNvSpPr/>
              <p:nvPr/>
            </p:nvSpPr>
            <p:spPr>
              <a:xfrm>
                <a:off x="47244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Donut 38"/>
              <p:cNvSpPr/>
              <p:nvPr/>
            </p:nvSpPr>
            <p:spPr>
              <a:xfrm>
                <a:off x="47244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Donut 63"/>
              <p:cNvSpPr/>
              <p:nvPr/>
            </p:nvSpPr>
            <p:spPr>
              <a:xfrm>
                <a:off x="47244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Donut 64"/>
              <p:cNvSpPr/>
              <p:nvPr/>
            </p:nvSpPr>
            <p:spPr>
              <a:xfrm>
                <a:off x="4953000" y="51054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Donut 65"/>
              <p:cNvSpPr/>
              <p:nvPr/>
            </p:nvSpPr>
            <p:spPr>
              <a:xfrm>
                <a:off x="49530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Donut 66"/>
              <p:cNvSpPr/>
              <p:nvPr/>
            </p:nvSpPr>
            <p:spPr>
              <a:xfrm>
                <a:off x="49530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Donut 67"/>
              <p:cNvSpPr/>
              <p:nvPr/>
            </p:nvSpPr>
            <p:spPr>
              <a:xfrm>
                <a:off x="49530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Donut 68"/>
              <p:cNvSpPr/>
              <p:nvPr/>
            </p:nvSpPr>
            <p:spPr>
              <a:xfrm>
                <a:off x="5181600" y="53340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Donut 69"/>
              <p:cNvSpPr/>
              <p:nvPr/>
            </p:nvSpPr>
            <p:spPr>
              <a:xfrm>
                <a:off x="51816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Donut 70"/>
              <p:cNvSpPr/>
              <p:nvPr/>
            </p:nvSpPr>
            <p:spPr>
              <a:xfrm>
                <a:off x="51816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Donut 71"/>
              <p:cNvSpPr/>
              <p:nvPr/>
            </p:nvSpPr>
            <p:spPr>
              <a:xfrm>
                <a:off x="5334000" y="5181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Donut 72"/>
              <p:cNvSpPr/>
              <p:nvPr/>
            </p:nvSpPr>
            <p:spPr>
              <a:xfrm>
                <a:off x="5562600" y="5181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Donut 73"/>
              <p:cNvSpPr/>
              <p:nvPr/>
            </p:nvSpPr>
            <p:spPr>
              <a:xfrm>
                <a:off x="5791200" y="5181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Donut 74"/>
              <p:cNvSpPr/>
              <p:nvPr/>
            </p:nvSpPr>
            <p:spPr>
              <a:xfrm>
                <a:off x="54102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54102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Donut 76"/>
              <p:cNvSpPr/>
              <p:nvPr/>
            </p:nvSpPr>
            <p:spPr>
              <a:xfrm>
                <a:off x="5638800" y="55626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Donut 77"/>
              <p:cNvSpPr/>
              <p:nvPr/>
            </p:nvSpPr>
            <p:spPr>
              <a:xfrm>
                <a:off x="56388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Donut 78"/>
              <p:cNvSpPr/>
              <p:nvPr/>
            </p:nvSpPr>
            <p:spPr>
              <a:xfrm>
                <a:off x="5867400" y="5791200"/>
                <a:ext cx="304800" cy="304800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58" name="TextBox 127"/>
            <p:cNvSpPr txBox="1">
              <a:spLocks noChangeArrowheads="1"/>
            </p:cNvSpPr>
            <p:nvPr/>
          </p:nvSpPr>
          <p:spPr bwMode="auto">
            <a:xfrm>
              <a:off x="4051056" y="5463364"/>
              <a:ext cx="798635" cy="307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rgbClr val="FF0000"/>
                  </a:solidFill>
                  <a:latin typeface="Arial Black" pitchFamily="34" charset="0"/>
                </a:rPr>
                <a:t>Jawa</a:t>
              </a:r>
            </a:p>
          </p:txBody>
        </p:sp>
        <p:sp>
          <p:nvSpPr>
            <p:cNvPr id="18559" name="TextBox 128"/>
            <p:cNvSpPr txBox="1">
              <a:spLocks noChangeArrowheads="1"/>
            </p:cNvSpPr>
            <p:nvPr/>
          </p:nvSpPr>
          <p:spPr bwMode="auto">
            <a:xfrm>
              <a:off x="4689963" y="5495514"/>
              <a:ext cx="878498" cy="27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 Black" pitchFamily="34" charset="0"/>
                </a:rPr>
                <a:t>57,49%</a:t>
              </a:r>
            </a:p>
          </p:txBody>
        </p:sp>
      </p:grpSp>
      <p:grpSp>
        <p:nvGrpSpPr>
          <p:cNvPr id="13" name="Group 133"/>
          <p:cNvGrpSpPr>
            <a:grpSpLocks/>
          </p:cNvGrpSpPr>
          <p:nvPr/>
        </p:nvGrpSpPr>
        <p:grpSpPr bwMode="auto">
          <a:xfrm>
            <a:off x="495300" y="2362200"/>
            <a:ext cx="2335213" cy="2149475"/>
            <a:chOff x="533400" y="2209800"/>
            <a:chExt cx="2057400" cy="2057400"/>
          </a:xfrm>
        </p:grpSpPr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533400" y="2209800"/>
              <a:ext cx="1905000" cy="2057400"/>
              <a:chOff x="457200" y="2057400"/>
              <a:chExt cx="1905000" cy="2057400"/>
            </a:xfrm>
          </p:grpSpPr>
          <p:sp>
            <p:nvSpPr>
              <p:cNvPr id="84" name="Donut 83"/>
              <p:cNvSpPr/>
              <p:nvPr/>
            </p:nvSpPr>
            <p:spPr>
              <a:xfrm>
                <a:off x="457200" y="20574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Donut 84"/>
              <p:cNvSpPr/>
              <p:nvPr/>
            </p:nvSpPr>
            <p:spPr>
              <a:xfrm>
                <a:off x="685800" y="20574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Donut 85"/>
              <p:cNvSpPr/>
              <p:nvPr/>
            </p:nvSpPr>
            <p:spPr>
              <a:xfrm>
                <a:off x="685800" y="22860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Donut 86"/>
              <p:cNvSpPr/>
              <p:nvPr/>
            </p:nvSpPr>
            <p:spPr>
              <a:xfrm>
                <a:off x="914400" y="22860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Donut 80"/>
              <p:cNvSpPr/>
              <p:nvPr/>
            </p:nvSpPr>
            <p:spPr>
              <a:xfrm>
                <a:off x="914400" y="25146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Donut 88"/>
              <p:cNvSpPr/>
              <p:nvPr/>
            </p:nvSpPr>
            <p:spPr>
              <a:xfrm>
                <a:off x="1143000" y="25146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Donut 89"/>
              <p:cNvSpPr/>
              <p:nvPr/>
            </p:nvSpPr>
            <p:spPr>
              <a:xfrm>
                <a:off x="1143000" y="27432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Donut 59"/>
              <p:cNvSpPr/>
              <p:nvPr/>
            </p:nvSpPr>
            <p:spPr>
              <a:xfrm>
                <a:off x="1143000" y="29718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Donut 91"/>
              <p:cNvSpPr/>
              <p:nvPr/>
            </p:nvSpPr>
            <p:spPr>
              <a:xfrm>
                <a:off x="1371600" y="27432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Donut 92"/>
              <p:cNvSpPr/>
              <p:nvPr/>
            </p:nvSpPr>
            <p:spPr>
              <a:xfrm>
                <a:off x="1371600" y="29718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Donut 93"/>
              <p:cNvSpPr/>
              <p:nvPr/>
            </p:nvSpPr>
            <p:spPr>
              <a:xfrm>
                <a:off x="1371600" y="32004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Donut 94"/>
              <p:cNvSpPr/>
              <p:nvPr/>
            </p:nvSpPr>
            <p:spPr>
              <a:xfrm>
                <a:off x="1600200" y="29718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Donut 95"/>
              <p:cNvSpPr/>
              <p:nvPr/>
            </p:nvSpPr>
            <p:spPr>
              <a:xfrm>
                <a:off x="1600200" y="32004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Donut 96"/>
              <p:cNvSpPr/>
              <p:nvPr/>
            </p:nvSpPr>
            <p:spPr>
              <a:xfrm>
                <a:off x="1600200" y="34290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Donut 97"/>
              <p:cNvSpPr/>
              <p:nvPr/>
            </p:nvSpPr>
            <p:spPr>
              <a:xfrm>
                <a:off x="1828800" y="32004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Donut 98"/>
              <p:cNvSpPr/>
              <p:nvPr/>
            </p:nvSpPr>
            <p:spPr>
              <a:xfrm>
                <a:off x="1828800" y="34290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Donut 99"/>
              <p:cNvSpPr/>
              <p:nvPr/>
            </p:nvSpPr>
            <p:spPr>
              <a:xfrm>
                <a:off x="1828800" y="36576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Donut 100"/>
              <p:cNvSpPr/>
              <p:nvPr/>
            </p:nvSpPr>
            <p:spPr>
              <a:xfrm>
                <a:off x="2057400" y="33528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Donut 101"/>
              <p:cNvSpPr/>
              <p:nvPr/>
            </p:nvSpPr>
            <p:spPr>
              <a:xfrm>
                <a:off x="2057400" y="35814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Donut 102"/>
              <p:cNvSpPr/>
              <p:nvPr/>
            </p:nvSpPr>
            <p:spPr>
              <a:xfrm>
                <a:off x="2057400" y="38100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Donut 103"/>
              <p:cNvSpPr/>
              <p:nvPr/>
            </p:nvSpPr>
            <p:spPr>
              <a:xfrm>
                <a:off x="1981200" y="2971800"/>
                <a:ext cx="304800" cy="304800"/>
              </a:xfrm>
              <a:prstGeom prst="donu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492" name="TextBox 121"/>
            <p:cNvSpPr txBox="1">
              <a:spLocks noChangeArrowheads="1"/>
            </p:cNvSpPr>
            <p:nvPr/>
          </p:nvSpPr>
          <p:spPr bwMode="auto">
            <a:xfrm>
              <a:off x="1676400" y="2542401"/>
              <a:ext cx="838200" cy="265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 Black" pitchFamily="34" charset="0"/>
                </a:rPr>
                <a:t>21,31%</a:t>
              </a:r>
            </a:p>
          </p:txBody>
        </p:sp>
        <p:sp>
          <p:nvSpPr>
            <p:cNvPr id="18493" name="TextBox 130"/>
            <p:cNvSpPr txBox="1">
              <a:spLocks noChangeArrowheads="1"/>
            </p:cNvSpPr>
            <p:nvPr/>
          </p:nvSpPr>
          <p:spPr bwMode="auto">
            <a:xfrm>
              <a:off x="1371600" y="2313802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rgbClr val="0B5ADB"/>
                  </a:solidFill>
                  <a:latin typeface="Arial Black" pitchFamily="34" charset="0"/>
                </a:rPr>
                <a:t>Sumatera</a:t>
              </a:r>
            </a:p>
          </p:txBody>
        </p:sp>
      </p:grpSp>
      <p:grpSp>
        <p:nvGrpSpPr>
          <p:cNvPr id="20" name="Group 134"/>
          <p:cNvGrpSpPr>
            <a:grpSpLocks/>
          </p:cNvGrpSpPr>
          <p:nvPr/>
        </p:nvGrpSpPr>
        <p:grpSpPr bwMode="auto">
          <a:xfrm>
            <a:off x="3436938" y="2362200"/>
            <a:ext cx="1730375" cy="1352550"/>
            <a:chOff x="3124200" y="2209800"/>
            <a:chExt cx="1524000" cy="1295400"/>
          </a:xfrm>
        </p:grpSpPr>
        <p:grpSp>
          <p:nvGrpSpPr>
            <p:cNvPr id="21" name="Group 114"/>
            <p:cNvGrpSpPr>
              <a:grpSpLocks/>
            </p:cNvGrpSpPr>
            <p:nvPr/>
          </p:nvGrpSpPr>
          <p:grpSpPr bwMode="auto">
            <a:xfrm>
              <a:off x="3581400" y="2743200"/>
              <a:ext cx="762000" cy="762000"/>
              <a:chOff x="3352800" y="3429000"/>
              <a:chExt cx="762000" cy="762000"/>
            </a:xfrm>
          </p:grpSpPr>
          <p:sp>
            <p:nvSpPr>
              <p:cNvPr id="109" name="Donut 108"/>
              <p:cNvSpPr/>
              <p:nvPr/>
            </p:nvSpPr>
            <p:spPr>
              <a:xfrm>
                <a:off x="3581400" y="3429000"/>
                <a:ext cx="304800" cy="304800"/>
              </a:xfrm>
              <a:prstGeom prst="donut">
                <a:avLst/>
              </a:prstGeom>
              <a:solidFill>
                <a:srgbClr val="00B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Donut 109"/>
              <p:cNvSpPr/>
              <p:nvPr/>
            </p:nvSpPr>
            <p:spPr>
              <a:xfrm>
                <a:off x="3581400" y="3657600"/>
                <a:ext cx="304800" cy="304800"/>
              </a:xfrm>
              <a:prstGeom prst="donut">
                <a:avLst/>
              </a:prstGeom>
              <a:solidFill>
                <a:srgbClr val="00B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onut 110"/>
              <p:cNvSpPr/>
              <p:nvPr/>
            </p:nvSpPr>
            <p:spPr>
              <a:xfrm>
                <a:off x="3581400" y="3886200"/>
                <a:ext cx="304800" cy="304800"/>
              </a:xfrm>
              <a:prstGeom prst="donut">
                <a:avLst/>
              </a:prstGeom>
              <a:solidFill>
                <a:srgbClr val="00B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Donut 111"/>
              <p:cNvSpPr/>
              <p:nvPr/>
            </p:nvSpPr>
            <p:spPr>
              <a:xfrm>
                <a:off x="3810000" y="3429000"/>
                <a:ext cx="304800" cy="304800"/>
              </a:xfrm>
              <a:prstGeom prst="donut">
                <a:avLst/>
              </a:prstGeom>
              <a:solidFill>
                <a:srgbClr val="00B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Donut 112"/>
              <p:cNvSpPr/>
              <p:nvPr/>
            </p:nvSpPr>
            <p:spPr>
              <a:xfrm>
                <a:off x="3810000" y="3657600"/>
                <a:ext cx="304800" cy="304800"/>
              </a:xfrm>
              <a:prstGeom prst="donut">
                <a:avLst/>
              </a:prstGeom>
              <a:solidFill>
                <a:srgbClr val="00B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Donut 113"/>
              <p:cNvSpPr/>
              <p:nvPr/>
            </p:nvSpPr>
            <p:spPr>
              <a:xfrm>
                <a:off x="3352800" y="3657600"/>
                <a:ext cx="304800" cy="304800"/>
              </a:xfrm>
              <a:prstGeom prst="donut">
                <a:avLst/>
              </a:prstGeom>
              <a:solidFill>
                <a:srgbClr val="00B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471" name="TextBox 122"/>
            <p:cNvSpPr txBox="1">
              <a:spLocks noChangeArrowheads="1"/>
            </p:cNvSpPr>
            <p:nvPr/>
          </p:nvSpPr>
          <p:spPr bwMode="auto">
            <a:xfrm>
              <a:off x="3124200" y="2438400"/>
              <a:ext cx="838200" cy="26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 Black" pitchFamily="34" charset="0"/>
                </a:rPr>
                <a:t>5,8%</a:t>
              </a:r>
            </a:p>
          </p:txBody>
        </p:sp>
        <p:sp>
          <p:nvSpPr>
            <p:cNvPr id="18472" name="TextBox 131"/>
            <p:cNvSpPr txBox="1">
              <a:spLocks noChangeArrowheads="1"/>
            </p:cNvSpPr>
            <p:nvPr/>
          </p:nvSpPr>
          <p:spPr bwMode="auto">
            <a:xfrm>
              <a:off x="3124200" y="2209800"/>
              <a:ext cx="1524000" cy="29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rgbClr val="00B050"/>
                  </a:solidFill>
                  <a:latin typeface="Arial Black" pitchFamily="34" charset="0"/>
                </a:rPr>
                <a:t>Kalimantan</a:t>
              </a:r>
            </a:p>
          </p:txBody>
        </p:sp>
      </p:grpSp>
      <p:grpSp>
        <p:nvGrpSpPr>
          <p:cNvPr id="22" name="Group 135"/>
          <p:cNvGrpSpPr>
            <a:grpSpLocks/>
          </p:cNvGrpSpPr>
          <p:nvPr/>
        </p:nvGrpSpPr>
        <p:grpSpPr bwMode="auto">
          <a:xfrm>
            <a:off x="5167313" y="2362200"/>
            <a:ext cx="1990725" cy="1433513"/>
            <a:chOff x="4648200" y="2209800"/>
            <a:chExt cx="1752600" cy="1371600"/>
          </a:xfrm>
        </p:grpSpPr>
        <p:grpSp>
          <p:nvGrpSpPr>
            <p:cNvPr id="18432" name="Group 107"/>
            <p:cNvGrpSpPr>
              <a:grpSpLocks/>
            </p:cNvGrpSpPr>
            <p:nvPr/>
          </p:nvGrpSpPr>
          <p:grpSpPr bwMode="auto">
            <a:xfrm>
              <a:off x="5029200" y="2667000"/>
              <a:ext cx="685800" cy="914400"/>
              <a:chOff x="5181600" y="3352800"/>
              <a:chExt cx="685800" cy="914400"/>
            </a:xfrm>
          </p:grpSpPr>
          <p:sp>
            <p:nvSpPr>
              <p:cNvPr id="119" name="Donut 60"/>
              <p:cNvSpPr/>
              <p:nvPr/>
            </p:nvSpPr>
            <p:spPr>
              <a:xfrm>
                <a:off x="5181600" y="35052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Donut 119"/>
              <p:cNvSpPr/>
              <p:nvPr/>
            </p:nvSpPr>
            <p:spPr>
              <a:xfrm>
                <a:off x="5181600" y="37338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Donut 120"/>
              <p:cNvSpPr/>
              <p:nvPr/>
            </p:nvSpPr>
            <p:spPr>
              <a:xfrm>
                <a:off x="5181600" y="39624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Donut 121"/>
              <p:cNvSpPr/>
              <p:nvPr/>
            </p:nvSpPr>
            <p:spPr>
              <a:xfrm>
                <a:off x="5334000" y="33528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Donut 122"/>
              <p:cNvSpPr/>
              <p:nvPr/>
            </p:nvSpPr>
            <p:spPr>
              <a:xfrm>
                <a:off x="5562600" y="33528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Donut 105"/>
              <p:cNvSpPr/>
              <p:nvPr/>
            </p:nvSpPr>
            <p:spPr>
              <a:xfrm>
                <a:off x="5410200" y="37338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Donut 124"/>
              <p:cNvSpPr/>
              <p:nvPr/>
            </p:nvSpPr>
            <p:spPr>
              <a:xfrm>
                <a:off x="5562600" y="3886200"/>
                <a:ext cx="304800" cy="304800"/>
              </a:xfrm>
              <a:prstGeom prst="donut">
                <a:avLst/>
              </a:prstGeom>
              <a:solidFill>
                <a:srgbClr val="FF00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2400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447" name="TextBox 123"/>
            <p:cNvSpPr txBox="1">
              <a:spLocks noChangeArrowheads="1"/>
            </p:cNvSpPr>
            <p:nvPr/>
          </p:nvSpPr>
          <p:spPr bwMode="auto">
            <a:xfrm>
              <a:off x="4648200" y="2438400"/>
              <a:ext cx="838200" cy="26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 Black" pitchFamily="34" charset="0"/>
                </a:rPr>
                <a:t>7,31%</a:t>
              </a:r>
            </a:p>
          </p:txBody>
        </p:sp>
        <p:sp>
          <p:nvSpPr>
            <p:cNvPr id="18448" name="TextBox 132"/>
            <p:cNvSpPr txBox="1">
              <a:spLocks noChangeArrowheads="1"/>
            </p:cNvSpPr>
            <p:nvPr/>
          </p:nvSpPr>
          <p:spPr bwMode="auto">
            <a:xfrm>
              <a:off x="4648200" y="2209800"/>
              <a:ext cx="1752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rgbClr val="FF0066"/>
                  </a:solidFill>
                  <a:latin typeface="Arial Black" pitchFamily="34" charset="0"/>
                </a:rPr>
                <a:t>Sulawesi</a:t>
              </a:r>
            </a:p>
          </p:txBody>
        </p:sp>
      </p:grpSp>
      <p:sp>
        <p:nvSpPr>
          <p:cNvPr id="126" name="Rounded Rectangle 125"/>
          <p:cNvSpPr/>
          <p:nvPr/>
        </p:nvSpPr>
        <p:spPr>
          <a:xfrm>
            <a:off x="412750" y="1447800"/>
            <a:ext cx="8089900" cy="304800"/>
          </a:xfrm>
          <a:prstGeom prst="roundRect">
            <a:avLst/>
          </a:prstGeom>
          <a:solidFill>
            <a:srgbClr val="2007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1600" i="1" dirty="0"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en-US" sz="1600" i="1" dirty="0" err="1">
                <a:latin typeface="Arial Black" pitchFamily="34" charset="0"/>
              </a:rPr>
              <a:t>Persentase</a:t>
            </a:r>
            <a:r>
              <a:rPr lang="en-US" sz="1600" i="1" dirty="0">
                <a:latin typeface="Arial Black" pitchFamily="34" charset="0"/>
              </a:rPr>
              <a:t> </a:t>
            </a:r>
            <a:r>
              <a:rPr lang="en-US" sz="1600" i="1" dirty="0" err="1">
                <a:latin typeface="Arial Black" pitchFamily="34" charset="0"/>
              </a:rPr>
              <a:t>Kepadatan</a:t>
            </a:r>
            <a:r>
              <a:rPr lang="en-US" sz="1600" i="1" dirty="0">
                <a:latin typeface="Arial Black" pitchFamily="34" charset="0"/>
              </a:rPr>
              <a:t> </a:t>
            </a:r>
            <a:r>
              <a:rPr lang="en-US" sz="1600" i="1" dirty="0" err="1">
                <a:latin typeface="Arial Black" pitchFamily="34" charset="0"/>
              </a:rPr>
              <a:t>Penduduk</a:t>
            </a:r>
            <a:r>
              <a:rPr lang="en-US" sz="1600" i="1" dirty="0">
                <a:latin typeface="Arial Black" pitchFamily="34" charset="0"/>
              </a:rPr>
              <a:t> Indonesia </a:t>
            </a:r>
            <a:r>
              <a:rPr lang="en-US" sz="1600" i="1" dirty="0" err="1">
                <a:latin typeface="Arial Black" pitchFamily="34" charset="0"/>
              </a:rPr>
              <a:t>menurut</a:t>
            </a:r>
            <a:r>
              <a:rPr lang="en-US" sz="1600" i="1" dirty="0">
                <a:latin typeface="Arial Black" pitchFamily="34" charset="0"/>
              </a:rPr>
              <a:t> </a:t>
            </a:r>
            <a:r>
              <a:rPr lang="en-US" sz="1600" i="1" dirty="0" err="1">
                <a:latin typeface="Arial Black" pitchFamily="34" charset="0"/>
              </a:rPr>
              <a:t>Pulau</a:t>
            </a:r>
            <a:r>
              <a:rPr lang="en-US" sz="1600" i="1" dirty="0">
                <a:latin typeface="Arial Black" pitchFamily="34" charset="0"/>
              </a:rPr>
              <a:t>, 2010</a:t>
            </a:r>
          </a:p>
          <a:p>
            <a:pPr eaLnBrk="0" hangingPunct="0">
              <a:defRPr/>
            </a:pPr>
            <a:endParaRPr lang="en-US" sz="1600" i="1" dirty="0"/>
          </a:p>
        </p:txBody>
      </p:sp>
      <p:pic>
        <p:nvPicPr>
          <p:cNvPr id="18444" name="Picture 3" descr="F:\Δ Smad-Lock (Brankas Smadav) Δ\logo baru form.JPG\LOGO INSTIT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81000"/>
            <a:ext cx="11763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Slide Number Placeholder 5"/>
          <p:cNvSpPr txBox="1">
            <a:spLocks noGrp="1"/>
          </p:cNvSpPr>
          <p:nvPr/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0ED285FB-7DC8-47BB-B22C-915583880E44}" type="slidenum">
              <a:rPr lang="en-US" sz="1200" i="1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</a:t>
            </a:fld>
            <a:endParaRPr lang="en-US" sz="1200" i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52400" y="4643438"/>
            <a:ext cx="2438400" cy="1000125"/>
          </a:xfrm>
          <a:prstGeom prst="wedgeEllipseCallout">
            <a:avLst>
              <a:gd name="adj1" fmla="val 66453"/>
              <a:gd name="adj2" fmla="val -764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Indonesia</a:t>
            </a:r>
          </a:p>
        </p:txBody>
      </p:sp>
      <p:sp useBgFill="1">
        <p:nvSpPr>
          <p:cNvPr id="5" name="Rectangle 10" descr="foto rame-rame seru!"/>
          <p:cNvSpPr>
            <a:spLocks noChangeArrowheads="1"/>
          </p:cNvSpPr>
          <p:nvPr/>
        </p:nvSpPr>
        <p:spPr bwMode="auto">
          <a:xfrm>
            <a:off x="501650" y="1981200"/>
            <a:ext cx="3994150" cy="210978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285728"/>
            <a:ext cx="7929618" cy="12620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MASALAH PENDUDUK</a:t>
            </a:r>
            <a:endParaRPr lang="en-US" sz="5400" b="1" dirty="0">
              <a:solidFill>
                <a:schemeClr val="tx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4" descr="foto rame-rame seru!"/>
          <p:cNvSpPr txBox="1">
            <a:spLocks noChangeArrowheads="1"/>
          </p:cNvSpPr>
          <p:nvPr/>
        </p:nvSpPr>
        <p:spPr bwMode="auto">
          <a:xfrm>
            <a:off x="1071563" y="2057400"/>
            <a:ext cx="2786062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lIns="98152" tIns="49076" rIns="98152" bIns="49076">
            <a:spAutoFit/>
          </a:bodyPr>
          <a:lstStyle/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BESAR + </a:t>
            </a:r>
          </a:p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BERKUALITAS</a:t>
            </a:r>
          </a:p>
        </p:txBody>
      </p:sp>
      <p:sp>
        <p:nvSpPr>
          <p:cNvPr id="8" name="Text Box 5" descr="foto rame-rame seru!"/>
          <p:cNvSpPr txBox="1">
            <a:spLocks noChangeArrowheads="1"/>
          </p:cNvSpPr>
          <p:nvPr/>
        </p:nvSpPr>
        <p:spPr bwMode="auto">
          <a:xfrm>
            <a:off x="493713" y="3417888"/>
            <a:ext cx="4006850" cy="468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lIns="98152" tIns="49076" rIns="98152" bIns="49076">
            <a:spAutoFit/>
          </a:bodyPr>
          <a:lstStyle/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MODAL PEMBANGUNAN</a:t>
            </a:r>
          </a:p>
        </p:txBody>
      </p:sp>
      <p:sp>
        <p:nvSpPr>
          <p:cNvPr id="9" name="Text Box 6" descr="foto rame-rame seru!"/>
          <p:cNvSpPr txBox="1">
            <a:spLocks noChangeArrowheads="1"/>
          </p:cNvSpPr>
          <p:nvPr/>
        </p:nvSpPr>
        <p:spPr bwMode="auto">
          <a:xfrm>
            <a:off x="5000625" y="2071688"/>
            <a:ext cx="3500438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lIns="98152" tIns="49076" rIns="98152" bIns="49076">
            <a:spAutoFit/>
          </a:bodyPr>
          <a:lstStyle/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BESAR + </a:t>
            </a:r>
          </a:p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TIDAK BERKUALITAS</a:t>
            </a:r>
          </a:p>
        </p:txBody>
      </p:sp>
      <p:sp>
        <p:nvSpPr>
          <p:cNvPr id="10" name="Text Box 7" descr="foto rame-rame seru!"/>
          <p:cNvSpPr txBox="1">
            <a:spLocks noChangeArrowheads="1"/>
          </p:cNvSpPr>
          <p:nvPr/>
        </p:nvSpPr>
        <p:spPr bwMode="auto">
          <a:xfrm>
            <a:off x="4889500" y="3384550"/>
            <a:ext cx="3897313" cy="468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lIns="98152" tIns="49076" rIns="98152" bIns="49076">
            <a:spAutoFit/>
          </a:bodyPr>
          <a:lstStyle/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BEBAN PEMBANGUNAN</a:t>
            </a:r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1676400" y="2919413"/>
            <a:ext cx="1547813" cy="4429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6042025" y="2895600"/>
            <a:ext cx="1549400" cy="4413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Rectangle 11" descr="foto rame-rame seru!"/>
          <p:cNvSpPr>
            <a:spLocks noChangeArrowheads="1"/>
          </p:cNvSpPr>
          <p:nvPr/>
        </p:nvSpPr>
        <p:spPr bwMode="auto">
          <a:xfrm>
            <a:off x="4881563" y="1924050"/>
            <a:ext cx="3833812" cy="2114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2786063" y="4716463"/>
            <a:ext cx="6143625" cy="15700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81075"/>
            <a:r>
              <a:rPr lang="en-US" sz="2400" b="1" dirty="0" err="1">
                <a:latin typeface="Calibri" pitchFamily="34" charset="0"/>
              </a:rPr>
              <a:t>Penduduk</a:t>
            </a:r>
            <a:r>
              <a:rPr lang="en-US" sz="2400" b="1" dirty="0">
                <a:latin typeface="Calibri" pitchFamily="34" charset="0"/>
              </a:rPr>
              <a:t>    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Calibri" pitchFamily="34" charset="0"/>
                <a:sym typeface="Wingdings" pitchFamily="2" charset="2"/>
              </a:rPr>
              <a:t>B</a:t>
            </a:r>
            <a:r>
              <a:rPr lang="en-US" sz="2400" b="1" dirty="0" err="1">
                <a:latin typeface="Calibri" pitchFamily="34" charset="0"/>
              </a:rPr>
              <a:t>esar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ranking 4</a:t>
            </a:r>
          </a:p>
          <a:p>
            <a:pPr defTabSz="981075"/>
            <a:r>
              <a:rPr lang="en-US" sz="2400" b="1" dirty="0">
                <a:latin typeface="Calibri" pitchFamily="34" charset="0"/>
                <a:sym typeface="Wingdings" pitchFamily="2" charset="2"/>
              </a:rPr>
              <a:t>IPM </a:t>
            </a:r>
            <a:r>
              <a:rPr lang="en-US" sz="2400" b="1" dirty="0" err="1">
                <a:latin typeface="Calibri" pitchFamily="34" charset="0"/>
                <a:sym typeface="Wingdings" pitchFamily="2" charset="2"/>
              </a:rPr>
              <a:t>rendah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  </a:t>
            </a:r>
            <a:r>
              <a:rPr lang="id-ID" sz="2400" b="1" dirty="0">
                <a:latin typeface="Calibri" pitchFamily="34" charset="0"/>
                <a:sym typeface="Wingdings" pitchFamily="2" charset="2"/>
              </a:rPr>
              <a:t>th 2007 ranking 107 dari 177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		         </a:t>
            </a:r>
            <a:r>
              <a:rPr lang="en-US" sz="2400" b="1" dirty="0" err="1">
                <a:latin typeface="Calibri" pitchFamily="34" charset="0"/>
                <a:sym typeface="Wingdings" pitchFamily="2" charset="2"/>
              </a:rPr>
              <a:t>th</a:t>
            </a:r>
            <a:r>
              <a:rPr lang="id-ID" sz="2400" b="1" dirty="0">
                <a:latin typeface="Calibri" pitchFamily="34" charset="0"/>
                <a:sym typeface="Wingdings" pitchFamily="2" charset="2"/>
              </a:rPr>
              <a:t> 20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10</a:t>
            </a:r>
            <a:r>
              <a:rPr lang="id-ID" sz="24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ranking 124</a:t>
            </a:r>
            <a:r>
              <a:rPr lang="id-ID" sz="24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libri" pitchFamily="34" charset="0"/>
                <a:sym typeface="Wingdings" pitchFamily="2" charset="2"/>
              </a:rPr>
              <a:t>dari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 1</a:t>
            </a:r>
            <a:r>
              <a:rPr lang="id-ID" sz="2400" b="1" dirty="0">
                <a:latin typeface="Calibri" pitchFamily="34" charset="0"/>
                <a:sym typeface="Wingdings" pitchFamily="2" charset="2"/>
              </a:rPr>
              <a:t>8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7 		              </a:t>
            </a:r>
            <a:r>
              <a:rPr lang="en-US" sz="2400" b="1" dirty="0" err="1">
                <a:latin typeface="Calibri" pitchFamily="34" charset="0"/>
                <a:sym typeface="Wingdings" pitchFamily="2" charset="2"/>
              </a:rPr>
              <a:t>negara</a:t>
            </a:r>
            <a:r>
              <a:rPr lang="id-ID" sz="2400" b="1" dirty="0">
                <a:latin typeface="Calibri" pitchFamily="34" charset="0"/>
                <a:sym typeface="Wingdings" pitchFamily="2" charset="2"/>
              </a:rPr>
              <a:t>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0" y="4572000"/>
            <a:ext cx="2667000" cy="1000125"/>
          </a:xfrm>
          <a:prstGeom prst="wedgeEllipseCallout">
            <a:avLst>
              <a:gd name="adj1" fmla="val 68769"/>
              <a:gd name="adj2" fmla="val 60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6096000" y="1676400"/>
          <a:ext cx="2895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2275"/>
            <a:ext cx="3124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8670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JUMLAH  PENDUDUK JATENG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096000" y="4876800"/>
            <a:ext cx="2743200" cy="646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32,3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JUTA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0" y="4902200"/>
            <a:ext cx="2819400" cy="701675"/>
          </a:xfrm>
          <a:prstGeom prst="rect">
            <a:avLst/>
          </a:prstGeom>
          <a:solidFill>
            <a:srgbClr val="4F1D7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4000">
                <a:solidFill>
                  <a:schemeClr val="bg1"/>
                </a:solidFill>
              </a:rPr>
              <a:t>21,9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JUTA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990600"/>
            <a:ext cx="1828800" cy="685800"/>
          </a:xfrm>
          <a:prstGeom prst="star32">
            <a:avLst>
              <a:gd name="adj" fmla="val 37500"/>
            </a:avLst>
          </a:prstGeom>
          <a:solidFill>
            <a:srgbClr val="871E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id-ID" sz="16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3400" y="1143001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1971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85344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LAJU PERTUMBUHAN PENDUDUK TH 2000-2010 : </a:t>
            </a:r>
            <a:r>
              <a:rPr kumimoji="1" lang="en-US" sz="2400" b="1" dirty="0">
                <a:solidFill>
                  <a:schemeClr val="bg1"/>
                </a:solidFill>
                <a:latin typeface="Arial" charset="0"/>
              </a:rPr>
              <a:t>0,37 %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2667000" y="4953000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id-ID" sz="1600"/>
          </a:p>
        </p:txBody>
      </p:sp>
      <p:sp>
        <p:nvSpPr>
          <p:cNvPr id="19467" name="AutoShape 9"/>
          <p:cNvSpPr>
            <a:spLocks noChangeArrowheads="1"/>
          </p:cNvSpPr>
          <p:nvPr/>
        </p:nvSpPr>
        <p:spPr bwMode="auto">
          <a:xfrm>
            <a:off x="7543800" y="990600"/>
            <a:ext cx="1828800" cy="762000"/>
          </a:xfrm>
          <a:prstGeom prst="star24">
            <a:avLst>
              <a:gd name="adj" fmla="val 37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id-ID" sz="1600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620000" y="1219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2010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76400"/>
            <a:ext cx="2813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657600" y="990600"/>
            <a:ext cx="1828800" cy="762000"/>
          </a:xfrm>
          <a:prstGeom prst="star24">
            <a:avLst>
              <a:gd name="adj" fmla="val 37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2000</a:t>
            </a:r>
          </a:p>
          <a:p>
            <a:pPr algn="ctr" eaLnBrk="0" hangingPunct="0">
              <a:defRPr/>
            </a:pPr>
            <a:endParaRPr kumimoji="1"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48000" y="4916488"/>
            <a:ext cx="27432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latin typeface="Arial Black" pitchFamily="34" charset="0"/>
              </a:rPr>
              <a:t>30,8 </a:t>
            </a:r>
            <a:r>
              <a:rPr lang="en-US" sz="3200" dirty="0">
                <a:latin typeface="Arial Black" pitchFamily="34" charset="0"/>
              </a:rPr>
              <a:t>JUTA</a:t>
            </a:r>
          </a:p>
        </p:txBody>
      </p:sp>
      <p:sp>
        <p:nvSpPr>
          <p:cNvPr id="19472" name="AutoShape 12"/>
          <p:cNvSpPr>
            <a:spLocks noChangeArrowheads="1"/>
          </p:cNvSpPr>
          <p:nvPr/>
        </p:nvSpPr>
        <p:spPr bwMode="auto">
          <a:xfrm>
            <a:off x="5715000" y="4953000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id-ID" sz="1600"/>
          </a:p>
        </p:txBody>
      </p: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533400" y="6477000"/>
            <a:ext cx="828707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id-ID" sz="1600" dirty="0" smtClean="0"/>
              <a:t>Kab. Magelang Th. 2010 L. 602461 P. 599961 T. 1.202.422 </a:t>
            </a:r>
            <a:endParaRPr kumimoji="1" lang="en-US" sz="1600" dirty="0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68363"/>
            <a:ext cx="8229600" cy="1041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defRPr/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Perkembangan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Laju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Pertumbuhan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Penduduk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Jawa</a:t>
            </a:r>
            <a:r>
              <a:rPr lang="en-US" sz="3600" b="1" dirty="0">
                <a:latin typeface="+mj-lt"/>
                <a:ea typeface="+mj-ea"/>
                <a:cs typeface="+mj-cs"/>
              </a:rPr>
              <a:t> Tengah 1971-2010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226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Perbandingan perempuan dan penduduk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31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339"/>
                <a:gridCol w="2592288"/>
                <a:gridCol w="2664296"/>
                <a:gridCol w="1539653"/>
              </a:tblGrid>
              <a:tr h="7982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Developed  Countrys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Developing Countrys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</a:t>
                      </a:r>
                      <a:endParaRPr lang="id-ID" dirty="0"/>
                    </a:p>
                  </a:txBody>
                  <a:tcPr/>
                </a:tc>
              </a:tr>
              <a:tr h="7982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Stabble</a:t>
                      </a:r>
                      <a:r>
                        <a:rPr lang="id-ID" baseline="0" dirty="0" smtClean="0"/>
                        <a:t> Pop Growth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Uncontroled Pop Growth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982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Helth Care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Lack of Services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982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Education for All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Early Death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CAF2-5E5D-436E-ADBB-24427ACA03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2434</TotalTime>
  <Words>525</Words>
  <Application>Microsoft Office PowerPoint</Application>
  <PresentationFormat>On-screen Show (4:3)</PresentationFormat>
  <Paragraphs>259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Angles</vt:lpstr>
      <vt:lpstr>Apex</vt:lpstr>
      <vt:lpstr>Slide 1</vt:lpstr>
      <vt:lpstr>Slide 2</vt:lpstr>
      <vt:lpstr>Slide 3</vt:lpstr>
      <vt:lpstr>Slide 4</vt:lpstr>
      <vt:lpstr>Slide 5</vt:lpstr>
      <vt:lpstr>Slide 6</vt:lpstr>
      <vt:lpstr>JUMLAH  PENDUDUK JATENG</vt:lpstr>
      <vt:lpstr>Slide 8</vt:lpstr>
      <vt:lpstr>Perbandingan perempuan dan penduduk</vt:lpstr>
      <vt:lpstr>Permaslahan perempuan dibidang ekonomi (wira usaha)</vt:lpstr>
      <vt:lpstr>Jumlah Penduduk Miskin Indonesia</vt:lpstr>
      <vt:lpstr>Strategi untuk mendorong berwirausaha</vt:lpstr>
      <vt:lpstr> Pembinaan Usaha Ekonomi Produktif  kelompok UPPKS meliputi :  </vt:lpstr>
      <vt:lpstr>JUMLAH KELOMPOK UPPKS</vt:lpstr>
      <vt:lpstr>LANjutan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Menyiapkan perilaku Remaja/Mahasiswa dalam mewujudkan Generasi Berencana</dc:title>
  <dc:creator>LENOVO</dc:creator>
  <cp:lastModifiedBy>Customer</cp:lastModifiedBy>
  <cp:revision>272</cp:revision>
  <cp:lastPrinted>2012-10-16T02:14:51Z</cp:lastPrinted>
  <dcterms:created xsi:type="dcterms:W3CDTF">2012-03-20T21:07:08Z</dcterms:created>
  <dcterms:modified xsi:type="dcterms:W3CDTF">2013-09-20T18:08:19Z</dcterms:modified>
</cp:coreProperties>
</file>