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811" r:id="rId2"/>
  </p:sldMasterIdLst>
  <p:notesMasterIdLst>
    <p:notesMasterId r:id="rId46"/>
  </p:notesMasterIdLst>
  <p:handoutMasterIdLst>
    <p:handoutMasterId r:id="rId47"/>
  </p:handoutMasterIdLst>
  <p:sldIdLst>
    <p:sldId id="303" r:id="rId3"/>
    <p:sldId id="317" r:id="rId4"/>
    <p:sldId id="318" r:id="rId5"/>
    <p:sldId id="319" r:id="rId6"/>
    <p:sldId id="320" r:id="rId7"/>
    <p:sldId id="338" r:id="rId8"/>
    <p:sldId id="339" r:id="rId9"/>
    <p:sldId id="324" r:id="rId10"/>
    <p:sldId id="360" r:id="rId11"/>
    <p:sldId id="361" r:id="rId12"/>
    <p:sldId id="362" r:id="rId13"/>
    <p:sldId id="363" r:id="rId14"/>
    <p:sldId id="341" r:id="rId15"/>
    <p:sldId id="342" r:id="rId16"/>
    <p:sldId id="343" r:id="rId17"/>
    <p:sldId id="340" r:id="rId18"/>
    <p:sldId id="357" r:id="rId19"/>
    <p:sldId id="344" r:id="rId20"/>
    <p:sldId id="358" r:id="rId21"/>
    <p:sldId id="345" r:id="rId22"/>
    <p:sldId id="346" r:id="rId23"/>
    <p:sldId id="347" r:id="rId24"/>
    <p:sldId id="359" r:id="rId25"/>
    <p:sldId id="348" r:id="rId26"/>
    <p:sldId id="351" r:id="rId27"/>
    <p:sldId id="349" r:id="rId28"/>
    <p:sldId id="350" r:id="rId29"/>
    <p:sldId id="352" r:id="rId30"/>
    <p:sldId id="353" r:id="rId31"/>
    <p:sldId id="354" r:id="rId32"/>
    <p:sldId id="355" r:id="rId33"/>
    <p:sldId id="365" r:id="rId34"/>
    <p:sldId id="366" r:id="rId35"/>
    <p:sldId id="367" r:id="rId36"/>
    <p:sldId id="368" r:id="rId37"/>
    <p:sldId id="369" r:id="rId38"/>
    <p:sldId id="370" r:id="rId39"/>
    <p:sldId id="371" r:id="rId40"/>
    <p:sldId id="372" r:id="rId41"/>
    <p:sldId id="373" r:id="rId42"/>
    <p:sldId id="364" r:id="rId43"/>
    <p:sldId id="313" r:id="rId44"/>
    <p:sldId id="336"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6600"/>
    <a:srgbClr val="0B871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338" autoAdjust="0"/>
    <p:restoredTop sz="94444" autoAdjust="0"/>
  </p:normalViewPr>
  <p:slideViewPr>
    <p:cSldViewPr>
      <p:cViewPr>
        <p:scale>
          <a:sx n="70" d="100"/>
          <a:sy n="70" d="100"/>
        </p:scale>
        <p:origin x="-12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54F05C0E-2D47-4E90-869E-97D082EAFEC0}" type="datetimeFigureOut">
              <a:rPr lang="en-US" smtClean="0"/>
              <a:pPr/>
              <a:t>9/21/2013</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66897AB9-843E-4D3C-9F1B-B0051E9F40E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501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4684"/>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5010" y="8684684"/>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B17FAE-4067-4B71-80B2-A2E652DE640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43000" y="685800"/>
            <a:ext cx="4572000" cy="3429000"/>
          </a:xfrm>
          <a:ln/>
        </p:spPr>
      </p:sp>
      <p:sp>
        <p:nvSpPr>
          <p:cNvPr id="26627" name="Notes Placeholder 2"/>
          <p:cNvSpPr>
            <a:spLocks noGrp="1"/>
          </p:cNvSpPr>
          <p:nvPr>
            <p:ph type="body" idx="1"/>
          </p:nvPr>
        </p:nvSpPr>
        <p:spPr>
          <a:noFill/>
          <a:ln/>
        </p:spPr>
        <p:txBody>
          <a:bodyPr/>
          <a:lstStyle/>
          <a:p>
            <a:pPr eaLnBrk="1" hangingPunct="1"/>
            <a:endParaRPr lang="en-US" dirty="0" smtClean="0"/>
          </a:p>
        </p:txBody>
      </p:sp>
      <p:sp>
        <p:nvSpPr>
          <p:cNvPr id="26628" name="Slide Number Placeholder 3"/>
          <p:cNvSpPr>
            <a:spLocks noGrp="1"/>
          </p:cNvSpPr>
          <p:nvPr>
            <p:ph type="sldNum" sz="quarter" idx="5"/>
          </p:nvPr>
        </p:nvSpPr>
        <p:spPr>
          <a:noFill/>
        </p:spPr>
        <p:txBody>
          <a:bodyPr/>
          <a:lstStyle/>
          <a:p>
            <a:fld id="{46F3369A-DDF7-4EB3-BF8F-6DE28EFBA03B}"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42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43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pPr>
              <a:defRPr/>
            </a:pPr>
            <a:fld id="{23B17FAE-4067-4B71-80B2-A2E652DE6402}"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40"/>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7"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40"/>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E04E5D63-56AA-46BE-8545-BE8AEA6951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67167BC-6315-4A36-8CC1-091827C51B43}" type="slidenum">
              <a:rPr lang="en-US"/>
              <a:pPr>
                <a:defRPr/>
              </a:pPr>
              <a:t>‹#›</a:t>
            </a:fld>
            <a:endParaRPr lang="en-US"/>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1"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2"/>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2"/>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2" y="6248402"/>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9" y="144463"/>
            <a:ext cx="533400" cy="244475"/>
          </a:xfrm>
        </p:spPr>
        <p:txBody>
          <a:bodyPr/>
          <a:lstStyle>
            <a:lvl1pPr>
              <a:defRPr/>
            </a:lvl1pPr>
          </a:lstStyle>
          <a:p>
            <a:pPr>
              <a:defRPr/>
            </a:pPr>
            <a:fld id="{257EE7F1-8E03-4929-8014-1F402701566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E04E5D63-56AA-46BE-8545-BE8AEA6951A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2191A4E5-5A13-4AA0-A32D-87DA3BAF87B6}"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transition>
    <p:push/>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74DC5893-F01B-451B-B333-E052E393F05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BE19806-7EF5-4D6A-97A7-B66D9A4B8065}"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3C3BA93-2E9D-4063-A1B7-0BA7F063766E}"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push/>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D1C849B9-60A0-4E67-9763-DB3C54BA29AC}"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transition>
    <p:push/>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7FEF7B-391F-43B9-908F-E473B4995378}" type="slidenum">
              <a:rPr lang="en-US" smtClean="0"/>
              <a:pPr>
                <a:defRPr/>
              </a:pPr>
              <a:t>‹#›</a:t>
            </a:fld>
            <a:endParaRPr lang="en-US"/>
          </a:p>
        </p:txBody>
      </p:sp>
    </p:spTree>
  </p:cSld>
  <p:clrMapOvr>
    <a:masterClrMapping/>
  </p:clrMapOvr>
  <p:transition>
    <p:push/>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0685C288-A97C-41C5-A108-1B0171554A4E}"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191A4E5-5A13-4AA0-A32D-87DA3BAF87B6}" type="slidenum">
              <a:rPr lang="en-US"/>
              <a:pPr>
                <a:defRPr/>
              </a:pPr>
              <a:t>‹#›</a:t>
            </a:fld>
            <a:endParaRPr lang="en-US"/>
          </a:p>
        </p:txBody>
      </p:sp>
    </p:spTree>
  </p:cSld>
  <p:clrMapOvr>
    <a:masterClrMapping/>
  </p:clrMapOvr>
  <p:transition>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5D4BA89A-F445-4851-81B0-943C0CF89484}"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transition>
    <p:push/>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67167BC-6315-4A36-8CC1-091827C51B43}" type="slidenum">
              <a:rPr lang="en-US" smtClean="0"/>
              <a:pPr>
                <a:defRPr/>
              </a:pPr>
              <a:t>‹#›</a:t>
            </a:fld>
            <a:endParaRPr lang="en-US"/>
          </a:p>
        </p:txBody>
      </p:sp>
    </p:spTree>
  </p:cSld>
  <p:clrMapOvr>
    <a:masterClrMapping/>
  </p:clrMapOvr>
  <p:transition>
    <p:push/>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EE7F1-8E03-4929-8014-1F4027015660}" type="slidenum">
              <a:rPr lang="en-US" smtClean="0"/>
              <a:pPr>
                <a:defRPr/>
              </a:pPr>
              <a:t>‹#›</a:t>
            </a:fld>
            <a:endParaRPr lang="en-US"/>
          </a:p>
        </p:txBody>
      </p:sp>
    </p:spTree>
  </p:cSld>
  <p:clrMapOvr>
    <a:masterClrMapping/>
  </p:clrMapOvr>
  <p:transition>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2" y="2743202"/>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2"/>
            <a:ext cx="1295400" cy="701675"/>
          </a:xfrm>
        </p:spPr>
        <p:txBody>
          <a:bodyPr>
            <a:noAutofit/>
          </a:bodyPr>
          <a:lstStyle>
            <a:lvl1pPr>
              <a:defRPr sz="2400" smtClean="0">
                <a:solidFill>
                  <a:srgbClr val="FFFFFF"/>
                </a:solidFill>
              </a:defRPr>
            </a:lvl1pPr>
          </a:lstStyle>
          <a:p>
            <a:pPr>
              <a:defRPr/>
            </a:pPr>
            <a:fld id="{74DC5893-F01B-451B-B333-E052E393F058}"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ABE19806-7EF5-4D6A-97A7-B66D9A4B806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83C3BA93-2E9D-4063-A1B7-0BA7F063766E}"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D1C849B9-60A0-4E67-9763-DB3C54BA29AC}" type="slidenum">
              <a:rPr lang="en-US"/>
              <a:pPr>
                <a:defRPr/>
              </a:pPr>
              <a:t>‹#›</a:t>
            </a:fld>
            <a:endParaRPr 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7B7FEF7B-391F-43B9-908F-E473B4995378}" type="slidenum">
              <a:rPr lang="en-US"/>
              <a:pPr>
                <a:defRPr/>
              </a:pPr>
              <a:t>‹#›</a:t>
            </a:fld>
            <a:endParaRPr lang="en-US"/>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685C288-A97C-41C5-A108-1B0171554A4E}" type="slidenum">
              <a:rPr lang="en-US"/>
              <a:pPr>
                <a:defRPr/>
              </a:pPr>
              <a:t>‹#›</a:t>
            </a:fld>
            <a:endParaRPr lang="en-US"/>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2"/>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4"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7" y="4654550"/>
            <a:ext cx="759936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2"/>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2"/>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2"/>
            <a:ext cx="1447800" cy="663575"/>
          </a:xfrm>
        </p:spPr>
        <p:txBody>
          <a:bodyPr rtlCol="0"/>
          <a:lstStyle>
            <a:lvl1pPr>
              <a:defRPr sz="2800" smtClean="0"/>
            </a:lvl1pPr>
          </a:lstStyle>
          <a:p>
            <a:pPr>
              <a:defRPr/>
            </a:pPr>
            <a:fld id="{5D4BA89A-F445-4851-81B0-943C0CF89484}" type="slidenum">
              <a:rPr lang="en-US"/>
              <a:pPr>
                <a:defRPr/>
              </a:pPr>
              <a:t>‹#›</a:t>
            </a:fld>
            <a:endParaRPr lang="en-US"/>
          </a:p>
        </p:txBody>
      </p:sp>
      <p:sp>
        <p:nvSpPr>
          <p:cNvPr id="11" name="Footer Placeholder 13"/>
          <p:cNvSpPr>
            <a:spLocks noGrp="1"/>
          </p:cNvSpPr>
          <p:nvPr>
            <p:ph type="ftr" sz="quarter" idx="12"/>
          </p:nvPr>
        </p:nvSpPr>
        <p:spPr>
          <a:xfrm>
            <a:off x="1600200" y="6248402"/>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 name="Text Placeholder 12"/>
          <p:cNvSpPr>
            <a:spLocks noGrp="1"/>
          </p:cNvSpPr>
          <p:nvPr>
            <p:ph type="body" idx="1"/>
          </p:nvPr>
        </p:nvSpPr>
        <p:spPr bwMode="auto">
          <a:xfrm>
            <a:off x="612775" y="1600202"/>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2" y="6248402"/>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49" y="1279525"/>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90"/>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defRPr>
            </a:lvl1pPr>
          </a:lstStyle>
          <a:p>
            <a:pPr>
              <a:defRPr/>
            </a:pPr>
            <a:fld id="{1CD52A03-7781-4662-885B-85F72691AA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88" r:id="rId2"/>
    <p:sldLayoutId id="2147483793" r:id="rId3"/>
    <p:sldLayoutId id="2147483794" r:id="rId4"/>
    <p:sldLayoutId id="2147483795" r:id="rId5"/>
    <p:sldLayoutId id="2147483789" r:id="rId6"/>
    <p:sldLayoutId id="2147483796" r:id="rId7"/>
    <p:sldLayoutId id="2147483790" r:id="rId8"/>
    <p:sldLayoutId id="2147483797" r:id="rId9"/>
    <p:sldLayoutId id="2147483791" r:id="rId10"/>
    <p:sldLayoutId id="2147483798" r:id="rId11"/>
  </p:sldLayoutIdLst>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strVal val="#ppt_w+.3"/>
                                          </p:val>
                                        </p:tav>
                                        <p:tav tm="100000">
                                          <p:val>
                                            <p:strVal val="#ppt_w"/>
                                          </p:val>
                                        </p:tav>
                                      </p:tavLst>
                                    </p:anim>
                                    <p:anim calcmode="lin" valueType="num">
                                      <p:cBhvr>
                                        <p:cTn id="8" dur="1000" fill="hold"/>
                                        <p:tgtEl>
                                          <p:spTgt spid="22"/>
                                        </p:tgtEl>
                                        <p:attrNameLst>
                                          <p:attrName>ppt_h</p:attrName>
                                        </p:attrNameLst>
                                      </p:cBhvr>
                                      <p:tavLst>
                                        <p:tav tm="0">
                                          <p:val>
                                            <p:strVal val="#ppt_h"/>
                                          </p:val>
                                        </p:tav>
                                        <p:tav tm="100000">
                                          <p:val>
                                            <p:strVal val="#ppt_h"/>
                                          </p:val>
                                        </p:tav>
                                      </p:tavLst>
                                    </p:anim>
                                    <p:animEffect transition="in" filter="fade">
                                      <p:cBhvr>
                                        <p:cTn id="9" dur="10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p:cTn id="14" dur="1000" fill="hold"/>
                                        <p:tgtEl>
                                          <p:spTgt spid="1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 calcmode="lin" valueType="num">
                                      <p:cBhvr>
                                        <p:cTn id="19" dur="1000" fill="hold"/>
                                        <p:tgtEl>
                                          <p:spTgt spid="1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 calcmode="lin" valueType="num">
                                      <p:cBhvr>
                                        <p:cTn id="24" dur="1000" fill="hold"/>
                                        <p:tgtEl>
                                          <p:spTgt spid="1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3">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3">
                                            <p:txEl>
                                              <p:pRg st="3" end="3"/>
                                            </p:txEl>
                                          </p:spTgt>
                                        </p:tgtEl>
                                        <p:attrNameLst>
                                          <p:attrName>style.visibility</p:attrName>
                                        </p:attrNameLst>
                                      </p:cBhvr>
                                      <p:to>
                                        <p:strVal val="visible"/>
                                      </p:to>
                                    </p:set>
                                    <p:anim calcmode="lin" valueType="num">
                                      <p:cBhvr>
                                        <p:cTn id="29" dur="1000" fill="hold"/>
                                        <p:tgtEl>
                                          <p:spTgt spid="1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3">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3">
                                            <p:txEl>
                                              <p:pRg st="4" end="4"/>
                                            </p:txEl>
                                          </p:spTgt>
                                        </p:tgtEl>
                                        <p:attrNameLst>
                                          <p:attrName>style.visibility</p:attrName>
                                        </p:attrNameLst>
                                      </p:cBhvr>
                                      <p:to>
                                        <p:strVal val="visible"/>
                                      </p:to>
                                    </p:set>
                                    <p:anim calcmode="lin" valueType="num">
                                      <p:cBhvr>
                                        <p:cTn id="34" dur="1000" fill="hold"/>
                                        <p:tgtEl>
                                          <p:spTgt spid="13">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1CD52A03-7781-4662-885B-85F72691AA3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strVal val="#ppt_w+.3"/>
                                          </p:val>
                                        </p:tav>
                                        <p:tav tm="100000">
                                          <p:val>
                                            <p:strVal val="#ppt_w"/>
                                          </p:val>
                                        </p:tav>
                                      </p:tavLst>
                                    </p:anim>
                                    <p:anim calcmode="lin" valueType="num">
                                      <p:cBhvr>
                                        <p:cTn id="8" dur="1000" fill="hold"/>
                                        <p:tgtEl>
                                          <p:spTgt spid="22"/>
                                        </p:tgtEl>
                                        <p:attrNameLst>
                                          <p:attrName>ppt_h</p:attrName>
                                        </p:attrNameLst>
                                      </p:cBhvr>
                                      <p:tavLst>
                                        <p:tav tm="0">
                                          <p:val>
                                            <p:strVal val="#ppt_h"/>
                                          </p:val>
                                        </p:tav>
                                        <p:tav tm="100000">
                                          <p:val>
                                            <p:strVal val="#ppt_h"/>
                                          </p:val>
                                        </p:tav>
                                      </p:tavLst>
                                    </p:anim>
                                    <p:animEffect transition="in" filter="fade">
                                      <p:cBhvr>
                                        <p:cTn id="9" dur="10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p:cTn id="14" dur="1000" fill="hold"/>
                                        <p:tgtEl>
                                          <p:spTgt spid="1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 calcmode="lin" valueType="num">
                                      <p:cBhvr>
                                        <p:cTn id="19" dur="1000" fill="hold"/>
                                        <p:tgtEl>
                                          <p:spTgt spid="1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 calcmode="lin" valueType="num">
                                      <p:cBhvr>
                                        <p:cTn id="24" dur="1000" fill="hold"/>
                                        <p:tgtEl>
                                          <p:spTgt spid="1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3">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3">
                                            <p:txEl>
                                              <p:pRg st="3" end="3"/>
                                            </p:txEl>
                                          </p:spTgt>
                                        </p:tgtEl>
                                        <p:attrNameLst>
                                          <p:attrName>style.visibility</p:attrName>
                                        </p:attrNameLst>
                                      </p:cBhvr>
                                      <p:to>
                                        <p:strVal val="visible"/>
                                      </p:to>
                                    </p:set>
                                    <p:anim calcmode="lin" valueType="num">
                                      <p:cBhvr>
                                        <p:cTn id="29" dur="1000" fill="hold"/>
                                        <p:tgtEl>
                                          <p:spTgt spid="1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3">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3">
                                            <p:txEl>
                                              <p:pRg st="4" end="4"/>
                                            </p:txEl>
                                          </p:spTgt>
                                        </p:tgtEl>
                                        <p:attrNameLst>
                                          <p:attrName>style.visibility</p:attrName>
                                        </p:attrNameLst>
                                      </p:cBhvr>
                                      <p:to>
                                        <p:strVal val="visible"/>
                                      </p:to>
                                    </p:set>
                                    <p:anim calcmode="lin" valueType="num">
                                      <p:cBhvr>
                                        <p:cTn id="34" dur="1000" fill="hold"/>
                                        <p:tgtEl>
                                          <p:spTgt spid="13">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76200" y="6248400"/>
            <a:ext cx="2667000" cy="609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b="1" i="1" dirty="0" smtClean="0">
                <a:ln w="11430">
                  <a:solidFill>
                    <a:schemeClr val="bg2">
                      <a:lumMod val="60000"/>
                      <a:lumOff val="40000"/>
                    </a:schemeClr>
                  </a:solidFill>
                </a:ln>
                <a:solidFill>
                  <a:srgbClr val="0070C0"/>
                </a:solidFill>
                <a:effectLst>
                  <a:glow rad="139700">
                    <a:schemeClr val="accent4">
                      <a:satMod val="175000"/>
                      <a:alpha val="40000"/>
                    </a:schemeClr>
                  </a:glow>
                  <a:outerShdw blurRad="50800" dist="39000" dir="5460000" algn="tl">
                    <a:srgbClr val="000000">
                      <a:alpha val="38000"/>
                    </a:srgbClr>
                  </a:outerShdw>
                </a:effectLst>
                <a:latin typeface="Monotype Corsiva" pitchFamily="66" charset="0"/>
              </a:rPr>
              <a:t>Ahad</a:t>
            </a:r>
            <a:r>
              <a:rPr lang="en-US" b="1" i="1" dirty="0" smtClean="0">
                <a:ln w="11430">
                  <a:solidFill>
                    <a:schemeClr val="bg2">
                      <a:lumMod val="60000"/>
                      <a:lumOff val="40000"/>
                    </a:schemeClr>
                  </a:solidFill>
                </a:ln>
                <a:solidFill>
                  <a:srgbClr val="0070C0"/>
                </a:solidFill>
                <a:effectLst>
                  <a:glow rad="139700">
                    <a:schemeClr val="accent4">
                      <a:satMod val="175000"/>
                      <a:alpha val="40000"/>
                    </a:schemeClr>
                  </a:glow>
                  <a:outerShdw blurRad="50800" dist="39000" dir="5460000" algn="tl">
                    <a:srgbClr val="000000">
                      <a:alpha val="38000"/>
                    </a:srgbClr>
                  </a:outerShdw>
                </a:effectLst>
                <a:latin typeface="Monotype Corsiva" pitchFamily="66" charset="0"/>
              </a:rPr>
              <a:t>, 22 September 201</a:t>
            </a:r>
            <a:r>
              <a:rPr lang="id-ID" b="1" i="1" dirty="0" smtClean="0">
                <a:ln w="11430">
                  <a:solidFill>
                    <a:schemeClr val="bg2">
                      <a:lumMod val="60000"/>
                      <a:lumOff val="40000"/>
                    </a:schemeClr>
                  </a:solidFill>
                </a:ln>
                <a:solidFill>
                  <a:srgbClr val="0070C0"/>
                </a:solidFill>
                <a:effectLst>
                  <a:glow rad="139700">
                    <a:schemeClr val="accent4">
                      <a:satMod val="175000"/>
                      <a:alpha val="40000"/>
                    </a:schemeClr>
                  </a:glow>
                  <a:outerShdw blurRad="50800" dist="39000" dir="5460000" algn="tl">
                    <a:srgbClr val="000000">
                      <a:alpha val="38000"/>
                    </a:srgbClr>
                  </a:outerShdw>
                </a:effectLst>
                <a:latin typeface="Monotype Corsiva" pitchFamily="66" charset="0"/>
              </a:rPr>
              <a:t>3</a:t>
            </a:r>
            <a:endParaRPr lang="en-US" b="1" i="1" dirty="0">
              <a:ln w="11430">
                <a:solidFill>
                  <a:schemeClr val="bg2">
                    <a:lumMod val="60000"/>
                    <a:lumOff val="40000"/>
                  </a:schemeClr>
                </a:solidFill>
              </a:ln>
              <a:solidFill>
                <a:srgbClr val="0070C0"/>
              </a:solidFill>
              <a:effectLst>
                <a:glow rad="139700">
                  <a:schemeClr val="accent4">
                    <a:satMod val="175000"/>
                    <a:alpha val="40000"/>
                  </a:schemeClr>
                </a:glow>
                <a:outerShdw blurRad="50800" dist="39000" dir="5460000" algn="tl">
                  <a:srgbClr val="000000">
                    <a:alpha val="38000"/>
                  </a:srgbClr>
                </a:outerShdw>
              </a:effectLst>
              <a:latin typeface="Monotype Corsiva" pitchFamily="66" charset="0"/>
            </a:endParaRPr>
          </a:p>
          <a:p>
            <a:pPr algn="ctr">
              <a:defRPr/>
            </a:pPr>
            <a:endParaRPr 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1066800" y="4495800"/>
            <a:ext cx="7645400" cy="1066800"/>
          </a:xfrm>
        </p:spPr>
        <p:txBody>
          <a:bodyPr>
            <a:normAutofit fontScale="92500" lnSpcReduction="20000"/>
          </a:bodyPr>
          <a:lstStyle/>
          <a:p>
            <a:pPr algn="ctr" fontAlgn="auto">
              <a:spcAft>
                <a:spcPts val="0"/>
              </a:spcAft>
              <a:buFont typeface="Wingdings 2"/>
              <a:buNone/>
              <a:defRPr/>
            </a:pPr>
            <a:r>
              <a:rPr lang="id-ID" sz="2400" dirty="0" smtClean="0">
                <a:solidFill>
                  <a:schemeClr val="tx1">
                    <a:lumMod val="95000"/>
                    <a:lumOff val="5000"/>
                  </a:schemeClr>
                </a:solidFill>
              </a:rPr>
              <a:t>ISTI ENDARTATI</a:t>
            </a:r>
            <a:endParaRPr lang="en-US" sz="2400" dirty="0" smtClean="0">
              <a:solidFill>
                <a:schemeClr val="tx1">
                  <a:lumMod val="95000"/>
                  <a:lumOff val="5000"/>
                </a:schemeClr>
              </a:solidFill>
            </a:endParaRPr>
          </a:p>
          <a:p>
            <a:pPr algn="ctr" fontAlgn="auto">
              <a:spcAft>
                <a:spcPts val="0"/>
              </a:spcAft>
              <a:buFont typeface="Wingdings 2"/>
              <a:buNone/>
              <a:defRPr/>
            </a:pPr>
            <a:r>
              <a:rPr lang="en-US" sz="2400" dirty="0" smtClean="0">
                <a:solidFill>
                  <a:schemeClr val="tx1">
                    <a:lumMod val="95000"/>
                    <a:lumOff val="5000"/>
                  </a:schemeClr>
                </a:solidFill>
              </a:rPr>
              <a:t> BADAN LINGKUNGAN HIDUP</a:t>
            </a:r>
            <a:br>
              <a:rPr lang="en-US" sz="2400" dirty="0" smtClean="0">
                <a:solidFill>
                  <a:schemeClr val="tx1">
                    <a:lumMod val="95000"/>
                    <a:lumOff val="5000"/>
                  </a:schemeClr>
                </a:solidFill>
              </a:rPr>
            </a:br>
            <a:r>
              <a:rPr lang="en-US" sz="2400" dirty="0" smtClean="0">
                <a:solidFill>
                  <a:schemeClr val="tx1">
                    <a:lumMod val="95000"/>
                    <a:lumOff val="5000"/>
                  </a:schemeClr>
                </a:solidFill>
              </a:rPr>
              <a:t>KABUPATEN MAGELANG</a:t>
            </a:r>
          </a:p>
        </p:txBody>
      </p:sp>
      <p:sp>
        <p:nvSpPr>
          <p:cNvPr id="5" name="Rounded Rectangle 4"/>
          <p:cNvSpPr/>
          <p:nvPr/>
        </p:nvSpPr>
        <p:spPr>
          <a:xfrm>
            <a:off x="457200" y="1981200"/>
            <a:ext cx="8153400" cy="2362200"/>
          </a:xfrm>
          <a:prstGeom prst="roundRect">
            <a:avLst/>
          </a:prstGeom>
          <a:solidFill>
            <a:schemeClr val="accent2">
              <a:lumMod val="60000"/>
              <a:lumOff val="40000"/>
            </a:schemeClr>
          </a:solidFill>
          <a:ln>
            <a:noFill/>
          </a:ln>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a:ln w="38100">
                <a:solidFill>
                  <a:srgbClr val="FF0000"/>
                </a:solidFill>
              </a:ln>
            </a:endParaRPr>
          </a:p>
        </p:txBody>
      </p:sp>
      <p:sp>
        <p:nvSpPr>
          <p:cNvPr id="16387" name="Title 1"/>
          <p:cNvSpPr>
            <a:spLocks noGrp="1"/>
          </p:cNvSpPr>
          <p:nvPr>
            <p:ph type="ctrTitle"/>
          </p:nvPr>
        </p:nvSpPr>
        <p:spPr>
          <a:xfrm>
            <a:off x="609600" y="2133600"/>
            <a:ext cx="7848600" cy="1828800"/>
          </a:xfrm>
        </p:spPr>
        <p:txBody>
          <a:bodyPr>
            <a:noAutofit/>
          </a:bodyPr>
          <a:lstStyle/>
          <a:p>
            <a:pPr algn="ctr" fontAlgn="auto">
              <a:spcAft>
                <a:spcPts val="0"/>
              </a:spcAft>
              <a:defRPr/>
            </a:pPr>
            <a:r>
              <a:rPr lang="id-ID" sz="4800" dirty="0" smtClean="0">
                <a:solidFill>
                  <a:srgbClr val="0B871A"/>
                </a:solidFill>
                <a:effectLst>
                  <a:outerShdw blurRad="38100" dist="38100" dir="2700000" algn="tl">
                    <a:srgbClr val="000000">
                      <a:alpha val="43137"/>
                    </a:srgbClr>
                  </a:outerShdw>
                </a:effectLst>
                <a:latin typeface="Algerian" pitchFamily="82" charset="0"/>
              </a:rPr>
              <a:t>PROGRAM ADIWIYATA DALAM DUNIA PENDIDIKAN</a:t>
            </a:r>
            <a:endParaRPr lang="en-US" sz="4800" dirty="0" smtClean="0">
              <a:solidFill>
                <a:srgbClr val="0B871A"/>
              </a:solidFill>
              <a:effectLst>
                <a:outerShdw blurRad="38100" dist="38100" dir="2700000" algn="tl">
                  <a:srgbClr val="000000">
                    <a:alpha val="43137"/>
                  </a:srgbClr>
                </a:outerShdw>
              </a:effectLst>
              <a:latin typeface="Algerian" pitchFamily="82" charset="0"/>
            </a:endParaRPr>
          </a:p>
        </p:txBody>
      </p:sp>
      <p:sp>
        <p:nvSpPr>
          <p:cNvPr id="7" name="Rectangle 6"/>
          <p:cNvSpPr/>
          <p:nvPr/>
        </p:nvSpPr>
        <p:spPr>
          <a:xfrm>
            <a:off x="2971800" y="6172202"/>
            <a:ext cx="6172200" cy="307777"/>
          </a:xfrm>
          <a:prstGeom prst="rect">
            <a:avLst/>
          </a:prstGeom>
          <a:solidFill>
            <a:schemeClr val="tx1"/>
          </a:solidFill>
        </p:spPr>
        <p:txBody>
          <a:bodyPr wrap="square">
            <a:spAutoFit/>
          </a:bodyPr>
          <a:lstStyle/>
          <a:p>
            <a:pPr algn="r">
              <a:defRPr/>
            </a:pPr>
            <a:r>
              <a:rPr lang="id-ID" sz="1400" b="1" i="1" spc="300" dirty="0" smtClean="0">
                <a:ln w="11430" cmpd="sng">
                  <a:solidFill>
                    <a:schemeClr val="bg2"/>
                  </a:solidFill>
                  <a:prstDash val="solid"/>
                  <a:miter lim="800000"/>
                </a:ln>
                <a:solidFill>
                  <a:srgbClr val="0000FF"/>
                </a:solidFill>
                <a:effectLst>
                  <a:glow rad="101600">
                    <a:schemeClr val="accent2">
                      <a:satMod val="175000"/>
                      <a:alpha val="40000"/>
                    </a:schemeClr>
                  </a:glow>
                  <a:reflection blurRad="6350" stA="55000" endA="300" endPos="45500" dir="5400000" sy="-100000" algn="bl" rotWithShape="0"/>
                </a:effectLst>
                <a:latin typeface="Monotype Corsiva" pitchFamily="66" charset="0"/>
              </a:rPr>
              <a:t>Pembekalan KKN UMM Angkatan 37 Tematik Posdaya </a:t>
            </a:r>
            <a:r>
              <a:rPr lang="en-US" sz="1400" b="1" i="1" spc="300" dirty="0" smtClean="0">
                <a:ln w="11430" cmpd="sng">
                  <a:solidFill>
                    <a:schemeClr val="bg2"/>
                  </a:solidFill>
                  <a:prstDash val="solid"/>
                  <a:miter lim="800000"/>
                </a:ln>
                <a:solidFill>
                  <a:srgbClr val="0000FF"/>
                </a:solidFill>
                <a:effectLst>
                  <a:glow rad="101600">
                    <a:schemeClr val="accent2">
                      <a:satMod val="175000"/>
                      <a:alpha val="40000"/>
                    </a:schemeClr>
                  </a:glow>
                  <a:reflection blurRad="6350" stA="55000" endA="300" endPos="45500" dir="5400000" sy="-100000" algn="bl" rotWithShape="0"/>
                </a:effectLst>
                <a:latin typeface="Monotype Corsiva" pitchFamily="66" charset="0"/>
              </a:rPr>
              <a:t>201</a:t>
            </a:r>
            <a:r>
              <a:rPr lang="id-ID" sz="1400" b="1" i="1" spc="300" dirty="0" smtClean="0">
                <a:ln w="11430" cmpd="sng">
                  <a:solidFill>
                    <a:schemeClr val="bg2"/>
                  </a:solidFill>
                  <a:prstDash val="solid"/>
                  <a:miter lim="800000"/>
                </a:ln>
                <a:solidFill>
                  <a:srgbClr val="0000FF"/>
                </a:solidFill>
                <a:effectLst>
                  <a:glow rad="101600">
                    <a:schemeClr val="accent2">
                      <a:satMod val="175000"/>
                      <a:alpha val="40000"/>
                    </a:schemeClr>
                  </a:glow>
                  <a:reflection blurRad="6350" stA="55000" endA="300" endPos="45500" dir="5400000" sy="-100000" algn="bl" rotWithShape="0"/>
                </a:effectLst>
                <a:latin typeface="Monotype Corsiva" pitchFamily="66" charset="0"/>
              </a:rPr>
              <a:t>3</a:t>
            </a:r>
            <a:endParaRPr lang="en-US" sz="1400" b="1" i="1" spc="300" dirty="0">
              <a:ln w="11430" cmpd="sng">
                <a:solidFill>
                  <a:schemeClr val="bg2"/>
                </a:solidFill>
                <a:prstDash val="solid"/>
                <a:miter lim="800000"/>
              </a:ln>
              <a:solidFill>
                <a:srgbClr val="0000FF"/>
              </a:solidFill>
              <a:effectLst>
                <a:glow rad="101600">
                  <a:schemeClr val="accent2">
                    <a:satMod val="175000"/>
                    <a:alpha val="40000"/>
                  </a:schemeClr>
                </a:glow>
                <a:reflection blurRad="6350" stA="55000" endA="300" endPos="45500" dir="5400000" sy="-100000" algn="bl" rotWithShape="0"/>
              </a:effectLst>
              <a:latin typeface="Monotype Corsiva" pitchFamily="66" charset="0"/>
            </a:endParaRPr>
          </a:p>
        </p:txBody>
      </p:sp>
      <p:pic>
        <p:nvPicPr>
          <p:cNvPr id="8" name="Picture 7" descr="Logo KLH.jpg"/>
          <p:cNvPicPr/>
          <p:nvPr/>
        </p:nvPicPr>
        <p:blipFill>
          <a:blip r:embed="rId4" cstate="print"/>
          <a:srcRect/>
          <a:stretch>
            <a:fillRect/>
          </a:stretch>
        </p:blipFill>
        <p:spPr bwMode="auto">
          <a:xfrm>
            <a:off x="3276602" y="381002"/>
            <a:ext cx="1371601" cy="1447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descr="D:\KEGIATAN 2013\PPKAN\HARI LH\TROPHY\Logo Adiwiyata.jpg"/>
          <p:cNvPicPr/>
          <p:nvPr/>
        </p:nvPicPr>
        <p:blipFill>
          <a:blip r:embed="rId5" cstate="print"/>
          <a:srcRect/>
          <a:stretch>
            <a:fillRect/>
          </a:stretch>
        </p:blipFill>
        <p:spPr bwMode="auto">
          <a:xfrm>
            <a:off x="4648200" y="381000"/>
            <a:ext cx="1447800" cy="1543050"/>
          </a:xfrm>
          <a:prstGeom prst="rect">
            <a:avLst/>
          </a:prstGeom>
          <a:noFill/>
          <a:ln w="9525">
            <a:noFill/>
            <a:miter lim="800000"/>
            <a:headEnd/>
            <a:tailEnd/>
          </a:ln>
        </p:spPr>
      </p:pic>
    </p:spTree>
  </p:cSld>
  <p:clrMapOvr>
    <a:masterClrMapping/>
  </p:clrMapOvr>
  <p:transition advClick="0" advTm="0">
    <p:push/>
    <p:sndAc>
      <p:stSnd>
        <p:snd r:embed="rId3" name="suction.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Peran dan tugas tim sekolah</a:t>
            </a:r>
            <a:endParaRPr lang="id-ID" sz="2800" dirty="0"/>
          </a:p>
        </p:txBody>
      </p:sp>
      <p:sp>
        <p:nvSpPr>
          <p:cNvPr id="3" name="Content Placeholder 2"/>
          <p:cNvSpPr>
            <a:spLocks noGrp="1"/>
          </p:cNvSpPr>
          <p:nvPr>
            <p:ph sz="quarter" idx="1"/>
          </p:nvPr>
        </p:nvSpPr>
        <p:spPr/>
        <p:txBody>
          <a:bodyPr/>
          <a:lstStyle/>
          <a:p>
            <a:r>
              <a:rPr lang="id-ID" sz="2400" dirty="0" smtClean="0"/>
              <a:t>Mengkaji kondisi lingkungan hidup sekolah, kebijakan sekolah, kurikulum sekolah, kegiatan sekolah, dan sarana prasarana</a:t>
            </a:r>
          </a:p>
          <a:p>
            <a:r>
              <a:rPr lang="id-ID" sz="2400" dirty="0" smtClean="0"/>
              <a:t>Membuat rencana kerja dan mengalokasikan anggaran sekolah berdasarkan hasil kajian tersebut di atas, dan disesuaikan dengan komponen, standart dan implementasi adiwiyata</a:t>
            </a:r>
          </a:p>
          <a:p>
            <a:r>
              <a:rPr lang="id-ID" sz="2400" dirty="0" smtClean="0"/>
              <a:t>Melaksanakan rencana kerja sekolah</a:t>
            </a:r>
          </a:p>
          <a:p>
            <a:r>
              <a:rPr lang="id-ID" sz="2400" dirty="0" smtClean="0"/>
              <a:t>Melakukan pemantauan dan evaluasi</a:t>
            </a:r>
          </a:p>
          <a:p>
            <a:r>
              <a:rPr lang="id-ID" sz="2400" dirty="0" smtClean="0"/>
              <a:t>Menyampaikan laporan kepada kepala sekolah dengan tembusan BLH Kab/Kota dan instansi terkait</a:t>
            </a:r>
            <a:endParaRPr lang="id-ID" sz="2400"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Materi program pembelajaran adiwiyata</a:t>
            </a:r>
            <a:br>
              <a:rPr lang="id-ID" sz="2800" dirty="0" smtClean="0"/>
            </a:br>
            <a:r>
              <a:rPr lang="id-ID" sz="2800" dirty="0" smtClean="0"/>
              <a:t>A. Umum</a:t>
            </a:r>
            <a:endParaRPr lang="id-ID" sz="2800" dirty="0"/>
          </a:p>
        </p:txBody>
      </p:sp>
      <p:graphicFrame>
        <p:nvGraphicFramePr>
          <p:cNvPr id="4" name="Content Placeholder 3"/>
          <p:cNvGraphicFramePr>
            <a:graphicFrameLocks noGrp="1"/>
          </p:cNvGraphicFramePr>
          <p:nvPr>
            <p:ph sz="quarter" idx="1"/>
          </p:nvPr>
        </p:nvGraphicFramePr>
        <p:xfrm>
          <a:off x="612775" y="1600200"/>
          <a:ext cx="8153400" cy="705612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lang="id-ID" sz="1800" dirty="0" smtClean="0"/>
                        <a:t>Sosial budaya</a:t>
                      </a:r>
                      <a:endParaRPr lang="id-ID" sz="1800" dirty="0"/>
                    </a:p>
                  </a:txBody>
                  <a:tcPr/>
                </a:tc>
                <a:tc>
                  <a:txBody>
                    <a:bodyPr/>
                    <a:lstStyle/>
                    <a:p>
                      <a:r>
                        <a:rPr lang="id-ID" sz="1800" dirty="0" smtClean="0"/>
                        <a:t>lingkungan</a:t>
                      </a:r>
                      <a:endParaRPr lang="id-ID" sz="1800" dirty="0"/>
                    </a:p>
                  </a:txBody>
                  <a:tcPr/>
                </a:tc>
                <a:tc>
                  <a:txBody>
                    <a:bodyPr/>
                    <a:lstStyle/>
                    <a:p>
                      <a:r>
                        <a:rPr lang="id-ID" sz="1800" dirty="0" smtClean="0"/>
                        <a:t>ekonomi</a:t>
                      </a:r>
                      <a:endParaRPr lang="id-ID" sz="1800" dirty="0"/>
                    </a:p>
                  </a:txBody>
                  <a:tcPr/>
                </a:tc>
              </a:tr>
              <a:tr h="914400">
                <a:tc>
                  <a:txBody>
                    <a:bodyPr/>
                    <a:lstStyle/>
                    <a:p>
                      <a:r>
                        <a:rPr lang="id-ID" sz="1800" dirty="0" smtClean="0"/>
                        <a:t>1. HAM</a:t>
                      </a:r>
                      <a:endParaRPr lang="id-ID" sz="1800" dirty="0"/>
                    </a:p>
                  </a:txBody>
                  <a:tcPr/>
                </a:tc>
                <a:tc>
                  <a:txBody>
                    <a:bodyPr/>
                    <a:lstStyle/>
                    <a:p>
                      <a:r>
                        <a:rPr lang="id-ID" sz="1800" dirty="0" smtClean="0"/>
                        <a:t>8. SDA</a:t>
                      </a:r>
                      <a:endParaRPr lang="id-ID" sz="1800" dirty="0"/>
                    </a:p>
                  </a:txBody>
                  <a:tcPr/>
                </a:tc>
                <a:tc>
                  <a:txBody>
                    <a:bodyPr/>
                    <a:lstStyle/>
                    <a:p>
                      <a:r>
                        <a:rPr lang="id-ID" sz="1800" dirty="0" smtClean="0"/>
                        <a:t>13 Pengurangan kemiskinan</a:t>
                      </a:r>
                      <a:endParaRPr lang="id-ID" sz="1800" dirty="0"/>
                    </a:p>
                  </a:txBody>
                  <a:tcPr/>
                </a:tc>
              </a:tr>
              <a:tr h="1188720">
                <a:tc>
                  <a:txBody>
                    <a:bodyPr/>
                    <a:lstStyle/>
                    <a:p>
                      <a:r>
                        <a:rPr lang="id-ID" sz="1800" dirty="0" smtClean="0"/>
                        <a:t>2. Keamanan</a:t>
                      </a:r>
                      <a:endParaRPr lang="id-ID" sz="1800" dirty="0"/>
                    </a:p>
                  </a:txBody>
                  <a:tcPr/>
                </a:tc>
                <a:tc>
                  <a:txBody>
                    <a:bodyPr/>
                    <a:lstStyle/>
                    <a:p>
                      <a:r>
                        <a:rPr lang="id-ID" sz="1800" dirty="0" smtClean="0"/>
                        <a:t>9. Perubahan</a:t>
                      </a:r>
                      <a:r>
                        <a:rPr lang="id-ID" sz="1800" baseline="0" dirty="0" smtClean="0"/>
                        <a:t> iklim</a:t>
                      </a:r>
                      <a:endParaRPr lang="id-ID" sz="1800" dirty="0"/>
                    </a:p>
                  </a:txBody>
                  <a:tcPr/>
                </a:tc>
                <a:tc>
                  <a:txBody>
                    <a:bodyPr/>
                    <a:lstStyle/>
                    <a:p>
                      <a:r>
                        <a:rPr lang="id-ID" sz="1800" dirty="0" smtClean="0"/>
                        <a:t>14 Tanggung</a:t>
                      </a:r>
                      <a:r>
                        <a:rPr lang="id-ID" sz="1800" baseline="0" dirty="0" smtClean="0"/>
                        <a:t> jawab perusahaan (CSR)</a:t>
                      </a:r>
                      <a:endParaRPr lang="id-ID" sz="1800" dirty="0"/>
                    </a:p>
                  </a:txBody>
                  <a:tcPr/>
                </a:tc>
              </a:tr>
              <a:tr h="914400">
                <a:tc>
                  <a:txBody>
                    <a:bodyPr/>
                    <a:lstStyle/>
                    <a:p>
                      <a:r>
                        <a:rPr lang="id-ID" sz="1800" dirty="0" smtClean="0"/>
                        <a:t>3. Kesetaraan gender</a:t>
                      </a:r>
                      <a:endParaRPr lang="id-ID" sz="1800" dirty="0"/>
                    </a:p>
                  </a:txBody>
                  <a:tcPr/>
                </a:tc>
                <a:tc>
                  <a:txBody>
                    <a:bodyPr/>
                    <a:lstStyle/>
                    <a:p>
                      <a:r>
                        <a:rPr lang="id-ID" sz="1800" dirty="0" smtClean="0"/>
                        <a:t>10.Urbanisasi berkelanjutan</a:t>
                      </a:r>
                      <a:endParaRPr lang="id-ID" sz="1800" dirty="0"/>
                    </a:p>
                  </a:txBody>
                  <a:tcPr/>
                </a:tc>
                <a:tc>
                  <a:txBody>
                    <a:bodyPr/>
                    <a:lstStyle/>
                    <a:p>
                      <a:r>
                        <a:rPr lang="id-ID" sz="1800" dirty="0" smtClean="0"/>
                        <a:t>15 Ekonomi pasar/ekonomi lingkungan</a:t>
                      </a:r>
                      <a:endParaRPr lang="id-ID" sz="1800" dirty="0"/>
                    </a:p>
                  </a:txBody>
                  <a:tcPr/>
                </a:tc>
              </a:tr>
              <a:tr h="1463040">
                <a:tc>
                  <a:txBody>
                    <a:bodyPr/>
                    <a:lstStyle/>
                    <a:p>
                      <a:r>
                        <a:rPr lang="id-ID" sz="1800" dirty="0" smtClean="0"/>
                        <a:t>4. Keragaman</a:t>
                      </a:r>
                      <a:r>
                        <a:rPr lang="id-ID" sz="1800" baseline="0" dirty="0" smtClean="0"/>
                        <a:t> budaya dan pemahaman lintas budaya</a:t>
                      </a:r>
                      <a:endParaRPr lang="id-ID" sz="1800" dirty="0"/>
                    </a:p>
                  </a:txBody>
                  <a:tcPr/>
                </a:tc>
                <a:tc>
                  <a:txBody>
                    <a:bodyPr/>
                    <a:lstStyle/>
                    <a:p>
                      <a:r>
                        <a:rPr lang="id-ID" sz="1800" dirty="0" smtClean="0"/>
                        <a:t>11. Pencegahan dan penanganan bencana alam</a:t>
                      </a:r>
                      <a:endParaRPr lang="id-ID" sz="1800" dirty="0"/>
                    </a:p>
                  </a:txBody>
                  <a:tcPr/>
                </a:tc>
                <a:tc>
                  <a:txBody>
                    <a:bodyPr/>
                    <a:lstStyle/>
                    <a:p>
                      <a:endParaRPr lang="id-ID" sz="1800" dirty="0"/>
                    </a:p>
                  </a:txBody>
                  <a:tcPr/>
                </a:tc>
              </a:tr>
              <a:tr h="1463040">
                <a:tc>
                  <a:txBody>
                    <a:bodyPr/>
                    <a:lstStyle/>
                    <a:p>
                      <a:r>
                        <a:rPr lang="id-ID" sz="1800" dirty="0" smtClean="0"/>
                        <a:t>5. Kesehatan</a:t>
                      </a:r>
                      <a:endParaRPr lang="id-ID" sz="1800" dirty="0"/>
                    </a:p>
                  </a:txBody>
                  <a:tcPr/>
                </a:tc>
                <a:tc>
                  <a:txBody>
                    <a:bodyPr/>
                    <a:lstStyle/>
                    <a:p>
                      <a:r>
                        <a:rPr lang="id-ID" sz="1800" dirty="0" smtClean="0"/>
                        <a:t>12. Pencegahan pencemaran dan kerusakan LH</a:t>
                      </a:r>
                      <a:endParaRPr lang="id-ID" sz="1800" dirty="0"/>
                    </a:p>
                  </a:txBody>
                  <a:tcPr/>
                </a:tc>
                <a:tc>
                  <a:txBody>
                    <a:bodyPr/>
                    <a:lstStyle/>
                    <a:p>
                      <a:endParaRPr lang="id-ID" sz="1800"/>
                    </a:p>
                  </a:txBody>
                  <a:tcPr/>
                </a:tc>
              </a:tr>
              <a:tr h="370840">
                <a:tc>
                  <a:txBody>
                    <a:bodyPr/>
                    <a:lstStyle/>
                    <a:p>
                      <a:r>
                        <a:rPr lang="id-ID" sz="1800" dirty="0" smtClean="0"/>
                        <a:t>6. HIV/AIDS</a:t>
                      </a:r>
                      <a:endParaRPr lang="id-ID" sz="1800" dirty="0"/>
                    </a:p>
                  </a:txBody>
                  <a:tcPr/>
                </a:tc>
                <a:tc>
                  <a:txBody>
                    <a:bodyPr/>
                    <a:lstStyle/>
                    <a:p>
                      <a:endParaRPr lang="id-ID" sz="1800" dirty="0"/>
                    </a:p>
                  </a:txBody>
                  <a:tcPr/>
                </a:tc>
                <a:tc>
                  <a:txBody>
                    <a:bodyPr/>
                    <a:lstStyle/>
                    <a:p>
                      <a:endParaRPr lang="id-ID" sz="1800"/>
                    </a:p>
                  </a:txBody>
                  <a:tcPr/>
                </a:tc>
              </a:tr>
              <a:tr h="370840">
                <a:tc>
                  <a:txBody>
                    <a:bodyPr/>
                    <a:lstStyle/>
                    <a:p>
                      <a:r>
                        <a:rPr lang="id-ID" sz="1800" dirty="0" smtClean="0"/>
                        <a:t>7. Tata kelola</a:t>
                      </a:r>
                      <a:endParaRPr lang="id-ID" sz="1800" dirty="0"/>
                    </a:p>
                  </a:txBody>
                  <a:tcPr/>
                </a:tc>
                <a:tc>
                  <a:txBody>
                    <a:bodyPr/>
                    <a:lstStyle/>
                    <a:p>
                      <a:endParaRPr lang="id-ID" sz="1800"/>
                    </a:p>
                  </a:txBody>
                  <a:tcPr/>
                </a:tc>
                <a:tc>
                  <a:txBody>
                    <a:bodyPr/>
                    <a:lstStyle/>
                    <a:p>
                      <a:endParaRPr lang="id-ID" sz="1800"/>
                    </a:p>
                  </a:txBody>
                  <a:tcPr/>
                </a:tc>
              </a:tr>
            </a:tbl>
          </a:graphicData>
        </a:graphic>
      </p:graphicFrame>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7" name="Picture 6"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Materi khusus</a:t>
            </a:r>
            <a:endParaRPr lang="id-ID" dirty="0"/>
          </a:p>
        </p:txBody>
      </p:sp>
      <p:sp>
        <p:nvSpPr>
          <p:cNvPr id="3" name="Content Placeholder 2"/>
          <p:cNvSpPr>
            <a:spLocks noGrp="1"/>
          </p:cNvSpPr>
          <p:nvPr>
            <p:ph sz="quarter" idx="1"/>
          </p:nvPr>
        </p:nvSpPr>
        <p:spPr/>
        <p:txBody>
          <a:bodyPr/>
          <a:lstStyle/>
          <a:p>
            <a:r>
              <a:rPr lang="id-ID" dirty="0" smtClean="0"/>
              <a:t>Materi yang perlu diterapkan dalam kehidupan sehari-hari yang berhubungan langsung dengan persoalan lingkungan sekolah dan dibudayakan dalam mendukung program adiwiyata di sekolah, a.l. :</a:t>
            </a:r>
          </a:p>
          <a:p>
            <a:pPr>
              <a:buNone/>
            </a:pPr>
            <a:r>
              <a:rPr lang="id-ID" dirty="0" smtClean="0"/>
              <a:t>a. Pengelolaan SD air, pembuatan sumur resapan, pembuatan biopori, pengelolaan air limbah, pelestarian air bersih, dll</a:t>
            </a:r>
          </a:p>
          <a:p>
            <a:pPr>
              <a:buNone/>
            </a:pPr>
            <a:r>
              <a:rPr lang="id-ID" dirty="0" smtClean="0"/>
              <a:t>b. Pengelolaan sampah dengan 3R, pemilahan, pengelolaan sampah, pengomposan, dll</a:t>
            </a:r>
            <a:endParaRPr lang="id-ID"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Pembinaan</a:t>
            </a:r>
            <a:endParaRPr lang="en-US" dirty="0"/>
          </a:p>
        </p:txBody>
      </p:sp>
      <p:sp>
        <p:nvSpPr>
          <p:cNvPr id="3" name="Content Placeholder 2"/>
          <p:cNvSpPr>
            <a:spLocks noGrp="1"/>
          </p:cNvSpPr>
          <p:nvPr>
            <p:ph sz="quarter" idx="1"/>
          </p:nvPr>
        </p:nvSpPr>
        <p:spPr/>
        <p:txBody>
          <a:bodyPr/>
          <a:lstStyle/>
          <a:p>
            <a:pPr lvl="1"/>
            <a:r>
              <a:rPr lang="id-ID" sz="2800" b="1" dirty="0" smtClean="0"/>
              <a:t>Pengertian Pembinaan ADIWIYATA.</a:t>
            </a:r>
            <a:endParaRPr lang="en-US" sz="2800" dirty="0" smtClean="0"/>
          </a:p>
          <a:p>
            <a:r>
              <a:rPr lang="id-ID" sz="3200" dirty="0" smtClean="0"/>
              <a:t>Suatu tindakan yang dilakukan oleh organisasi/lembaga atau pihak lainnya melakukan pembinaan dalam meningkatkan pencapaian kinerja program ADIWIYATA yang berdampak positif terhadap perlindungan dan pengelolaan lingkungan hidup.</a:t>
            </a:r>
            <a:endParaRPr lang="en-US" sz="3200" dirty="0" smtClean="0"/>
          </a:p>
          <a:p>
            <a:pPr>
              <a:buNone/>
            </a:pPr>
            <a:endParaRPr lang="en-US"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3"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4"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b="1" dirty="0" smtClean="0"/>
              <a:t/>
            </a:r>
            <a:br>
              <a:rPr lang="en-US" sz="2400" b="1" dirty="0" smtClean="0"/>
            </a:br>
            <a:r>
              <a:rPr lang="id-ID" sz="2400" b="1" dirty="0" smtClean="0"/>
              <a:t>Tujuan Pembinaan.</a:t>
            </a:r>
            <a:r>
              <a:rPr lang="en-US" sz="2400" dirty="0" smtClean="0"/>
              <a:t/>
            </a:r>
            <a:br>
              <a:rPr lang="en-US" sz="2400" dirty="0" smtClean="0"/>
            </a:br>
            <a:endParaRPr lang="en-US" dirty="0"/>
          </a:p>
        </p:txBody>
      </p:sp>
      <p:sp>
        <p:nvSpPr>
          <p:cNvPr id="3" name="Content Placeholder 2"/>
          <p:cNvSpPr>
            <a:spLocks noGrp="1"/>
          </p:cNvSpPr>
          <p:nvPr>
            <p:ph sz="quarter" idx="1"/>
          </p:nvPr>
        </p:nvSpPr>
        <p:spPr/>
        <p:txBody>
          <a:bodyPr/>
          <a:lstStyle/>
          <a:p>
            <a:pPr lvl="0"/>
            <a:r>
              <a:rPr lang="id-ID" sz="2400" dirty="0" smtClean="0"/>
              <a:t>Meningkatkan kapasitas sekolah untuk mewujudkan sekolah </a:t>
            </a:r>
            <a:r>
              <a:rPr lang="id-ID" sz="2400" cap="all" dirty="0" smtClean="0"/>
              <a:t>Adiwiyata.</a:t>
            </a:r>
            <a:endParaRPr lang="en-US" sz="2400" dirty="0" smtClean="0"/>
          </a:p>
          <a:p>
            <a:pPr lvl="0"/>
            <a:r>
              <a:rPr lang="id-ID" sz="2400" dirty="0" smtClean="0"/>
              <a:t>Meningkatkan kapasitas </a:t>
            </a:r>
            <a:r>
              <a:rPr lang="en-US" sz="2400" dirty="0" err="1" smtClean="0"/>
              <a:t>kelembagaan</a:t>
            </a:r>
            <a:r>
              <a:rPr lang="en-US" sz="2400" dirty="0" smtClean="0"/>
              <a:t> </a:t>
            </a:r>
            <a:r>
              <a:rPr lang="en-US" sz="2400" dirty="0" err="1" smtClean="0"/>
              <a:t>dan</a:t>
            </a:r>
            <a:r>
              <a:rPr lang="en-US" sz="2400" dirty="0" smtClean="0"/>
              <a:t> </a:t>
            </a:r>
            <a:r>
              <a:rPr lang="en-US" sz="2400" dirty="0" err="1" smtClean="0"/>
              <a:t>sdm</a:t>
            </a:r>
            <a:r>
              <a:rPr lang="en-US" sz="2400" dirty="0" smtClean="0"/>
              <a:t> </a:t>
            </a:r>
            <a:r>
              <a:rPr lang="en-US" sz="2400" dirty="0" err="1" smtClean="0"/>
              <a:t>dalam</a:t>
            </a:r>
            <a:r>
              <a:rPr lang="en-US" sz="2400" dirty="0" smtClean="0"/>
              <a:t> </a:t>
            </a:r>
            <a:r>
              <a:rPr lang="en-US" sz="2400" dirty="0" err="1" smtClean="0"/>
              <a:t>pengelolaan</a:t>
            </a:r>
            <a:r>
              <a:rPr lang="en-US" sz="2400" dirty="0" smtClean="0"/>
              <a:t> </a:t>
            </a:r>
            <a:r>
              <a:rPr lang="id-ID" sz="2400" dirty="0" smtClean="0"/>
              <a:t>sekolah untuk mewujudkan sekolah </a:t>
            </a:r>
            <a:r>
              <a:rPr lang="id-ID" sz="2400" cap="all" dirty="0" smtClean="0"/>
              <a:t>Adiwiyata.</a:t>
            </a:r>
            <a:endParaRPr lang="en-US" sz="2400" dirty="0" smtClean="0"/>
          </a:p>
          <a:p>
            <a:r>
              <a:rPr lang="id-ID" sz="2400" dirty="0" smtClean="0"/>
              <a:t>Meningkatkan pencapaian kinerja pengelolaan </a:t>
            </a:r>
            <a:r>
              <a:rPr lang="id-ID" sz="2400" cap="all" dirty="0" smtClean="0"/>
              <a:t>Adiwiyata</a:t>
            </a:r>
            <a:r>
              <a:rPr lang="id-ID" sz="2400" dirty="0" smtClean="0"/>
              <a:t> baik di Provinsi maupun di Kabupaten/Kota termasuk  sekolah dan masyarakat sekitarnya.</a:t>
            </a:r>
            <a:endParaRPr lang="en-US" sz="2400" dirty="0" smtClean="0"/>
          </a:p>
          <a:p>
            <a:endParaRPr lang="en-US"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457200"/>
          </a:xfrm>
        </p:spPr>
        <p:txBody>
          <a:bodyPr/>
          <a:lstStyle/>
          <a:p>
            <a:pPr lvl="1"/>
            <a:r>
              <a:rPr lang="en-US" sz="2000" b="1" dirty="0" smtClean="0"/>
              <a:t/>
            </a:r>
            <a:br>
              <a:rPr lang="en-US" sz="2000" b="1" dirty="0" smtClean="0"/>
            </a:br>
            <a:r>
              <a:rPr lang="en-US" sz="2000" b="1" dirty="0" smtClean="0"/>
              <a:t/>
            </a:r>
            <a:br>
              <a:rPr lang="en-US" sz="2000" b="1" dirty="0" smtClean="0"/>
            </a:br>
            <a:r>
              <a:rPr lang="id-ID" sz="2000" b="1" dirty="0" smtClean="0"/>
              <a:t>Komponen, Standar, dan Implementasi.</a:t>
            </a:r>
            <a:r>
              <a:rPr lang="en-US" dirty="0" smtClean="0"/>
              <a:t/>
            </a:r>
            <a:br>
              <a:rPr lang="en-US" dirty="0" smtClean="0"/>
            </a:br>
            <a:endParaRPr lang="en-US" dirty="0"/>
          </a:p>
        </p:txBody>
      </p:sp>
      <p:sp>
        <p:nvSpPr>
          <p:cNvPr id="3" name="Content Placeholder 2"/>
          <p:cNvSpPr>
            <a:spLocks noGrp="1"/>
          </p:cNvSpPr>
          <p:nvPr>
            <p:ph sz="quarter" idx="1"/>
          </p:nvPr>
        </p:nvSpPr>
        <p:spPr>
          <a:xfrm>
            <a:off x="612648" y="1600200"/>
            <a:ext cx="8153400" cy="4495800"/>
          </a:xfrm>
        </p:spPr>
        <p:txBody>
          <a:bodyPr/>
          <a:lstStyle/>
          <a:p>
            <a:pPr>
              <a:buNone/>
            </a:pPr>
            <a:r>
              <a:rPr lang="id-ID" sz="1400" dirty="0" smtClean="0">
                <a:latin typeface="Arial Narrow" pitchFamily="34" charset="0"/>
              </a:rPr>
              <a:t>Komponen dan standar </a:t>
            </a:r>
            <a:r>
              <a:rPr lang="id-ID" sz="1400" cap="all" dirty="0" smtClean="0">
                <a:latin typeface="Arial Narrow" pitchFamily="34" charset="0"/>
              </a:rPr>
              <a:t>Adiwiyata</a:t>
            </a:r>
            <a:r>
              <a:rPr lang="id-ID" sz="1400" dirty="0" smtClean="0">
                <a:latin typeface="Arial Narrow" pitchFamily="34" charset="0"/>
              </a:rPr>
              <a:t> meliputi :</a:t>
            </a:r>
            <a:endParaRPr lang="en-US" sz="1400" dirty="0" smtClean="0">
              <a:latin typeface="Arial Narrow" pitchFamily="34" charset="0"/>
            </a:endParaRPr>
          </a:p>
          <a:p>
            <a:pPr lvl="0">
              <a:buNone/>
            </a:pPr>
            <a:r>
              <a:rPr lang="en-US" sz="1400" dirty="0" smtClean="0">
                <a:latin typeface="Arial Narrow" pitchFamily="34" charset="0"/>
              </a:rPr>
              <a:t>a. </a:t>
            </a:r>
            <a:r>
              <a:rPr lang="id-ID" sz="1400" dirty="0" smtClean="0">
                <a:latin typeface="Arial Narrow" pitchFamily="34" charset="0"/>
              </a:rPr>
              <a:t>Kebijakan Berwawasan Lingkungan, memiliki standar :</a:t>
            </a:r>
            <a:endParaRPr lang="en-US" sz="1400" dirty="0" smtClean="0">
              <a:latin typeface="Arial Narrow" pitchFamily="34" charset="0"/>
            </a:endParaRPr>
          </a:p>
          <a:p>
            <a:pPr>
              <a:buNone/>
            </a:pPr>
            <a:r>
              <a:rPr lang="id-ID" sz="1400" dirty="0" smtClean="0">
                <a:latin typeface="Arial Narrow" pitchFamily="34" charset="0"/>
              </a:rPr>
              <a:t>1)	Kurikulum Tingkat Satuan Pendidikan (KTSP) memuat upaya perlindungan dan pengelolaan lingkungan hidup.</a:t>
            </a:r>
            <a:endParaRPr lang="en-US" sz="1400" dirty="0" smtClean="0">
              <a:latin typeface="Arial Narrow" pitchFamily="34" charset="0"/>
            </a:endParaRPr>
          </a:p>
          <a:p>
            <a:pPr>
              <a:buNone/>
            </a:pPr>
            <a:r>
              <a:rPr lang="id-ID" sz="1400" dirty="0" smtClean="0">
                <a:latin typeface="Arial Narrow" pitchFamily="34" charset="0"/>
              </a:rPr>
              <a:t>2)	RKAS memuat program dalam upaya perlindungan dan pengelolaan lingkungan hidup.</a:t>
            </a:r>
            <a:endParaRPr lang="en-US" sz="1400" dirty="0" smtClean="0">
              <a:latin typeface="Arial Narrow" pitchFamily="34" charset="0"/>
            </a:endParaRPr>
          </a:p>
          <a:p>
            <a:pPr>
              <a:buNone/>
            </a:pPr>
            <a:r>
              <a:rPr lang="en-US" sz="1400" dirty="0" smtClean="0">
                <a:latin typeface="Arial Narrow" pitchFamily="34" charset="0"/>
              </a:rPr>
              <a:t>b. </a:t>
            </a:r>
            <a:r>
              <a:rPr lang="id-ID" sz="1400" dirty="0" smtClean="0">
                <a:latin typeface="Arial Narrow" pitchFamily="34" charset="0"/>
              </a:rPr>
              <a:t>Pelaksanaan Kurikulum Berbasis Lingkungan, memiliki standar :</a:t>
            </a:r>
            <a:endParaRPr lang="en-US" sz="1400" dirty="0" smtClean="0">
              <a:latin typeface="Arial Narrow" pitchFamily="34" charset="0"/>
            </a:endParaRPr>
          </a:p>
          <a:p>
            <a:pPr marL="388938" indent="-342900">
              <a:buFont typeface="+mj-lt"/>
              <a:buAutoNum type="arabicParenR"/>
            </a:pPr>
            <a:r>
              <a:rPr lang="id-ID" sz="1400" dirty="0" smtClean="0">
                <a:latin typeface="Arial Narrow" pitchFamily="34" charset="0"/>
              </a:rPr>
              <a:t>Tenaga pendidik memiliki kompetensi dalam mengembangkan kegiatan pembelajaran lingkungan hidup.</a:t>
            </a:r>
            <a:endParaRPr lang="en-US" sz="1400" dirty="0" smtClean="0">
              <a:latin typeface="Arial Narrow" pitchFamily="34" charset="0"/>
            </a:endParaRPr>
          </a:p>
          <a:p>
            <a:pPr marL="388938" indent="-342900">
              <a:buFont typeface="+mj-lt"/>
              <a:buAutoNum type="arabicParenR"/>
            </a:pPr>
            <a:r>
              <a:rPr lang="id-ID" sz="1400" dirty="0" smtClean="0">
                <a:latin typeface="Arial Narrow" pitchFamily="34" charset="0"/>
              </a:rPr>
              <a:t>Peserta didik  melakukan kegiatan pembelajaran tentang perlindungan dan pengelolaan lingkungan hidup.</a:t>
            </a:r>
            <a:endParaRPr lang="en-US" sz="1400" dirty="0" smtClean="0">
              <a:latin typeface="Arial Narrow" pitchFamily="34" charset="0"/>
            </a:endParaRPr>
          </a:p>
          <a:p>
            <a:pPr marL="388938" indent="-342900">
              <a:buNone/>
            </a:pPr>
            <a:r>
              <a:rPr lang="en-US" sz="1400" dirty="0" smtClean="0">
                <a:latin typeface="Arial Narrow" pitchFamily="34" charset="0"/>
              </a:rPr>
              <a:t>c. </a:t>
            </a:r>
            <a:r>
              <a:rPr lang="id-ID" sz="1400" dirty="0" smtClean="0">
                <a:latin typeface="Arial Narrow" pitchFamily="34" charset="0"/>
              </a:rPr>
              <a:t>Kegiatan Lingkungan Berbasis Partisipatif memiliki standar :</a:t>
            </a:r>
            <a:endParaRPr lang="en-US" sz="1400" dirty="0" smtClean="0">
              <a:latin typeface="Arial Narrow" pitchFamily="34" charset="0"/>
            </a:endParaRPr>
          </a:p>
          <a:p>
            <a:pPr marL="433388" indent="-342900">
              <a:buFont typeface="+mj-lt"/>
              <a:buAutoNum type="arabicParenR"/>
            </a:pPr>
            <a:r>
              <a:rPr lang="id-ID" sz="1400" dirty="0" smtClean="0">
                <a:latin typeface="Arial Narrow" pitchFamily="34" charset="0"/>
              </a:rPr>
              <a:t>Melaksanakan kegiatan perlindungan dan pengelolaan lingkungan hidup yang terencana bagi warga sekolah.</a:t>
            </a:r>
            <a:endParaRPr lang="en-US" sz="1400" dirty="0" smtClean="0">
              <a:latin typeface="Arial Narrow" pitchFamily="34" charset="0"/>
            </a:endParaRPr>
          </a:p>
          <a:p>
            <a:pPr marL="433388" indent="-342900">
              <a:buFont typeface="+mj-lt"/>
              <a:buAutoNum type="arabicParenR"/>
            </a:pPr>
            <a:r>
              <a:rPr lang="id-ID" sz="1400" dirty="0" smtClean="0">
                <a:latin typeface="Arial Narrow" pitchFamily="34" charset="0"/>
              </a:rPr>
              <a:t>Menjalin kemitraan dalam rangka perlindungan dan pengelolaan lingkungan hidup dengan berbagai pihak (masyarakat, pemerintah, swasta, media, sekolah lain).</a:t>
            </a:r>
            <a:endParaRPr lang="en-US" sz="1400" dirty="0" smtClean="0">
              <a:latin typeface="Arial Narrow" pitchFamily="34" charset="0"/>
            </a:endParaRPr>
          </a:p>
          <a:p>
            <a:pPr lvl="0">
              <a:buNone/>
            </a:pPr>
            <a:r>
              <a:rPr lang="en-US" sz="1400" dirty="0" smtClean="0">
                <a:latin typeface="Arial Narrow" pitchFamily="34" charset="0"/>
              </a:rPr>
              <a:t>d. </a:t>
            </a:r>
            <a:r>
              <a:rPr lang="id-ID" sz="1400" dirty="0" smtClean="0">
                <a:latin typeface="Arial Narrow" pitchFamily="34" charset="0"/>
              </a:rPr>
              <a:t>Pengelolaan Sarana Pendukung Ramah Lingkungan memiliki satandar :</a:t>
            </a:r>
            <a:endParaRPr lang="en-US" sz="1400" dirty="0" smtClean="0">
              <a:latin typeface="Arial Narrow" pitchFamily="34" charset="0"/>
            </a:endParaRPr>
          </a:p>
          <a:p>
            <a:pPr marL="388938" indent="-342900">
              <a:buFont typeface="+mj-lt"/>
              <a:buAutoNum type="arabicParenR"/>
            </a:pPr>
            <a:r>
              <a:rPr lang="id-ID" sz="1700" dirty="0" smtClean="0">
                <a:latin typeface="Arial Narrow" pitchFamily="34" charset="0"/>
              </a:rPr>
              <a:t>Ketersediaan sarana prasarana pendukung yang ramah lingkungan. </a:t>
            </a:r>
            <a:endParaRPr lang="en-US" sz="1700" dirty="0" smtClean="0">
              <a:latin typeface="Arial Narrow" pitchFamily="34" charset="0"/>
            </a:endParaRPr>
          </a:p>
          <a:p>
            <a:pPr marL="388938" indent="-342900">
              <a:buFont typeface="+mj-lt"/>
              <a:buAutoNum type="arabicParenR"/>
            </a:pPr>
            <a:r>
              <a:rPr lang="id-ID" sz="1700" dirty="0" smtClean="0">
                <a:latin typeface="Arial Narrow" pitchFamily="34" charset="0"/>
              </a:rPr>
              <a:t>Peningkatan kualitas pengelolaan sarana dan prasarana yang ramah lingkungan di sekolah.</a:t>
            </a:r>
            <a:endParaRPr lang="en-US" sz="1700" dirty="0">
              <a:latin typeface="Arial Narrow" pitchFamily="34" charset="0"/>
            </a:endParaRPr>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1600" b="1" dirty="0" smtClean="0"/>
              <a:t>KEBIJAKAN BERWAWASAN LINGKUNGAN</a:t>
            </a:r>
            <a:endParaRPr lang="en-US" sz="1600" dirty="0"/>
          </a:p>
        </p:txBody>
      </p:sp>
      <p:graphicFrame>
        <p:nvGraphicFramePr>
          <p:cNvPr id="5" name="Content Placeholder 4"/>
          <p:cNvGraphicFramePr>
            <a:graphicFrameLocks noGrp="1"/>
          </p:cNvGraphicFramePr>
          <p:nvPr>
            <p:ph sz="quarter" idx="1"/>
          </p:nvPr>
        </p:nvGraphicFramePr>
        <p:xfrm>
          <a:off x="1371600" y="1960973"/>
          <a:ext cx="7086600" cy="7017461"/>
        </p:xfrm>
        <a:graphic>
          <a:graphicData uri="http://schemas.openxmlformats.org/drawingml/2006/table">
            <a:tbl>
              <a:tblPr/>
              <a:tblGrid>
                <a:gridCol w="2362200"/>
                <a:gridCol w="2362200"/>
                <a:gridCol w="2362200"/>
              </a:tblGrid>
              <a:tr h="111639">
                <a:tc>
                  <a:txBody>
                    <a:bodyPr/>
                    <a:lstStyle/>
                    <a:p>
                      <a:pPr algn="ctr">
                        <a:spcAft>
                          <a:spcPts val="0"/>
                        </a:spcAft>
                      </a:pPr>
                      <a:r>
                        <a:rPr lang="en-US" sz="700" b="1" kern="1200" dirty="0" err="1">
                          <a:latin typeface="Gill Sans MT"/>
                          <a:ea typeface="MS Mincho"/>
                          <a:cs typeface="Calibri"/>
                        </a:rPr>
                        <a:t>Standar</a:t>
                      </a:r>
                      <a:endParaRPr lang="en-US" sz="700" dirty="0">
                        <a:latin typeface="Times New Roman"/>
                        <a:ea typeface="Times New Roman"/>
                      </a:endParaRPr>
                    </a:p>
                  </a:txBody>
                  <a:tcPr marL="41201" marR="41201" marT="4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b="1" kern="1200">
                          <a:latin typeface="Gill Sans MT"/>
                          <a:ea typeface="MS Mincho"/>
                          <a:cs typeface="Calibri"/>
                        </a:rPr>
                        <a:t>Implementasi</a:t>
                      </a:r>
                      <a:endParaRPr lang="en-US" sz="700">
                        <a:latin typeface="Times New Roman"/>
                        <a:ea typeface="Times New Roman"/>
                      </a:endParaRPr>
                    </a:p>
                  </a:txBody>
                  <a:tcPr marL="41201" marR="41201" marT="4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b="1" kern="1200">
                          <a:latin typeface="Gill Sans MT"/>
                          <a:ea typeface="MS Mincho"/>
                          <a:cs typeface="Calibri"/>
                        </a:rPr>
                        <a:t>Pencapaian</a:t>
                      </a:r>
                      <a:endParaRPr lang="en-US" sz="7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69">
                <a:tc rowSpan="3">
                  <a:txBody>
                    <a:bodyPr/>
                    <a:lstStyle/>
                    <a:p>
                      <a:pPr marL="342900" lvl="0" indent="-342900">
                        <a:lnSpc>
                          <a:spcPct val="115000"/>
                        </a:lnSpc>
                        <a:spcAft>
                          <a:spcPts val="0"/>
                        </a:spcAft>
                        <a:buFont typeface="+mj-lt"/>
                        <a:buAutoNum type="alphaUcPeriod"/>
                      </a:pPr>
                      <a:r>
                        <a:rPr lang="id-ID" sz="1100" kern="1200" dirty="0">
                          <a:latin typeface="Gill Sans MT"/>
                          <a:ea typeface="Times New Roman"/>
                          <a:cs typeface="Calibri"/>
                        </a:rPr>
                        <a:t>Kurikulum Tingkat Satuan Pendidikan  (KTSP) memuat kebijakan upaya perlindungan dan pengelolaan lingkungan hidup. </a:t>
                      </a:r>
                      <a:endParaRPr lang="en-US" sz="1100" dirty="0">
                        <a:latin typeface="Calibri"/>
                        <a:ea typeface="Calibri"/>
                        <a:cs typeface="Times New Roman"/>
                      </a:endParaRPr>
                    </a:p>
                  </a:txBody>
                  <a:tcPr marL="41201" marR="41201" marT="49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160020" algn="l"/>
                        </a:tabLst>
                      </a:pPr>
                      <a:r>
                        <a:rPr lang="id-ID" sz="1100" kern="1200">
                          <a:latin typeface="Gill Sans MT"/>
                          <a:ea typeface="Times New Roman"/>
                          <a:cs typeface="Calibri"/>
                        </a:rPr>
                        <a:t>Visi, Misi dan Tujuan sekolah yang tertuang dalam Kurikulum Tingkat Satuan Pendidikan  (dokumen 1) memuat kebijakan  perlindungan dan pengelolaan lingkungan hidup. </a:t>
                      </a:r>
                      <a:endParaRPr lang="en-US" sz="1100">
                        <a:latin typeface="Calibri"/>
                        <a:ea typeface="Calibri"/>
                        <a:cs typeface="Times New Roman"/>
                      </a:endParaRPr>
                    </a:p>
                  </a:txBody>
                  <a:tcPr marL="41201" marR="41201" marT="49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lnSpc>
                          <a:spcPct val="115000"/>
                        </a:lnSpc>
                        <a:spcAft>
                          <a:spcPts val="0"/>
                        </a:spcAft>
                        <a:tabLst>
                          <a:tab pos="114300" algn="l"/>
                        </a:tabLst>
                      </a:pPr>
                      <a:r>
                        <a:rPr lang="id-ID" sz="1100">
                          <a:latin typeface="Gill Sans MT"/>
                          <a:ea typeface="Times New Roman"/>
                          <a:cs typeface="Calibri"/>
                        </a:rPr>
                        <a:t>Tersusunnya Visi, misi dan tujuan yang memuat upaya pelestarian fungsi lingkungan dan/atau, mencegah terjadinya pencemaran dan/atau kerusakan lingkungan hidup.</a:t>
                      </a:r>
                      <a:endParaRPr lang="en-US"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6010">
                <a:tc vMerge="1">
                  <a:txBody>
                    <a:bodyPr/>
                    <a:lstStyle/>
                    <a:p>
                      <a:endParaRPr lang="en-US"/>
                    </a:p>
                  </a:txBody>
                  <a:tcPr/>
                </a:tc>
                <a:tc>
                  <a:txBody>
                    <a:bodyPr/>
                    <a:lstStyle/>
                    <a:p>
                      <a:pPr marL="342900" lvl="0" indent="-342900">
                        <a:lnSpc>
                          <a:spcPct val="115000"/>
                        </a:lnSpc>
                        <a:spcAft>
                          <a:spcPts val="0"/>
                        </a:spcAft>
                        <a:buFont typeface="+mj-lt"/>
                        <a:buAutoNum type="arabicPeriod"/>
                        <a:tabLst>
                          <a:tab pos="160020" algn="l"/>
                        </a:tabLst>
                      </a:pPr>
                      <a:r>
                        <a:rPr lang="id-ID" sz="1100" kern="1200" dirty="0">
                          <a:latin typeface="Gill Sans MT"/>
                          <a:ea typeface="Times New Roman"/>
                          <a:cs typeface="Calibri"/>
                        </a:rPr>
                        <a:t>Struktur kurikulum memuat muatan lokal, pengembangan diri terkait kebijakan  perlindungan dan pengelolaan lingkungan hidup.</a:t>
                      </a:r>
                      <a:endParaRPr lang="en-US" sz="1100" dirty="0">
                        <a:latin typeface="Calibri"/>
                        <a:ea typeface="Calibri"/>
                        <a:cs typeface="Times New Roman"/>
                      </a:endParaRPr>
                    </a:p>
                  </a:txBody>
                  <a:tcPr marL="41201" marR="41201" marT="49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lnSpc>
                          <a:spcPct val="115000"/>
                        </a:lnSpc>
                        <a:spcAft>
                          <a:spcPts val="0"/>
                        </a:spcAft>
                        <a:tabLst>
                          <a:tab pos="114300" algn="l"/>
                        </a:tabLst>
                      </a:pPr>
                      <a:r>
                        <a:rPr lang="id-ID" sz="1100" kern="1200" dirty="0">
                          <a:latin typeface="Gill Sans MT"/>
                          <a:ea typeface="Times New Roman"/>
                          <a:cs typeface="Calibri"/>
                        </a:rPr>
                        <a:t>Struktur kurikulum memuat pelestarian fungsi lingkungan, mencegah terjadinya pencemaran, dan kerusakan lingkungan hidup pada komponen mata pelajaran wajib, dan/atau muatan lokal, dan /atau pengembangan diri.</a:t>
                      </a:r>
                      <a:endParaRPr lang="en-US" sz="1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8843">
                <a:tc vMerge="1">
                  <a:txBody>
                    <a:bodyPr/>
                    <a:lstStyle/>
                    <a:p>
                      <a:endParaRPr lang="en-US"/>
                    </a:p>
                  </a:txBody>
                  <a:tcPr/>
                </a:tc>
                <a:tc>
                  <a:txBody>
                    <a:bodyPr/>
                    <a:lstStyle/>
                    <a:p>
                      <a:pPr marL="342900" lvl="0" indent="-342900">
                        <a:lnSpc>
                          <a:spcPct val="115000"/>
                        </a:lnSpc>
                        <a:spcAft>
                          <a:spcPts val="0"/>
                        </a:spcAft>
                        <a:buFont typeface="+mj-lt"/>
                        <a:buAutoNum type="arabicPeriod"/>
                        <a:tabLst>
                          <a:tab pos="160020" algn="l"/>
                        </a:tabLst>
                      </a:pPr>
                      <a:r>
                        <a:rPr lang="id-ID" sz="1100" kern="1200">
                          <a:latin typeface="Gill Sans MT"/>
                          <a:ea typeface="Times New Roman"/>
                          <a:cs typeface="Calibri"/>
                        </a:rPr>
                        <a:t>Mulok pelajaran wajib dan/atau Mulok yang terkait PLH dilengkapi dengan Ketuntasan minimal belajar.</a:t>
                      </a:r>
                      <a:endParaRPr lang="en-US" sz="1100">
                        <a:latin typeface="Calibri"/>
                        <a:ea typeface="Calibri"/>
                        <a:cs typeface="Times New Roman"/>
                      </a:endParaRPr>
                    </a:p>
                  </a:txBody>
                  <a:tcPr marL="41201" marR="41201" marT="49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lnSpc>
                          <a:spcPct val="115000"/>
                        </a:lnSpc>
                        <a:spcAft>
                          <a:spcPts val="0"/>
                        </a:spcAft>
                        <a:tabLst>
                          <a:tab pos="114300" algn="l"/>
                        </a:tabLst>
                      </a:pPr>
                      <a:r>
                        <a:rPr lang="id-ID" sz="1100" kern="1200" dirty="0">
                          <a:latin typeface="Gill Sans MT"/>
                          <a:ea typeface="Times New Roman"/>
                          <a:cs typeface="Calibri"/>
                        </a:rPr>
                        <a:t>Adanya ketuntasan minimal belajar pada mata pelajaran wajib dan/atau muatan lokal yang terkait dengan pelestarian fungsi lingkungan, mencegah terjadinya pencemaran, dan/atau kerusakan lingkungan hidup.</a:t>
                      </a:r>
                      <a:endParaRPr lang="en-US" sz="1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143000" y="1905000"/>
            <a:ext cx="73914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7" name="Picture 6"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8" name="Picture 7"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1600" b="1" dirty="0" smtClean="0"/>
              <a:t>KEBIJAKAN BERWAWASAN LINGKUNGAN</a:t>
            </a:r>
            <a:endParaRPr lang="en-US" sz="1600" dirty="0"/>
          </a:p>
        </p:txBody>
      </p:sp>
      <p:graphicFrame>
        <p:nvGraphicFramePr>
          <p:cNvPr id="5" name="Content Placeholder 4"/>
          <p:cNvGraphicFramePr>
            <a:graphicFrameLocks noGrp="1"/>
          </p:cNvGraphicFramePr>
          <p:nvPr>
            <p:ph sz="quarter" idx="1"/>
          </p:nvPr>
        </p:nvGraphicFramePr>
        <p:xfrm>
          <a:off x="1371600" y="1960973"/>
          <a:ext cx="7086600" cy="4054989"/>
        </p:xfrm>
        <a:graphic>
          <a:graphicData uri="http://schemas.openxmlformats.org/drawingml/2006/table">
            <a:tbl>
              <a:tblPr/>
              <a:tblGrid>
                <a:gridCol w="2362200"/>
                <a:gridCol w="2362200"/>
                <a:gridCol w="2362200"/>
              </a:tblGrid>
              <a:tr h="111639">
                <a:tc>
                  <a:txBody>
                    <a:bodyPr/>
                    <a:lstStyle/>
                    <a:p>
                      <a:pPr algn="ctr">
                        <a:spcAft>
                          <a:spcPts val="0"/>
                        </a:spcAft>
                      </a:pPr>
                      <a:r>
                        <a:rPr lang="en-US" sz="700" b="1" kern="1200" dirty="0" err="1">
                          <a:latin typeface="Gill Sans MT"/>
                          <a:ea typeface="MS Mincho"/>
                          <a:cs typeface="Calibri"/>
                        </a:rPr>
                        <a:t>Standar</a:t>
                      </a:r>
                      <a:endParaRPr lang="en-US" sz="700" dirty="0">
                        <a:latin typeface="Times New Roman"/>
                        <a:ea typeface="Times New Roman"/>
                      </a:endParaRPr>
                    </a:p>
                  </a:txBody>
                  <a:tcPr marL="41201" marR="41201" marT="4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b="1" kern="1200">
                          <a:latin typeface="Gill Sans MT"/>
                          <a:ea typeface="MS Mincho"/>
                          <a:cs typeface="Calibri"/>
                        </a:rPr>
                        <a:t>Implementasi</a:t>
                      </a:r>
                      <a:endParaRPr lang="en-US" sz="700">
                        <a:latin typeface="Times New Roman"/>
                        <a:ea typeface="Times New Roman"/>
                      </a:endParaRPr>
                    </a:p>
                  </a:txBody>
                  <a:tcPr marL="41201" marR="41201" marT="49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b="1" kern="1200">
                          <a:latin typeface="Gill Sans MT"/>
                          <a:ea typeface="MS Mincho"/>
                          <a:cs typeface="Calibri"/>
                        </a:rPr>
                        <a:t>Pencapaian</a:t>
                      </a:r>
                      <a:endParaRPr lang="en-US" sz="7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350">
                <a:tc>
                  <a:txBody>
                    <a:bodyPr/>
                    <a:lstStyle/>
                    <a:p>
                      <a:pPr marL="342900" lvl="0" indent="-342900">
                        <a:lnSpc>
                          <a:spcPct val="115000"/>
                        </a:lnSpc>
                        <a:spcAft>
                          <a:spcPts val="0"/>
                        </a:spcAft>
                        <a:buFont typeface="+mj-lt"/>
                        <a:buAutoNum type="alphaUcPeriod"/>
                      </a:pPr>
                      <a:r>
                        <a:rPr lang="id-ID" sz="1100" kern="1200" dirty="0">
                          <a:latin typeface="Gill Sans MT"/>
                          <a:ea typeface="Times New Roman"/>
                          <a:cs typeface="Calibri"/>
                        </a:rPr>
                        <a:t>Rencana Kegiatan dan  Anggaran Sekolah (RKAS) memuat program dalam upaya perlindungan dan pengelolaan lingkungan hidup. </a:t>
                      </a:r>
                      <a:endParaRPr lang="en-US" sz="1100" dirty="0">
                        <a:latin typeface="Calibri"/>
                        <a:ea typeface="Calibri"/>
                        <a:cs typeface="Times New Roman"/>
                      </a:endParaRPr>
                    </a:p>
                  </a:txBody>
                  <a:tcPr marL="41201" marR="41201" marT="49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100" kern="1200">
                          <a:latin typeface="Gill Sans MT"/>
                          <a:ea typeface="Times New Roman"/>
                          <a:cs typeface="Calibri"/>
                        </a:rPr>
                        <a:t>Rencana kegiatan dan anggaran sekolah memuat upaya perlindungan dan pengelolaan lingkungan hidup, meliputi : </a:t>
                      </a:r>
                      <a:endParaRPr lang="en-US" sz="1100">
                        <a:latin typeface="Times New Roman"/>
                        <a:ea typeface="Times New Roman"/>
                      </a:endParaRPr>
                    </a:p>
                    <a:p>
                      <a:pPr>
                        <a:spcAft>
                          <a:spcPts val="0"/>
                        </a:spcAft>
                      </a:pPr>
                      <a:r>
                        <a:rPr lang="id-ID" sz="1100" kern="1200">
                          <a:latin typeface="Gill Sans MT"/>
                          <a:ea typeface="Times New Roman"/>
                          <a:cs typeface="Calibri"/>
                        </a:rPr>
                        <a:t>Kesiswaan, Kurikulum dan kegiatan pembelajaran, peningkatan kapasitas pendidik dan tenaga kependidikan, sarana dan prasarana, budaya dan lingkungan sekolah, peningkatan dan pengembangan mutu.</a:t>
                      </a:r>
                      <a:endParaRPr lang="en-US" sz="1100">
                        <a:latin typeface="Times New Roman"/>
                        <a:ea typeface="Times New Roman"/>
                      </a:endParaRPr>
                    </a:p>
                  </a:txBody>
                  <a:tcPr marL="41201" marR="41201" marT="49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spcAft>
                          <a:spcPts val="0"/>
                        </a:spcAft>
                      </a:pPr>
                      <a:r>
                        <a:rPr lang="id-ID" sz="1100" kern="1200" dirty="0">
                          <a:latin typeface="Gill Sans MT"/>
                          <a:ea typeface="Times New Roman"/>
                          <a:cs typeface="Calibri"/>
                        </a:rPr>
                        <a:t>Sekolah memiliki  anggaran untuk upaya perlindungan dan pengelolaan lingkungan hidup sebesar 20 % dari total anggaran sekolah.</a:t>
                      </a:r>
                      <a:endParaRPr lang="en-US" sz="1100" dirty="0">
                        <a:latin typeface="Times New Roman"/>
                        <a:ea typeface="Times New Roman"/>
                      </a:endParaRPr>
                    </a:p>
                    <a:p>
                      <a:pPr marL="90170" marR="21590">
                        <a:spcAft>
                          <a:spcPts val="0"/>
                        </a:spcAft>
                      </a:pPr>
                      <a:r>
                        <a:rPr lang="id-ID" sz="1100" kern="1200" dirty="0">
                          <a:latin typeface="Gill Sans MT"/>
                          <a:ea typeface="Times New Roman"/>
                          <a:cs typeface="Calibri"/>
                        </a:rPr>
                        <a:t>Anggaran sekolah  dialokasikan secara proporsional  untuk kegiatan Kesiswaan, Kurikulum dan kegiatan pembelajaran, peningkatan kapasitas pendidik dan tenaga kependidikan, sarana dan prasarana, budaya dan lingkungan sekolah, peningkatan dan pengembangan mutu.</a:t>
                      </a:r>
                      <a:endParaRPr lang="en-US" sz="11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143000" y="1905000"/>
            <a:ext cx="73914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7" name="Picture 6"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8" name="Picture 7"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1600" b="1" dirty="0" smtClean="0"/>
              <a:t>PELAKSANAAN KURIKULUM BERBASIS LINGKUNGAN</a:t>
            </a:r>
            <a:endParaRPr lang="en-US" sz="1600" dirty="0"/>
          </a:p>
        </p:txBody>
      </p:sp>
      <p:graphicFrame>
        <p:nvGraphicFramePr>
          <p:cNvPr id="5" name="Content Placeholder 4"/>
          <p:cNvGraphicFramePr>
            <a:graphicFrameLocks noGrp="1"/>
          </p:cNvGraphicFramePr>
          <p:nvPr>
            <p:ph sz="quarter" idx="1"/>
          </p:nvPr>
        </p:nvGraphicFramePr>
        <p:xfrm>
          <a:off x="990601" y="1066802"/>
          <a:ext cx="7467600" cy="8379003"/>
        </p:xfrm>
        <a:graphic>
          <a:graphicData uri="http://schemas.openxmlformats.org/drawingml/2006/table">
            <a:tbl>
              <a:tblPr/>
              <a:tblGrid>
                <a:gridCol w="2489200"/>
                <a:gridCol w="2489200"/>
                <a:gridCol w="2489200"/>
              </a:tblGrid>
              <a:tr h="186961">
                <a:tc>
                  <a:txBody>
                    <a:bodyPr/>
                    <a:lstStyle/>
                    <a:p>
                      <a:pPr marL="291465" indent="-291465" algn="ctr">
                        <a:tabLst>
                          <a:tab pos="291465" algn="l"/>
                        </a:tabLst>
                      </a:pPr>
                      <a:r>
                        <a:rPr lang="en-US" sz="1200" b="1" kern="1200" dirty="0" err="1">
                          <a:latin typeface="Gill Sans MT"/>
                          <a:cs typeface="Calibri"/>
                        </a:rPr>
                        <a:t>Standar</a:t>
                      </a:r>
                      <a:endParaRPr lang="en-US" sz="1200" dirty="0">
                        <a:latin typeface="Times New Roman"/>
                      </a:endParaRPr>
                    </a:p>
                  </a:txBody>
                  <a:tcPr marL="33907" marR="33907" marT="4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tabLst>
                          <a:tab pos="291465" algn="l"/>
                        </a:tabLst>
                      </a:pPr>
                      <a:r>
                        <a:rPr lang="en-US" sz="1200" b="1" kern="1200" dirty="0" err="1">
                          <a:latin typeface="Gill Sans MT"/>
                          <a:cs typeface="Calibri"/>
                        </a:rPr>
                        <a:t>Implementasi</a:t>
                      </a:r>
                      <a:endParaRPr lang="en-US" sz="1200" dirty="0">
                        <a:latin typeface="Times New Roman"/>
                      </a:endParaRPr>
                    </a:p>
                  </a:txBody>
                  <a:tcPr marL="33907" marR="33907" marT="4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tabLst>
                          <a:tab pos="291465" algn="l"/>
                        </a:tabLst>
                      </a:pPr>
                      <a:r>
                        <a:rPr lang="en-US" sz="1200" b="1" kern="1200" dirty="0" err="1">
                          <a:latin typeface="Gill Sans MT"/>
                          <a:cs typeface="Calibri"/>
                        </a:rPr>
                        <a:t>Pencapaian</a:t>
                      </a:r>
                      <a:endParaRPr lang="en-US" sz="1200" dirty="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300">
                <a:tc rowSpan="6">
                  <a:txBody>
                    <a:bodyPr/>
                    <a:lstStyle/>
                    <a:p>
                      <a:pPr marL="342900" lvl="0" indent="-342900">
                        <a:buFont typeface="+mj-lt"/>
                        <a:buAutoNum type="alphaUcPeriod"/>
                        <a:tabLst>
                          <a:tab pos="160020" algn="l"/>
                        </a:tabLst>
                      </a:pPr>
                      <a:r>
                        <a:rPr lang="en-US" sz="1000" kern="1200" dirty="0" err="1">
                          <a:latin typeface="Gill Sans MT"/>
                          <a:cs typeface="Calibri"/>
                        </a:rPr>
                        <a:t>Tenaga</a:t>
                      </a:r>
                      <a:r>
                        <a:rPr lang="en-US" sz="1000" kern="1200" dirty="0">
                          <a:latin typeface="Gill Sans MT"/>
                          <a:cs typeface="Calibri"/>
                        </a:rPr>
                        <a:t> </a:t>
                      </a:r>
                      <a:r>
                        <a:rPr lang="en-US" sz="1000" kern="1200" dirty="0" err="1">
                          <a:latin typeface="Gill Sans MT"/>
                          <a:cs typeface="Calibri"/>
                        </a:rPr>
                        <a:t>pendidik</a:t>
                      </a:r>
                      <a:r>
                        <a:rPr lang="en-US" sz="1000" kern="1200" dirty="0">
                          <a:latin typeface="Gill Sans MT"/>
                          <a:cs typeface="Calibri"/>
                        </a:rPr>
                        <a:t> </a:t>
                      </a:r>
                      <a:r>
                        <a:rPr lang="en-US" sz="1000" kern="1200" dirty="0" err="1">
                          <a:latin typeface="Gill Sans MT"/>
                          <a:cs typeface="Calibri"/>
                        </a:rPr>
                        <a:t>memiliki</a:t>
                      </a:r>
                      <a:r>
                        <a:rPr lang="en-US" sz="1000" kern="1200" dirty="0">
                          <a:latin typeface="Gill Sans MT"/>
                          <a:cs typeface="Calibri"/>
                        </a:rPr>
                        <a:t> </a:t>
                      </a:r>
                      <a:r>
                        <a:rPr lang="en-US" sz="1000" kern="1200" dirty="0" err="1">
                          <a:latin typeface="Gill Sans MT"/>
                          <a:cs typeface="Calibri"/>
                        </a:rPr>
                        <a:t>kompetensi</a:t>
                      </a:r>
                      <a:r>
                        <a:rPr lang="en-US" sz="1000" kern="1200" dirty="0">
                          <a:latin typeface="Gill Sans MT"/>
                          <a:cs typeface="Calibri"/>
                        </a:rPr>
                        <a:t> </a:t>
                      </a:r>
                      <a:r>
                        <a:rPr lang="en-US" sz="1000" kern="1200" dirty="0" err="1">
                          <a:latin typeface="Gill Sans MT"/>
                          <a:cs typeface="Calibri"/>
                        </a:rPr>
                        <a:t>dalam</a:t>
                      </a:r>
                      <a:r>
                        <a:rPr lang="en-US" sz="1000" kern="1200" dirty="0">
                          <a:latin typeface="Gill Sans MT"/>
                          <a:cs typeface="Calibri"/>
                        </a:rPr>
                        <a:t> </a:t>
                      </a:r>
                      <a:r>
                        <a:rPr lang="en-US" sz="1000" kern="1200" dirty="0" err="1">
                          <a:latin typeface="Gill Sans MT"/>
                          <a:cs typeface="Calibri"/>
                        </a:rPr>
                        <a:t>mengembangkan</a:t>
                      </a:r>
                      <a:r>
                        <a:rPr lang="en-US" sz="1000" kern="1200" dirty="0">
                          <a:latin typeface="Gill Sans MT"/>
                          <a:cs typeface="Calibri"/>
                        </a:rPr>
                        <a:t> </a:t>
                      </a:r>
                      <a:r>
                        <a:rPr lang="en-US" sz="1000" kern="1200" dirty="0" err="1">
                          <a:latin typeface="Gill Sans MT"/>
                          <a:cs typeface="Calibri"/>
                        </a:rPr>
                        <a:t>kegiatan</a:t>
                      </a:r>
                      <a:r>
                        <a:rPr lang="en-US" sz="1000" kern="1200" dirty="0">
                          <a:latin typeface="Gill Sans MT"/>
                          <a:cs typeface="Calibri"/>
                        </a:rPr>
                        <a:t> </a:t>
                      </a:r>
                      <a:r>
                        <a:rPr lang="en-US" sz="1000" kern="1200" dirty="0" err="1">
                          <a:latin typeface="Gill Sans MT"/>
                          <a:cs typeface="Calibri"/>
                        </a:rPr>
                        <a:t>pembelajaran</a:t>
                      </a:r>
                      <a:r>
                        <a:rPr lang="en-US" sz="1000" kern="1200" dirty="0">
                          <a:latin typeface="Gill Sans MT"/>
                          <a:cs typeface="Calibri"/>
                        </a:rPr>
                        <a:t> </a:t>
                      </a:r>
                      <a:r>
                        <a:rPr lang="en-US" sz="1000" kern="1200" dirty="0" err="1">
                          <a:latin typeface="Gill Sans MT"/>
                          <a:cs typeface="Calibri"/>
                        </a:rPr>
                        <a:t>lingkungan</a:t>
                      </a:r>
                      <a:r>
                        <a:rPr lang="en-US" sz="1000" kern="1200" dirty="0">
                          <a:latin typeface="Gill Sans MT"/>
                          <a:cs typeface="Calibri"/>
                        </a:rPr>
                        <a:t> </a:t>
                      </a:r>
                      <a:r>
                        <a:rPr lang="en-US" sz="1000" kern="1200" dirty="0" err="1">
                          <a:latin typeface="Gill Sans MT"/>
                          <a:cs typeface="Calibri"/>
                        </a:rPr>
                        <a:t>hidup</a:t>
                      </a:r>
                      <a:r>
                        <a:rPr lang="en-US" sz="1000" kern="1200" dirty="0">
                          <a:latin typeface="Gill Sans MT"/>
                          <a:cs typeface="Calibri"/>
                        </a:rPr>
                        <a:t>.</a:t>
                      </a:r>
                      <a:endParaRPr lang="en-US" sz="1000" dirty="0">
                        <a:latin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buFont typeface="+mj-lt"/>
                        <a:buAutoNum type="arabicPeriod"/>
                        <a:tabLst>
                          <a:tab pos="201930" algn="l"/>
                        </a:tabLst>
                      </a:pPr>
                      <a:r>
                        <a:rPr lang="en-US" sz="1100" kern="1200" dirty="0" err="1">
                          <a:latin typeface="Gill Sans MT"/>
                          <a:cs typeface="Calibri"/>
                        </a:rPr>
                        <a:t>Menerapkan</a:t>
                      </a:r>
                      <a:r>
                        <a:rPr lang="en-US" sz="1100" kern="1200" dirty="0">
                          <a:latin typeface="Gill Sans MT"/>
                          <a:cs typeface="Calibri"/>
                        </a:rPr>
                        <a:t> </a:t>
                      </a:r>
                      <a:r>
                        <a:rPr lang="en-US" sz="1100" kern="1200" dirty="0" err="1">
                          <a:latin typeface="Gill Sans MT"/>
                          <a:cs typeface="Calibri"/>
                        </a:rPr>
                        <a:t>pendekatan</a:t>
                      </a:r>
                      <a:r>
                        <a:rPr lang="en-US" sz="1100" kern="1200" dirty="0">
                          <a:latin typeface="Gill Sans MT"/>
                          <a:cs typeface="Calibri"/>
                        </a:rPr>
                        <a:t>, </a:t>
                      </a:r>
                      <a:r>
                        <a:rPr lang="en-US" sz="1100" kern="1200" dirty="0" err="1">
                          <a:latin typeface="Gill Sans MT"/>
                          <a:cs typeface="Calibri"/>
                        </a:rPr>
                        <a:t>strategi</a:t>
                      </a:r>
                      <a:r>
                        <a:rPr lang="en-US" sz="1100" kern="1200" dirty="0">
                          <a:latin typeface="Gill Sans MT"/>
                          <a:cs typeface="Calibri"/>
                        </a:rPr>
                        <a:t>, </a:t>
                      </a:r>
                      <a:r>
                        <a:rPr lang="en-US" sz="1100" kern="1200" dirty="0" err="1">
                          <a:latin typeface="Gill Sans MT"/>
                          <a:cs typeface="Calibri"/>
                        </a:rPr>
                        <a:t>metode</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teknik</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yang </a:t>
                      </a:r>
                      <a:r>
                        <a:rPr lang="en-US" sz="1100" kern="1200" dirty="0" err="1">
                          <a:latin typeface="Gill Sans MT"/>
                          <a:cs typeface="Calibri"/>
                        </a:rPr>
                        <a:t>melibatkan</a:t>
                      </a:r>
                      <a:r>
                        <a:rPr lang="en-US" sz="1100" kern="1200" dirty="0">
                          <a:latin typeface="Gill Sans MT"/>
                          <a:cs typeface="Calibri"/>
                        </a:rPr>
                        <a:t> </a:t>
                      </a:r>
                      <a:r>
                        <a:rPr lang="en-US" sz="1100" kern="1200" dirty="0" err="1">
                          <a:latin typeface="Gill Sans MT"/>
                          <a:cs typeface="Calibri"/>
                        </a:rPr>
                        <a:t>peserta</a:t>
                      </a:r>
                      <a:r>
                        <a:rPr lang="en-US" sz="1100" kern="1200" dirty="0">
                          <a:latin typeface="Gill Sans MT"/>
                          <a:cs typeface="Calibri"/>
                        </a:rPr>
                        <a:t> </a:t>
                      </a:r>
                      <a:r>
                        <a:rPr lang="en-US" sz="1100" kern="1200" dirty="0" err="1">
                          <a:latin typeface="Gill Sans MT"/>
                          <a:cs typeface="Calibri"/>
                        </a:rPr>
                        <a:t>didik</a:t>
                      </a:r>
                      <a:r>
                        <a:rPr lang="en-US" sz="1100" kern="1200" dirty="0">
                          <a:latin typeface="Gill Sans MT"/>
                          <a:cs typeface="Calibri"/>
                        </a:rPr>
                        <a:t> </a:t>
                      </a:r>
                      <a:r>
                        <a:rPr lang="en-US" sz="1100" kern="1200" dirty="0" err="1">
                          <a:latin typeface="Gill Sans MT"/>
                          <a:cs typeface="Calibri"/>
                        </a:rPr>
                        <a:t>secara</a:t>
                      </a:r>
                      <a:r>
                        <a:rPr lang="en-US" sz="1100" kern="1200" dirty="0">
                          <a:latin typeface="Gill Sans MT"/>
                          <a:cs typeface="Calibri"/>
                        </a:rPr>
                        <a:t> </a:t>
                      </a:r>
                      <a:r>
                        <a:rPr lang="en-US" sz="1100" kern="1200" dirty="0" err="1">
                          <a:latin typeface="Gill Sans MT"/>
                          <a:cs typeface="Calibri"/>
                        </a:rPr>
                        <a:t>aktif</a:t>
                      </a:r>
                      <a:r>
                        <a:rPr lang="en-US" sz="1100" kern="1200" dirty="0">
                          <a:latin typeface="Gill Sans MT"/>
                          <a:cs typeface="Calibri"/>
                        </a:rPr>
                        <a:t> </a:t>
                      </a:r>
                      <a:r>
                        <a:rPr lang="en-US" sz="1100" kern="1200" dirty="0" err="1">
                          <a:latin typeface="Gill Sans MT"/>
                          <a:cs typeface="Calibri"/>
                        </a:rPr>
                        <a:t>dalam</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a:t>
                      </a:r>
                      <a:r>
                        <a:rPr lang="en-US" sz="1100" kern="1200" dirty="0" err="1">
                          <a:latin typeface="Gill Sans MT"/>
                          <a:cs typeface="Calibri"/>
                        </a:rPr>
                        <a:t>Pakem</a:t>
                      </a:r>
                      <a:r>
                        <a:rPr lang="en-US" sz="1100" kern="1200" dirty="0">
                          <a:latin typeface="Gill Sans MT"/>
                          <a:cs typeface="Calibri"/>
                        </a:rPr>
                        <a:t>/</a:t>
                      </a:r>
                      <a:r>
                        <a:rPr lang="en-US" sz="1100" kern="1200" dirty="0" err="1">
                          <a:latin typeface="Gill Sans MT"/>
                          <a:cs typeface="Calibri"/>
                        </a:rPr>
                        <a:t>belajar</a:t>
                      </a:r>
                      <a:r>
                        <a:rPr lang="en-US" sz="1100" kern="1200" dirty="0">
                          <a:latin typeface="Gill Sans MT"/>
                          <a:cs typeface="Calibri"/>
                        </a:rPr>
                        <a:t> </a:t>
                      </a:r>
                      <a:r>
                        <a:rPr lang="en-US" sz="1100" kern="1200" dirty="0" err="1">
                          <a:latin typeface="Gill Sans MT"/>
                          <a:cs typeface="Calibri"/>
                        </a:rPr>
                        <a:t>aktif</a:t>
                      </a:r>
                      <a:r>
                        <a:rPr lang="en-US" sz="1100" kern="1200" dirty="0">
                          <a:latin typeface="Gill Sans MT"/>
                          <a:cs typeface="Calibri"/>
                        </a:rPr>
                        <a:t>/</a:t>
                      </a:r>
                      <a:r>
                        <a:rPr lang="en-US" sz="1100" kern="1200" dirty="0" err="1">
                          <a:latin typeface="Gill Sans MT"/>
                          <a:cs typeface="Calibri"/>
                        </a:rPr>
                        <a:t>partisipatif</a:t>
                      </a:r>
                      <a:r>
                        <a:rPr lang="en-US" sz="1100" kern="1200" dirty="0">
                          <a:latin typeface="Gill Sans MT"/>
                          <a:cs typeface="Calibri"/>
                        </a:rPr>
                        <a:t>). </a:t>
                      </a:r>
                      <a:endParaRPr lang="en-US" sz="1100" dirty="0">
                        <a:latin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spcAft>
                          <a:spcPts val="600"/>
                        </a:spcAft>
                        <a:tabLst>
                          <a:tab pos="201930" algn="l"/>
                        </a:tabLst>
                      </a:pPr>
                      <a:r>
                        <a:rPr lang="en-US" sz="1100" kern="1200" dirty="0">
                          <a:latin typeface="Gill Sans MT"/>
                          <a:cs typeface="Calibri"/>
                        </a:rPr>
                        <a:t>70 % </a:t>
                      </a:r>
                      <a:r>
                        <a:rPr lang="en-US" sz="1100" kern="1200" dirty="0" err="1">
                          <a:latin typeface="Gill Sans MT"/>
                          <a:cs typeface="Calibri"/>
                        </a:rPr>
                        <a:t>tenaga</a:t>
                      </a:r>
                      <a:r>
                        <a:rPr lang="en-US" sz="1100" kern="1200" dirty="0">
                          <a:latin typeface="Gill Sans MT"/>
                          <a:cs typeface="Calibri"/>
                        </a:rPr>
                        <a:t> </a:t>
                      </a:r>
                      <a:r>
                        <a:rPr lang="en-US" sz="1100" kern="1200" dirty="0" err="1">
                          <a:latin typeface="Gill Sans MT"/>
                          <a:cs typeface="Calibri"/>
                        </a:rPr>
                        <a:t>pendidik</a:t>
                      </a:r>
                      <a:r>
                        <a:rPr lang="en-US" sz="1100" kern="1200" dirty="0">
                          <a:latin typeface="Gill Sans MT"/>
                          <a:cs typeface="Calibri"/>
                        </a:rPr>
                        <a:t> </a:t>
                      </a:r>
                      <a:r>
                        <a:rPr lang="en-US" sz="1100" kern="1200" dirty="0" err="1">
                          <a:latin typeface="Gill Sans MT"/>
                          <a:cs typeface="Calibri"/>
                        </a:rPr>
                        <a:t>menerapkan</a:t>
                      </a:r>
                      <a:r>
                        <a:rPr lang="en-US" sz="1100" kern="1200" dirty="0">
                          <a:latin typeface="Gill Sans MT"/>
                          <a:cs typeface="Calibri"/>
                        </a:rPr>
                        <a:t> </a:t>
                      </a:r>
                      <a:r>
                        <a:rPr lang="en-US" sz="1100" kern="1200" dirty="0" err="1">
                          <a:latin typeface="Gill Sans MT"/>
                          <a:cs typeface="Calibri"/>
                        </a:rPr>
                        <a:t>metode</a:t>
                      </a:r>
                      <a:r>
                        <a:rPr lang="en-US" sz="1100" kern="1200" dirty="0">
                          <a:latin typeface="Gill Sans MT"/>
                          <a:cs typeface="Calibri"/>
                        </a:rPr>
                        <a:t> yang </a:t>
                      </a:r>
                      <a:r>
                        <a:rPr lang="en-US" sz="1100" kern="1200" dirty="0" err="1">
                          <a:latin typeface="Gill Sans MT"/>
                          <a:cs typeface="Calibri"/>
                        </a:rPr>
                        <a:t>melibatkan</a:t>
                      </a:r>
                      <a:r>
                        <a:rPr lang="en-US" sz="1100" kern="1200" dirty="0">
                          <a:latin typeface="Gill Sans MT"/>
                          <a:cs typeface="Calibri"/>
                        </a:rPr>
                        <a:t> </a:t>
                      </a:r>
                      <a:r>
                        <a:rPr lang="en-US" sz="1100" kern="1200" dirty="0" err="1">
                          <a:latin typeface="Gill Sans MT"/>
                          <a:cs typeface="Calibri"/>
                        </a:rPr>
                        <a:t>peserta</a:t>
                      </a:r>
                      <a:r>
                        <a:rPr lang="en-US" sz="1100" kern="1200" dirty="0">
                          <a:latin typeface="Gill Sans MT"/>
                          <a:cs typeface="Calibri"/>
                        </a:rPr>
                        <a:t> </a:t>
                      </a:r>
                      <a:r>
                        <a:rPr lang="en-US" sz="1100" kern="1200" dirty="0" err="1">
                          <a:latin typeface="Gill Sans MT"/>
                          <a:cs typeface="Calibri"/>
                        </a:rPr>
                        <a:t>didik</a:t>
                      </a:r>
                      <a:r>
                        <a:rPr lang="en-US" sz="1100" kern="1200" dirty="0">
                          <a:latin typeface="Gill Sans MT"/>
                          <a:cs typeface="Calibri"/>
                        </a:rPr>
                        <a:t> </a:t>
                      </a:r>
                      <a:r>
                        <a:rPr lang="en-US" sz="1100" kern="1200" dirty="0" err="1">
                          <a:latin typeface="Gill Sans MT"/>
                          <a:cs typeface="Calibri"/>
                        </a:rPr>
                        <a:t>secara</a:t>
                      </a:r>
                      <a:r>
                        <a:rPr lang="en-US" sz="1100" kern="1200" dirty="0">
                          <a:latin typeface="Gill Sans MT"/>
                          <a:cs typeface="Calibri"/>
                        </a:rPr>
                        <a:t> </a:t>
                      </a:r>
                      <a:r>
                        <a:rPr lang="en-US" sz="1100" kern="1200" dirty="0" err="1">
                          <a:latin typeface="Gill Sans MT"/>
                          <a:cs typeface="Calibri"/>
                        </a:rPr>
                        <a:t>aktif</a:t>
                      </a:r>
                      <a:r>
                        <a:rPr lang="en-US" sz="1100" kern="1200" dirty="0">
                          <a:latin typeface="Gill Sans MT"/>
                          <a:cs typeface="Calibri"/>
                        </a:rPr>
                        <a:t> (</a:t>
                      </a:r>
                      <a:r>
                        <a:rPr lang="en-US" sz="1100" kern="1200" dirty="0" err="1">
                          <a:latin typeface="Gill Sans MT"/>
                          <a:cs typeface="Calibri"/>
                        </a:rPr>
                        <a:t>demonstrasi</a:t>
                      </a:r>
                      <a:r>
                        <a:rPr lang="en-US" sz="1100" kern="1200" dirty="0">
                          <a:latin typeface="Gill Sans MT"/>
                          <a:cs typeface="Calibri"/>
                        </a:rPr>
                        <a:t>, </a:t>
                      </a:r>
                      <a:r>
                        <a:rPr lang="en-US" sz="1100" kern="1200" dirty="0" err="1">
                          <a:latin typeface="Gill Sans MT"/>
                          <a:cs typeface="Calibri"/>
                        </a:rPr>
                        <a:t>diskusi</a:t>
                      </a:r>
                      <a:r>
                        <a:rPr lang="en-US" sz="1100" kern="1200" dirty="0">
                          <a:latin typeface="Gill Sans MT"/>
                          <a:cs typeface="Calibri"/>
                        </a:rPr>
                        <a:t> (FGD), </a:t>
                      </a:r>
                      <a:r>
                        <a:rPr lang="en-US" sz="1100" kern="1200" dirty="0" err="1">
                          <a:latin typeface="Gill Sans MT"/>
                          <a:cs typeface="Calibri"/>
                        </a:rPr>
                        <a:t>simulasi</a:t>
                      </a:r>
                      <a:r>
                        <a:rPr lang="en-US" sz="1100" kern="1200" dirty="0">
                          <a:latin typeface="Gill Sans MT"/>
                          <a:cs typeface="Calibri"/>
                        </a:rPr>
                        <a:t> (</a:t>
                      </a:r>
                      <a:r>
                        <a:rPr lang="en-US" sz="1100" kern="1200" dirty="0" err="1">
                          <a:latin typeface="Gill Sans MT"/>
                          <a:cs typeface="Calibri"/>
                        </a:rPr>
                        <a:t>bermain</a:t>
                      </a:r>
                      <a:r>
                        <a:rPr lang="en-US" sz="1100" kern="1200" dirty="0">
                          <a:latin typeface="Gill Sans MT"/>
                          <a:cs typeface="Calibri"/>
                        </a:rPr>
                        <a:t> </a:t>
                      </a:r>
                      <a:r>
                        <a:rPr lang="en-US" sz="1100" kern="1200" dirty="0" err="1">
                          <a:latin typeface="Gill Sans MT"/>
                          <a:cs typeface="Calibri"/>
                        </a:rPr>
                        <a:t>peran</a:t>
                      </a:r>
                      <a:r>
                        <a:rPr lang="en-US" sz="1100" kern="1200" dirty="0">
                          <a:latin typeface="Gill Sans MT"/>
                          <a:cs typeface="Calibri"/>
                        </a:rPr>
                        <a:t>), </a:t>
                      </a:r>
                      <a:r>
                        <a:rPr lang="en-US" sz="1100" kern="1200" dirty="0" err="1">
                          <a:latin typeface="Gill Sans MT"/>
                          <a:cs typeface="Calibri"/>
                        </a:rPr>
                        <a:t>pengalaman</a:t>
                      </a:r>
                      <a:r>
                        <a:rPr lang="en-US" sz="1100" kern="1200" dirty="0">
                          <a:latin typeface="Gill Sans MT"/>
                          <a:cs typeface="Calibri"/>
                        </a:rPr>
                        <a:t> </a:t>
                      </a:r>
                      <a:r>
                        <a:rPr lang="en-US" sz="1100" kern="1200" dirty="0" err="1">
                          <a:latin typeface="Gill Sans MT"/>
                          <a:cs typeface="Calibri"/>
                        </a:rPr>
                        <a:t>lapangan</a:t>
                      </a:r>
                      <a:r>
                        <a:rPr lang="en-US" sz="1100" kern="1200" dirty="0">
                          <a:latin typeface="Gill Sans MT"/>
                          <a:cs typeface="Calibri"/>
                        </a:rPr>
                        <a:t>, </a:t>
                      </a:r>
                      <a:r>
                        <a:rPr lang="en-US" sz="1100" kern="1200" dirty="0" err="1">
                          <a:latin typeface="Gill Sans MT"/>
                          <a:cs typeface="Calibri"/>
                        </a:rPr>
                        <a:t>curah</a:t>
                      </a:r>
                      <a:r>
                        <a:rPr lang="en-US" sz="1100" kern="1200" dirty="0">
                          <a:latin typeface="Gill Sans MT"/>
                          <a:cs typeface="Calibri"/>
                        </a:rPr>
                        <a:t> </a:t>
                      </a:r>
                      <a:r>
                        <a:rPr lang="en-US" sz="1100" kern="1200" dirty="0" err="1">
                          <a:latin typeface="Gill Sans MT"/>
                          <a:cs typeface="Calibri"/>
                        </a:rPr>
                        <a:t>pendapat</a:t>
                      </a:r>
                      <a:r>
                        <a:rPr lang="en-US" sz="1100" kern="1200" dirty="0">
                          <a:latin typeface="Gill Sans MT"/>
                          <a:cs typeface="Calibri"/>
                        </a:rPr>
                        <a:t>, </a:t>
                      </a:r>
                      <a:r>
                        <a:rPr lang="en-US" sz="1100" kern="1200" dirty="0" err="1">
                          <a:latin typeface="Gill Sans MT"/>
                          <a:cs typeface="Calibri"/>
                        </a:rPr>
                        <a:t>debat</a:t>
                      </a:r>
                      <a:r>
                        <a:rPr lang="en-US" sz="1100" kern="1200" dirty="0">
                          <a:latin typeface="Gill Sans MT"/>
                          <a:cs typeface="Calibri"/>
                        </a:rPr>
                        <a:t>, </a:t>
                      </a:r>
                      <a:r>
                        <a:rPr lang="en-US" sz="1100" kern="1200" dirty="0" err="1">
                          <a:latin typeface="Gill Sans MT"/>
                          <a:cs typeface="Calibri"/>
                        </a:rPr>
                        <a:t>simposium</a:t>
                      </a:r>
                      <a:r>
                        <a:rPr lang="en-US" sz="1100" kern="1200" dirty="0">
                          <a:latin typeface="Gill Sans MT"/>
                          <a:cs typeface="Calibri"/>
                        </a:rPr>
                        <a:t>, </a:t>
                      </a:r>
                      <a:r>
                        <a:rPr lang="en-US" sz="1100" kern="1200" dirty="0" err="1">
                          <a:latin typeface="Gill Sans MT"/>
                          <a:cs typeface="Calibri"/>
                        </a:rPr>
                        <a:t>laboratorium</a:t>
                      </a:r>
                      <a:r>
                        <a:rPr lang="en-US" sz="1100" kern="1200" dirty="0">
                          <a:latin typeface="Gill Sans MT"/>
                          <a:cs typeface="Calibri"/>
                        </a:rPr>
                        <a:t> (</a:t>
                      </a:r>
                      <a:r>
                        <a:rPr lang="en-US" sz="1100" kern="1200" dirty="0" err="1">
                          <a:latin typeface="Gill Sans MT"/>
                          <a:cs typeface="Calibri"/>
                        </a:rPr>
                        <a:t>praktek</a:t>
                      </a:r>
                      <a:r>
                        <a:rPr lang="en-US" sz="1100" kern="1200" dirty="0">
                          <a:latin typeface="Gill Sans MT"/>
                          <a:cs typeface="Calibri"/>
                        </a:rPr>
                        <a:t> </a:t>
                      </a:r>
                      <a:r>
                        <a:rPr lang="en-US" sz="1100" kern="1200" dirty="0" err="1">
                          <a:latin typeface="Gill Sans MT"/>
                          <a:cs typeface="Calibri"/>
                        </a:rPr>
                        <a:t>langsung</a:t>
                      </a:r>
                      <a:r>
                        <a:rPr lang="en-US" sz="1100" kern="1200" dirty="0">
                          <a:latin typeface="Gill Sans MT"/>
                          <a:cs typeface="Calibri"/>
                        </a:rPr>
                        <a:t>), </a:t>
                      </a:r>
                      <a:r>
                        <a:rPr lang="en-US" sz="1100" kern="1200" dirty="0" err="1">
                          <a:latin typeface="Gill Sans MT"/>
                          <a:cs typeface="Calibri"/>
                        </a:rPr>
                        <a:t>penugasan</a:t>
                      </a:r>
                      <a:r>
                        <a:rPr lang="en-US" sz="1100" kern="1200" dirty="0">
                          <a:latin typeface="Gill Sans MT"/>
                          <a:cs typeface="Calibri"/>
                        </a:rPr>
                        <a:t>, </a:t>
                      </a:r>
                      <a:r>
                        <a:rPr lang="en-US" sz="1100" kern="1200" dirty="0" err="1">
                          <a:latin typeface="Gill Sans MT"/>
                          <a:cs typeface="Calibri"/>
                        </a:rPr>
                        <a:t>observasi</a:t>
                      </a:r>
                      <a:r>
                        <a:rPr lang="en-US" sz="1100" kern="1200" dirty="0">
                          <a:latin typeface="Gill Sans MT"/>
                          <a:cs typeface="Calibri"/>
                        </a:rPr>
                        <a:t>, project </a:t>
                      </a:r>
                      <a:r>
                        <a:rPr lang="en-US" sz="1100" kern="1200" dirty="0" err="1">
                          <a:latin typeface="Gill Sans MT"/>
                          <a:cs typeface="Calibri"/>
                        </a:rPr>
                        <a:t>percontohan</a:t>
                      </a:r>
                      <a:r>
                        <a:rPr lang="en-US" sz="1100" kern="1200" dirty="0">
                          <a:latin typeface="Gill Sans MT"/>
                          <a:cs typeface="Calibri"/>
                        </a:rPr>
                        <a:t>, </a:t>
                      </a:r>
                      <a:r>
                        <a:rPr lang="en-US" sz="1100" kern="1200" dirty="0" err="1">
                          <a:latin typeface="Gill Sans MT"/>
                          <a:cs typeface="Calibri"/>
                        </a:rPr>
                        <a:t>dll</a:t>
                      </a:r>
                      <a:r>
                        <a:rPr lang="en-US" sz="1100" kern="1200" dirty="0">
                          <a:latin typeface="Gill Sans MT"/>
                          <a:cs typeface="Calibri"/>
                        </a:rPr>
                        <a:t>).</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4231">
                <a:tc vMerge="1">
                  <a:txBody>
                    <a:bodyPr/>
                    <a:lstStyle/>
                    <a:p>
                      <a:endParaRPr lang="en-US"/>
                    </a:p>
                  </a:txBody>
                  <a:tcPr/>
                </a:tc>
                <a:tc>
                  <a:txBody>
                    <a:bodyPr/>
                    <a:lstStyle/>
                    <a:p>
                      <a:pPr marL="342900" lvl="0" indent="-342900">
                        <a:spcAft>
                          <a:spcPts val="600"/>
                        </a:spcAft>
                        <a:buFont typeface="+mj-lt"/>
                        <a:buAutoNum type="arabicPeriod"/>
                        <a:tabLst>
                          <a:tab pos="201930" algn="l"/>
                        </a:tabLst>
                      </a:pPr>
                      <a:r>
                        <a:rPr lang="en-US" sz="1100" kern="1200" dirty="0" err="1">
                          <a:latin typeface="Gill Sans MT"/>
                          <a:cs typeface="Calibri"/>
                        </a:rPr>
                        <a:t>Mengembangkan</a:t>
                      </a:r>
                      <a:r>
                        <a:rPr lang="en-US" sz="1100" kern="1200" dirty="0">
                          <a:latin typeface="Gill Sans MT"/>
                          <a:cs typeface="Calibri"/>
                        </a:rPr>
                        <a:t> </a:t>
                      </a:r>
                      <a:r>
                        <a:rPr lang="en-US" sz="1100" kern="1200" dirty="0" err="1">
                          <a:latin typeface="Gill Sans MT"/>
                          <a:cs typeface="Calibri"/>
                        </a:rPr>
                        <a:t>isu</a:t>
                      </a:r>
                      <a:r>
                        <a:rPr lang="en-US" sz="1100" kern="1200" dirty="0">
                          <a:latin typeface="Gill Sans MT"/>
                          <a:cs typeface="Calibri"/>
                        </a:rPr>
                        <a:t> </a:t>
                      </a:r>
                      <a:r>
                        <a:rPr lang="en-US" sz="1100" kern="1200" dirty="0" err="1">
                          <a:latin typeface="Gill Sans MT"/>
                          <a:cs typeface="Calibri"/>
                        </a:rPr>
                        <a:t>lokal</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atau</a:t>
                      </a:r>
                      <a:r>
                        <a:rPr lang="en-US" sz="1100" kern="1200" dirty="0">
                          <a:latin typeface="Gill Sans MT"/>
                          <a:cs typeface="Calibri"/>
                        </a:rPr>
                        <a:t> </a:t>
                      </a:r>
                      <a:r>
                        <a:rPr lang="en-US" sz="1100" kern="1200" dirty="0" err="1">
                          <a:latin typeface="Gill Sans MT"/>
                          <a:cs typeface="Calibri"/>
                        </a:rPr>
                        <a:t>isu</a:t>
                      </a:r>
                      <a:r>
                        <a:rPr lang="en-US" sz="1100" kern="1200" dirty="0">
                          <a:latin typeface="Gill Sans MT"/>
                          <a:cs typeface="Calibri"/>
                        </a:rPr>
                        <a:t> global  </a:t>
                      </a:r>
                      <a:r>
                        <a:rPr lang="en-US" sz="1100" kern="1200" dirty="0" err="1">
                          <a:latin typeface="Gill Sans MT"/>
                          <a:cs typeface="Calibri"/>
                        </a:rPr>
                        <a:t>sebagai</a:t>
                      </a:r>
                      <a:r>
                        <a:rPr lang="en-US" sz="1100" kern="1200" dirty="0">
                          <a:latin typeface="Gill Sans MT"/>
                          <a:cs typeface="Calibri"/>
                        </a:rPr>
                        <a:t> </a:t>
                      </a:r>
                      <a:r>
                        <a:rPr lang="en-US" sz="1100" kern="1200" dirty="0" err="1">
                          <a:latin typeface="Gill Sans MT"/>
                          <a:cs typeface="Calibri"/>
                        </a:rPr>
                        <a:t>materi</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LH </a:t>
                      </a:r>
                      <a:r>
                        <a:rPr lang="en-US" sz="1100" kern="1200" dirty="0" err="1">
                          <a:latin typeface="Gill Sans MT"/>
                          <a:cs typeface="Calibri"/>
                        </a:rPr>
                        <a:t>sesuai</a:t>
                      </a:r>
                      <a:r>
                        <a:rPr lang="en-US" sz="1100" kern="1200" dirty="0">
                          <a:latin typeface="Gill Sans MT"/>
                          <a:cs typeface="Calibri"/>
                        </a:rPr>
                        <a:t> </a:t>
                      </a:r>
                      <a:r>
                        <a:rPr lang="en-US" sz="1100" kern="1200" dirty="0" err="1">
                          <a:latin typeface="Gill Sans MT"/>
                          <a:cs typeface="Calibri"/>
                        </a:rPr>
                        <a:t>dengan</a:t>
                      </a:r>
                      <a:r>
                        <a:rPr lang="en-US" sz="1100" kern="1200" dirty="0">
                          <a:latin typeface="Gill Sans MT"/>
                          <a:cs typeface="Calibri"/>
                        </a:rPr>
                        <a:t> </a:t>
                      </a:r>
                      <a:r>
                        <a:rPr lang="en-US" sz="1100" kern="1200" dirty="0" err="1">
                          <a:latin typeface="Gill Sans MT"/>
                          <a:cs typeface="Calibri"/>
                        </a:rPr>
                        <a:t>jenjang</a:t>
                      </a:r>
                      <a:r>
                        <a:rPr lang="en-US" sz="1100" kern="1200" dirty="0">
                          <a:latin typeface="Gill Sans MT"/>
                          <a:cs typeface="Calibri"/>
                        </a:rPr>
                        <a:t> </a:t>
                      </a:r>
                      <a:r>
                        <a:rPr lang="en-US" sz="1100" kern="1200" dirty="0" err="1">
                          <a:latin typeface="Gill Sans MT"/>
                          <a:cs typeface="Calibri"/>
                        </a:rPr>
                        <a:t>pendidikan</a:t>
                      </a:r>
                      <a:r>
                        <a:rPr lang="en-US" sz="1100" kern="1200" dirty="0">
                          <a:latin typeface="Gill Sans MT"/>
                          <a:cs typeface="Calibri"/>
                        </a:rPr>
                        <a:t>.</a:t>
                      </a:r>
                      <a:endParaRPr lang="en-US" sz="1100" dirty="0">
                        <a:latin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spcAft>
                          <a:spcPts val="600"/>
                        </a:spcAft>
                        <a:tabLst>
                          <a:tab pos="201930" algn="l"/>
                        </a:tabLst>
                      </a:pPr>
                      <a:r>
                        <a:rPr lang="en-US" sz="1100" kern="1200" dirty="0">
                          <a:latin typeface="Gill Sans MT"/>
                          <a:cs typeface="Calibri"/>
                        </a:rPr>
                        <a:t>70 % </a:t>
                      </a:r>
                      <a:r>
                        <a:rPr lang="en-US" sz="1100" kern="1200" dirty="0" err="1">
                          <a:latin typeface="Gill Sans MT"/>
                          <a:cs typeface="Calibri"/>
                        </a:rPr>
                        <a:t>tenaga</a:t>
                      </a:r>
                      <a:r>
                        <a:rPr lang="en-US" sz="1100" kern="1200" dirty="0">
                          <a:latin typeface="Gill Sans MT"/>
                          <a:cs typeface="Calibri"/>
                        </a:rPr>
                        <a:t> </a:t>
                      </a:r>
                      <a:r>
                        <a:rPr lang="en-US" sz="1100" kern="1200" dirty="0" err="1">
                          <a:latin typeface="Gill Sans MT"/>
                          <a:cs typeface="Calibri"/>
                        </a:rPr>
                        <a:t>pendidik</a:t>
                      </a:r>
                      <a:r>
                        <a:rPr lang="en-US" sz="1100" kern="1200" dirty="0">
                          <a:latin typeface="Gill Sans MT"/>
                          <a:cs typeface="Calibri"/>
                        </a:rPr>
                        <a:t> </a:t>
                      </a:r>
                      <a:r>
                        <a:rPr lang="en-US" sz="1100" kern="1200" dirty="0" err="1">
                          <a:latin typeface="Gill Sans MT"/>
                          <a:cs typeface="Calibri"/>
                        </a:rPr>
                        <a:t>mengem-bangkan</a:t>
                      </a:r>
                      <a:r>
                        <a:rPr lang="en-US" sz="1100" kern="1200" dirty="0">
                          <a:latin typeface="Gill Sans MT"/>
                          <a:cs typeface="Calibri"/>
                        </a:rPr>
                        <a:t> </a:t>
                      </a:r>
                      <a:r>
                        <a:rPr lang="en-US" sz="1100" kern="1200" dirty="0" err="1">
                          <a:latin typeface="Gill Sans MT"/>
                          <a:cs typeface="Calibri"/>
                        </a:rPr>
                        <a:t>isu</a:t>
                      </a:r>
                      <a:r>
                        <a:rPr lang="en-US" sz="1100" kern="1200" dirty="0">
                          <a:latin typeface="Gill Sans MT"/>
                          <a:cs typeface="Calibri"/>
                        </a:rPr>
                        <a:t> </a:t>
                      </a:r>
                      <a:r>
                        <a:rPr lang="en-US" sz="1100" kern="1200" dirty="0" err="1">
                          <a:latin typeface="Gill Sans MT"/>
                          <a:cs typeface="Calibri"/>
                        </a:rPr>
                        <a:t>lokal</a:t>
                      </a:r>
                      <a:r>
                        <a:rPr lang="en-US" sz="1100" kern="1200" dirty="0">
                          <a:latin typeface="Gill Sans MT"/>
                          <a:cs typeface="Calibri"/>
                        </a:rPr>
                        <a:t> (</a:t>
                      </a:r>
                      <a:r>
                        <a:rPr lang="en-US" sz="1100" kern="1200" dirty="0" err="1">
                          <a:latin typeface="Gill Sans MT"/>
                          <a:cs typeface="Calibri"/>
                        </a:rPr>
                        <a:t>daerah</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isu</a:t>
                      </a:r>
                      <a:r>
                        <a:rPr lang="en-US" sz="1100" kern="1200" dirty="0">
                          <a:latin typeface="Gill Sans MT"/>
                          <a:cs typeface="Calibri"/>
                        </a:rPr>
                        <a:t> global yang </a:t>
                      </a:r>
                      <a:r>
                        <a:rPr lang="en-US" sz="1100" kern="1200" dirty="0" err="1">
                          <a:latin typeface="Gill Sans MT"/>
                          <a:cs typeface="Calibri"/>
                        </a:rPr>
                        <a:t>terkait</a:t>
                      </a:r>
                      <a:r>
                        <a:rPr lang="en-US" sz="1100" kern="1200" dirty="0">
                          <a:latin typeface="Gill Sans MT"/>
                          <a:cs typeface="Calibri"/>
                        </a:rPr>
                        <a:t> </a:t>
                      </a:r>
                      <a:r>
                        <a:rPr lang="en-US" sz="1100" kern="1200" dirty="0" err="1">
                          <a:latin typeface="Gill Sans MT"/>
                          <a:cs typeface="Calibri"/>
                        </a:rPr>
                        <a:t>dengan</a:t>
                      </a:r>
                      <a:r>
                        <a:rPr lang="en-US" sz="1100" kern="1200" dirty="0">
                          <a:latin typeface="Gill Sans MT"/>
                          <a:cs typeface="Calibri"/>
                        </a:rPr>
                        <a:t> PPLH.</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950">
                <a:tc vMerge="1">
                  <a:txBody>
                    <a:bodyPr/>
                    <a:lstStyle/>
                    <a:p>
                      <a:endParaRPr lang="en-US"/>
                    </a:p>
                  </a:txBody>
                  <a:tcPr/>
                </a:tc>
                <a:tc>
                  <a:txBody>
                    <a:bodyPr/>
                    <a:lstStyle/>
                    <a:p>
                      <a:pPr marL="342900" lvl="0" indent="-342900">
                        <a:buFont typeface="+mj-lt"/>
                        <a:buAutoNum type="arabicPeriod"/>
                        <a:tabLst>
                          <a:tab pos="201930" algn="l"/>
                        </a:tabLst>
                      </a:pPr>
                      <a:r>
                        <a:rPr lang="en-US" sz="1000" kern="1200" dirty="0" err="1">
                          <a:latin typeface="Gill Sans MT"/>
                          <a:cs typeface="Calibri"/>
                        </a:rPr>
                        <a:t>Mengembangkan</a:t>
                      </a:r>
                      <a:r>
                        <a:rPr lang="en-US" sz="1000" kern="1200" dirty="0">
                          <a:latin typeface="Gill Sans MT"/>
                          <a:cs typeface="Calibri"/>
                        </a:rPr>
                        <a:t> </a:t>
                      </a:r>
                      <a:r>
                        <a:rPr lang="en-US" sz="1000" kern="1200" dirty="0" err="1">
                          <a:latin typeface="Gill Sans MT"/>
                          <a:cs typeface="Calibri"/>
                        </a:rPr>
                        <a:t>indikator</a:t>
                      </a:r>
                      <a:r>
                        <a:rPr lang="en-US" sz="1000" kern="1200" dirty="0">
                          <a:latin typeface="Gill Sans MT"/>
                          <a:cs typeface="Calibri"/>
                        </a:rPr>
                        <a:t> </a:t>
                      </a:r>
                      <a:r>
                        <a:rPr lang="en-US" sz="1000" kern="1200" dirty="0" err="1">
                          <a:latin typeface="Gill Sans MT"/>
                          <a:cs typeface="Calibri"/>
                        </a:rPr>
                        <a:t>dan</a:t>
                      </a:r>
                      <a:r>
                        <a:rPr lang="en-US" sz="1000" kern="1200" dirty="0">
                          <a:latin typeface="Gill Sans MT"/>
                          <a:cs typeface="Calibri"/>
                        </a:rPr>
                        <a:t> </a:t>
                      </a:r>
                      <a:r>
                        <a:rPr lang="en-US" sz="1000" kern="1200" dirty="0" err="1">
                          <a:latin typeface="Gill Sans MT"/>
                          <a:cs typeface="Calibri"/>
                        </a:rPr>
                        <a:t>instrumen</a:t>
                      </a:r>
                      <a:r>
                        <a:rPr lang="en-US" sz="1000" kern="1200" dirty="0">
                          <a:latin typeface="Gill Sans MT"/>
                          <a:cs typeface="Calibri"/>
                        </a:rPr>
                        <a:t> </a:t>
                      </a:r>
                      <a:r>
                        <a:rPr lang="en-US" sz="1000" kern="1200" dirty="0" err="1">
                          <a:latin typeface="Gill Sans MT"/>
                          <a:cs typeface="Calibri"/>
                        </a:rPr>
                        <a:t>penilaian</a:t>
                      </a:r>
                      <a:r>
                        <a:rPr lang="en-US" sz="1000" kern="1200" dirty="0">
                          <a:latin typeface="Gill Sans MT"/>
                          <a:cs typeface="Calibri"/>
                        </a:rPr>
                        <a:t> </a:t>
                      </a:r>
                      <a:r>
                        <a:rPr lang="en-US" sz="1000" kern="1200" dirty="0" err="1">
                          <a:latin typeface="Gill Sans MT"/>
                          <a:cs typeface="Calibri"/>
                        </a:rPr>
                        <a:t>pembelajaran</a:t>
                      </a:r>
                      <a:r>
                        <a:rPr lang="en-US" sz="1000" kern="1200" dirty="0">
                          <a:latin typeface="Gill Sans MT"/>
                          <a:cs typeface="Calibri"/>
                        </a:rPr>
                        <a:t> LH.</a:t>
                      </a:r>
                      <a:endParaRPr lang="en-US" sz="1000" dirty="0">
                        <a:latin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spcAft>
                          <a:spcPts val="600"/>
                        </a:spcAft>
                        <a:tabLst>
                          <a:tab pos="201930" algn="l"/>
                        </a:tabLst>
                      </a:pPr>
                      <a:r>
                        <a:rPr lang="en-US" sz="1000" kern="1200" dirty="0">
                          <a:latin typeface="Gill Sans MT"/>
                          <a:cs typeface="Calibri"/>
                        </a:rPr>
                        <a:t>70 %  </a:t>
                      </a:r>
                      <a:r>
                        <a:rPr lang="en-US" sz="1000" kern="1200" dirty="0" err="1">
                          <a:latin typeface="Gill Sans MT"/>
                          <a:cs typeface="Calibri"/>
                        </a:rPr>
                        <a:t>tenaga</a:t>
                      </a:r>
                      <a:r>
                        <a:rPr lang="en-US" sz="1000" kern="1200" dirty="0">
                          <a:latin typeface="Gill Sans MT"/>
                          <a:cs typeface="Calibri"/>
                        </a:rPr>
                        <a:t> </a:t>
                      </a:r>
                      <a:r>
                        <a:rPr lang="en-US" sz="1000" kern="1200" dirty="0" err="1">
                          <a:latin typeface="Gill Sans MT"/>
                          <a:cs typeface="Calibri"/>
                        </a:rPr>
                        <a:t>pendidik</a:t>
                      </a:r>
                      <a:r>
                        <a:rPr lang="en-US" sz="1000" kern="1200" dirty="0">
                          <a:latin typeface="Gill Sans MT"/>
                          <a:cs typeface="Calibri"/>
                        </a:rPr>
                        <a:t> </a:t>
                      </a:r>
                      <a:r>
                        <a:rPr lang="en-US" sz="1000" kern="1200" dirty="0" err="1">
                          <a:latin typeface="Gill Sans MT"/>
                          <a:cs typeface="Calibri"/>
                        </a:rPr>
                        <a:t>mengem-bangkan</a:t>
                      </a:r>
                      <a:r>
                        <a:rPr lang="en-US" sz="1000" kern="1200" dirty="0">
                          <a:latin typeface="Gill Sans MT"/>
                          <a:cs typeface="Calibri"/>
                        </a:rPr>
                        <a:t> </a:t>
                      </a:r>
                      <a:r>
                        <a:rPr lang="en-US" sz="1000" kern="1200" dirty="0" err="1">
                          <a:latin typeface="Gill Sans MT"/>
                          <a:cs typeface="Calibri"/>
                        </a:rPr>
                        <a:t>indikator</a:t>
                      </a:r>
                      <a:r>
                        <a:rPr lang="en-US" sz="1000" kern="1200" dirty="0">
                          <a:latin typeface="Gill Sans MT"/>
                          <a:cs typeface="Calibri"/>
                        </a:rPr>
                        <a:t> </a:t>
                      </a:r>
                      <a:r>
                        <a:rPr lang="en-US" sz="1000" kern="1200" dirty="0" err="1">
                          <a:latin typeface="Gill Sans MT"/>
                          <a:cs typeface="Calibri"/>
                        </a:rPr>
                        <a:t>pembelajaran</a:t>
                      </a:r>
                      <a:r>
                        <a:rPr lang="en-US" sz="1000" kern="1200" dirty="0">
                          <a:latin typeface="Gill Sans MT"/>
                          <a:cs typeface="Calibri"/>
                        </a:rPr>
                        <a:t> </a:t>
                      </a:r>
                      <a:r>
                        <a:rPr lang="en-US" sz="1000" kern="1200" dirty="0" err="1">
                          <a:latin typeface="Gill Sans MT"/>
                          <a:cs typeface="Calibri"/>
                        </a:rPr>
                        <a:t>dan</a:t>
                      </a:r>
                      <a:r>
                        <a:rPr lang="en-US" sz="1000" kern="1200" dirty="0">
                          <a:latin typeface="Gill Sans MT"/>
                          <a:cs typeface="Calibri"/>
                        </a:rPr>
                        <a:t> </a:t>
                      </a:r>
                      <a:r>
                        <a:rPr lang="en-US" sz="1000" kern="1200" dirty="0" err="1">
                          <a:latin typeface="Gill Sans MT"/>
                          <a:cs typeface="Calibri"/>
                        </a:rPr>
                        <a:t>instrumen</a:t>
                      </a:r>
                      <a:r>
                        <a:rPr lang="en-US" sz="1000" kern="1200" dirty="0">
                          <a:latin typeface="Gill Sans MT"/>
                          <a:cs typeface="Calibri"/>
                        </a:rPr>
                        <a:t> </a:t>
                      </a:r>
                      <a:r>
                        <a:rPr lang="en-US" sz="1000" kern="1200" dirty="0" err="1">
                          <a:latin typeface="Gill Sans MT"/>
                          <a:cs typeface="Calibri"/>
                        </a:rPr>
                        <a:t>penilaian</a:t>
                      </a:r>
                      <a:r>
                        <a:rPr lang="en-US" sz="1000" kern="1200" dirty="0">
                          <a:latin typeface="Gill Sans MT"/>
                          <a:cs typeface="Calibri"/>
                        </a:rPr>
                        <a:t> yang </a:t>
                      </a:r>
                      <a:r>
                        <a:rPr lang="en-US" sz="1000" kern="1200" dirty="0" err="1">
                          <a:latin typeface="Gill Sans MT"/>
                          <a:cs typeface="Calibri"/>
                        </a:rPr>
                        <a:t>terkait</a:t>
                      </a:r>
                      <a:r>
                        <a:rPr lang="en-US" sz="1000" kern="1200" dirty="0">
                          <a:latin typeface="Gill Sans MT"/>
                          <a:cs typeface="Calibri"/>
                        </a:rPr>
                        <a:t> </a:t>
                      </a:r>
                      <a:r>
                        <a:rPr lang="en-US" sz="1000" kern="1200" dirty="0" err="1">
                          <a:latin typeface="Gill Sans MT"/>
                          <a:cs typeface="Calibri"/>
                        </a:rPr>
                        <a:t>dengan</a:t>
                      </a:r>
                      <a:r>
                        <a:rPr lang="en-US" sz="1000" kern="1200" dirty="0">
                          <a:latin typeface="Gill Sans MT"/>
                          <a:cs typeface="Calibri"/>
                        </a:rPr>
                        <a:t> PPLH.</a:t>
                      </a:r>
                      <a:endParaRPr lang="en-US" sz="10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5621">
                <a:tc vMerge="1">
                  <a:txBody>
                    <a:bodyPr/>
                    <a:lstStyle/>
                    <a:p>
                      <a:endParaRPr lang="en-US"/>
                    </a:p>
                  </a:txBody>
                  <a:tcPr/>
                </a:tc>
                <a:tc>
                  <a:txBody>
                    <a:bodyPr/>
                    <a:lstStyle/>
                    <a:p>
                      <a:pPr marL="342900" lvl="0" indent="-342900">
                        <a:buFont typeface="+mj-lt"/>
                        <a:buAutoNum type="arabicPeriod"/>
                        <a:tabLst>
                          <a:tab pos="201930" algn="l"/>
                        </a:tabLst>
                      </a:pPr>
                      <a:r>
                        <a:rPr lang="en-US" sz="1000" kern="1200" dirty="0" err="1">
                          <a:latin typeface="Gill Sans MT"/>
                          <a:cs typeface="Calibri"/>
                        </a:rPr>
                        <a:t>Menyusun</a:t>
                      </a:r>
                      <a:r>
                        <a:rPr lang="en-US" sz="1000" kern="1200" dirty="0">
                          <a:latin typeface="Gill Sans MT"/>
                          <a:cs typeface="Calibri"/>
                        </a:rPr>
                        <a:t> </a:t>
                      </a:r>
                      <a:r>
                        <a:rPr lang="en-US" sz="1000" kern="1200" dirty="0" err="1">
                          <a:latin typeface="Gill Sans MT"/>
                          <a:cs typeface="Calibri"/>
                        </a:rPr>
                        <a:t>rancangan</a:t>
                      </a:r>
                      <a:r>
                        <a:rPr lang="en-US" sz="1000" kern="1200" dirty="0">
                          <a:latin typeface="Gill Sans MT"/>
                          <a:cs typeface="Calibri"/>
                        </a:rPr>
                        <a:t> </a:t>
                      </a:r>
                      <a:r>
                        <a:rPr lang="en-US" sz="1000" kern="1200" dirty="0" err="1">
                          <a:latin typeface="Gill Sans MT"/>
                          <a:cs typeface="Calibri"/>
                        </a:rPr>
                        <a:t>pembelajaran</a:t>
                      </a:r>
                      <a:r>
                        <a:rPr lang="en-US" sz="1000" kern="1200" dirty="0">
                          <a:latin typeface="Gill Sans MT"/>
                          <a:cs typeface="Calibri"/>
                        </a:rPr>
                        <a:t> yang </a:t>
                      </a:r>
                      <a:r>
                        <a:rPr lang="en-US" sz="1000" kern="1200" dirty="0" err="1">
                          <a:latin typeface="Gill Sans MT"/>
                          <a:cs typeface="Calibri"/>
                        </a:rPr>
                        <a:t>lengkap</a:t>
                      </a:r>
                      <a:r>
                        <a:rPr lang="en-US" sz="1000" kern="1200" dirty="0">
                          <a:latin typeface="Gill Sans MT"/>
                          <a:cs typeface="Calibri"/>
                        </a:rPr>
                        <a:t>, </a:t>
                      </a:r>
                      <a:r>
                        <a:rPr lang="en-US" sz="1000" kern="1200" dirty="0" err="1">
                          <a:latin typeface="Gill Sans MT"/>
                          <a:cs typeface="Calibri"/>
                        </a:rPr>
                        <a:t>baik</a:t>
                      </a:r>
                      <a:r>
                        <a:rPr lang="en-US" sz="1000" kern="1200" dirty="0">
                          <a:latin typeface="Gill Sans MT"/>
                          <a:cs typeface="Calibri"/>
                        </a:rPr>
                        <a:t> </a:t>
                      </a:r>
                      <a:r>
                        <a:rPr lang="en-US" sz="1000" kern="1200" dirty="0" err="1">
                          <a:latin typeface="Gill Sans MT"/>
                          <a:cs typeface="Calibri"/>
                        </a:rPr>
                        <a:t>untuk</a:t>
                      </a:r>
                      <a:r>
                        <a:rPr lang="en-US" sz="1000" kern="1200" dirty="0">
                          <a:latin typeface="Gill Sans MT"/>
                          <a:cs typeface="Calibri"/>
                        </a:rPr>
                        <a:t> </a:t>
                      </a:r>
                      <a:r>
                        <a:rPr lang="en-US" sz="1000" kern="1200" dirty="0" err="1">
                          <a:latin typeface="Gill Sans MT"/>
                          <a:cs typeface="Calibri"/>
                        </a:rPr>
                        <a:t>kegiatan</a:t>
                      </a:r>
                      <a:r>
                        <a:rPr lang="en-US" sz="1000" kern="1200" dirty="0">
                          <a:latin typeface="Gill Sans MT"/>
                          <a:cs typeface="Calibri"/>
                        </a:rPr>
                        <a:t> </a:t>
                      </a:r>
                      <a:r>
                        <a:rPr lang="en-US" sz="1000" kern="1200" dirty="0" err="1">
                          <a:latin typeface="Gill Sans MT"/>
                          <a:cs typeface="Calibri"/>
                        </a:rPr>
                        <a:t>di</a:t>
                      </a:r>
                      <a:r>
                        <a:rPr lang="en-US" sz="1000" kern="1200" dirty="0">
                          <a:latin typeface="Gill Sans MT"/>
                          <a:cs typeface="Calibri"/>
                        </a:rPr>
                        <a:t> </a:t>
                      </a:r>
                      <a:r>
                        <a:rPr lang="en-US" sz="1000" kern="1200" dirty="0" err="1">
                          <a:latin typeface="Gill Sans MT"/>
                          <a:cs typeface="Calibri"/>
                        </a:rPr>
                        <a:t>dalam</a:t>
                      </a:r>
                      <a:r>
                        <a:rPr lang="en-US" sz="1000" kern="1200" dirty="0">
                          <a:latin typeface="Gill Sans MT"/>
                          <a:cs typeface="Calibri"/>
                        </a:rPr>
                        <a:t> </a:t>
                      </a:r>
                      <a:r>
                        <a:rPr lang="en-US" sz="1000" kern="1200" dirty="0" err="1">
                          <a:latin typeface="Gill Sans MT"/>
                          <a:cs typeface="Calibri"/>
                        </a:rPr>
                        <a:t>kelas</a:t>
                      </a:r>
                      <a:r>
                        <a:rPr lang="en-US" sz="1000" kern="1200" dirty="0">
                          <a:latin typeface="Gill Sans MT"/>
                          <a:cs typeface="Calibri"/>
                        </a:rPr>
                        <a:t>, </a:t>
                      </a:r>
                      <a:r>
                        <a:rPr lang="en-US" sz="1000" kern="1200" dirty="0" err="1">
                          <a:latin typeface="Gill Sans MT"/>
                          <a:cs typeface="Calibri"/>
                        </a:rPr>
                        <a:t>laboratorium</a:t>
                      </a:r>
                      <a:r>
                        <a:rPr lang="en-US" sz="1000" kern="1200" dirty="0">
                          <a:latin typeface="Gill Sans MT"/>
                          <a:cs typeface="Calibri"/>
                        </a:rPr>
                        <a:t>, </a:t>
                      </a:r>
                      <a:r>
                        <a:rPr lang="en-US" sz="1000" kern="1200" dirty="0" err="1">
                          <a:latin typeface="Gill Sans MT"/>
                          <a:cs typeface="Calibri"/>
                        </a:rPr>
                        <a:t>maupun</a:t>
                      </a:r>
                      <a:r>
                        <a:rPr lang="en-US" sz="1000" kern="1200" dirty="0">
                          <a:latin typeface="Gill Sans MT"/>
                          <a:cs typeface="Calibri"/>
                        </a:rPr>
                        <a:t> </a:t>
                      </a:r>
                      <a:r>
                        <a:rPr lang="en-US" sz="1000" kern="1200" dirty="0" err="1">
                          <a:latin typeface="Gill Sans MT"/>
                          <a:cs typeface="Calibri"/>
                        </a:rPr>
                        <a:t>di</a:t>
                      </a:r>
                      <a:r>
                        <a:rPr lang="en-US" sz="1000" kern="1200" dirty="0">
                          <a:latin typeface="Gill Sans MT"/>
                          <a:cs typeface="Calibri"/>
                        </a:rPr>
                        <a:t> </a:t>
                      </a:r>
                      <a:r>
                        <a:rPr lang="en-US" sz="1000" kern="1200" dirty="0" err="1">
                          <a:latin typeface="Gill Sans MT"/>
                          <a:cs typeface="Calibri"/>
                        </a:rPr>
                        <a:t>luar</a:t>
                      </a:r>
                      <a:r>
                        <a:rPr lang="en-US" sz="1000" kern="1200" dirty="0">
                          <a:latin typeface="Gill Sans MT"/>
                          <a:cs typeface="Calibri"/>
                        </a:rPr>
                        <a:t> </a:t>
                      </a:r>
                      <a:r>
                        <a:rPr lang="en-US" sz="1000" kern="1200" dirty="0" err="1">
                          <a:latin typeface="Gill Sans MT"/>
                          <a:cs typeface="Calibri"/>
                        </a:rPr>
                        <a:t>kelas</a:t>
                      </a:r>
                      <a:r>
                        <a:rPr lang="en-US" sz="1000" kern="1200" dirty="0">
                          <a:latin typeface="Gill Sans MT"/>
                          <a:cs typeface="Calibri"/>
                        </a:rPr>
                        <a:t>. </a:t>
                      </a:r>
                      <a:endParaRPr lang="en-US" sz="1000" dirty="0">
                        <a:latin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tabLst>
                          <a:tab pos="201930" algn="l"/>
                        </a:tabLst>
                      </a:pPr>
                      <a:r>
                        <a:rPr lang="en-US" sz="1000" kern="1200" dirty="0">
                          <a:latin typeface="Gill Sans MT"/>
                          <a:cs typeface="Calibri"/>
                        </a:rPr>
                        <a:t>70 %  </a:t>
                      </a:r>
                      <a:r>
                        <a:rPr lang="en-US" sz="1000" kern="1200" dirty="0" err="1">
                          <a:latin typeface="Gill Sans MT"/>
                          <a:cs typeface="Calibri"/>
                        </a:rPr>
                        <a:t>tenaga</a:t>
                      </a:r>
                      <a:r>
                        <a:rPr lang="en-US" sz="1000" kern="1200" dirty="0">
                          <a:latin typeface="Gill Sans MT"/>
                          <a:cs typeface="Calibri"/>
                        </a:rPr>
                        <a:t> </a:t>
                      </a:r>
                      <a:r>
                        <a:rPr lang="en-US" sz="1000" kern="1200" dirty="0" err="1">
                          <a:latin typeface="Gill Sans MT"/>
                          <a:cs typeface="Calibri"/>
                        </a:rPr>
                        <a:t>pendidik</a:t>
                      </a:r>
                      <a:r>
                        <a:rPr lang="en-US" sz="1000" kern="1200" dirty="0">
                          <a:latin typeface="Gill Sans MT"/>
                          <a:cs typeface="Calibri"/>
                        </a:rPr>
                        <a:t> </a:t>
                      </a:r>
                      <a:r>
                        <a:rPr lang="en-US" sz="1000" kern="1200" dirty="0" err="1">
                          <a:latin typeface="Gill Sans MT"/>
                          <a:cs typeface="Calibri"/>
                        </a:rPr>
                        <a:t>menyusun</a:t>
                      </a:r>
                      <a:r>
                        <a:rPr lang="en-US" sz="1000" kern="1200" dirty="0">
                          <a:latin typeface="Gill Sans MT"/>
                          <a:cs typeface="Calibri"/>
                        </a:rPr>
                        <a:t> </a:t>
                      </a:r>
                      <a:r>
                        <a:rPr lang="en-US" sz="1000" kern="1200" dirty="0" err="1">
                          <a:latin typeface="Gill Sans MT"/>
                          <a:cs typeface="Calibri"/>
                        </a:rPr>
                        <a:t>rancangan</a:t>
                      </a:r>
                      <a:r>
                        <a:rPr lang="en-US" sz="1000" kern="1200" dirty="0">
                          <a:latin typeface="Gill Sans MT"/>
                          <a:cs typeface="Calibri"/>
                        </a:rPr>
                        <a:t> </a:t>
                      </a:r>
                      <a:r>
                        <a:rPr lang="en-US" sz="1000" kern="1200" dirty="0" err="1">
                          <a:latin typeface="Gill Sans MT"/>
                          <a:cs typeface="Calibri"/>
                        </a:rPr>
                        <a:t>pembelajaran</a:t>
                      </a:r>
                      <a:r>
                        <a:rPr lang="en-US" sz="1000" kern="1200" dirty="0">
                          <a:latin typeface="Gill Sans MT"/>
                          <a:cs typeface="Calibri"/>
                        </a:rPr>
                        <a:t>  yang </a:t>
                      </a:r>
                      <a:r>
                        <a:rPr lang="en-US" sz="1000" kern="1200" dirty="0" err="1">
                          <a:latin typeface="Gill Sans MT"/>
                          <a:cs typeface="Calibri"/>
                        </a:rPr>
                        <a:t>terkait</a:t>
                      </a:r>
                      <a:r>
                        <a:rPr lang="en-US" sz="1000" kern="1200" dirty="0">
                          <a:latin typeface="Gill Sans MT"/>
                          <a:cs typeface="Calibri"/>
                        </a:rPr>
                        <a:t> </a:t>
                      </a:r>
                      <a:r>
                        <a:rPr lang="en-US" sz="1000" kern="1200" dirty="0" err="1">
                          <a:latin typeface="Gill Sans MT"/>
                          <a:cs typeface="Calibri"/>
                        </a:rPr>
                        <a:t>dengan</a:t>
                      </a:r>
                      <a:r>
                        <a:rPr lang="en-US" sz="1000" kern="1200" dirty="0">
                          <a:latin typeface="Gill Sans MT"/>
                          <a:cs typeface="Calibri"/>
                        </a:rPr>
                        <a:t> PPLH.</a:t>
                      </a:r>
                      <a:endParaRPr lang="en-US" sz="1000" dirty="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0">
                <a:tc vMerge="1">
                  <a:txBody>
                    <a:bodyPr/>
                    <a:lstStyle/>
                    <a:p>
                      <a:endParaRPr lang="en-US"/>
                    </a:p>
                  </a:txBody>
                  <a:tcPr/>
                </a:tc>
                <a:tc>
                  <a:txBody>
                    <a:bodyPr/>
                    <a:lstStyle/>
                    <a:p>
                      <a:pPr marL="342900" lvl="0" indent="-342900">
                        <a:buFont typeface="+mj-lt"/>
                        <a:buAutoNum type="arabicPeriod"/>
                        <a:tabLst>
                          <a:tab pos="201930" algn="l"/>
                        </a:tabLst>
                      </a:pPr>
                      <a:r>
                        <a:rPr lang="en-US" sz="1100" kern="1200" dirty="0" err="1">
                          <a:latin typeface="Gill Sans MT"/>
                          <a:cs typeface="Calibri"/>
                        </a:rPr>
                        <a:t>Mengikutsertakan</a:t>
                      </a:r>
                      <a:r>
                        <a:rPr lang="en-US" sz="1100" kern="1200" dirty="0">
                          <a:latin typeface="Gill Sans MT"/>
                          <a:cs typeface="Calibri"/>
                        </a:rPr>
                        <a:t> </a:t>
                      </a:r>
                      <a:r>
                        <a:rPr lang="en-US" sz="1100" kern="1200" dirty="0" err="1">
                          <a:latin typeface="Gill Sans MT"/>
                          <a:cs typeface="Calibri"/>
                        </a:rPr>
                        <a:t>orang</a:t>
                      </a:r>
                      <a:r>
                        <a:rPr lang="en-US" sz="1100" kern="1200" dirty="0">
                          <a:latin typeface="Gill Sans MT"/>
                          <a:cs typeface="Calibri"/>
                        </a:rPr>
                        <a:t> </a:t>
                      </a:r>
                      <a:r>
                        <a:rPr lang="en-US" sz="1100" kern="1200" dirty="0" err="1">
                          <a:latin typeface="Gill Sans MT"/>
                          <a:cs typeface="Calibri"/>
                        </a:rPr>
                        <a:t>tua</a:t>
                      </a:r>
                      <a:r>
                        <a:rPr lang="en-US" sz="1100" kern="1200" dirty="0">
                          <a:latin typeface="Gill Sans MT"/>
                          <a:cs typeface="Calibri"/>
                        </a:rPr>
                        <a:t> </a:t>
                      </a:r>
                      <a:r>
                        <a:rPr lang="en-US" sz="1100" kern="1200" dirty="0" err="1">
                          <a:latin typeface="Gill Sans MT"/>
                          <a:cs typeface="Calibri"/>
                        </a:rPr>
                        <a:t>peserta</a:t>
                      </a:r>
                      <a:r>
                        <a:rPr lang="en-US" sz="1100" kern="1200" dirty="0">
                          <a:latin typeface="Gill Sans MT"/>
                          <a:cs typeface="Calibri"/>
                        </a:rPr>
                        <a:t> </a:t>
                      </a:r>
                      <a:r>
                        <a:rPr lang="en-US" sz="1100" kern="1200" dirty="0" err="1">
                          <a:latin typeface="Gill Sans MT"/>
                          <a:cs typeface="Calibri"/>
                        </a:rPr>
                        <a:t>didik</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masyarakat</a:t>
                      </a:r>
                      <a:r>
                        <a:rPr lang="en-US" sz="1100" kern="1200" dirty="0">
                          <a:latin typeface="Gill Sans MT"/>
                          <a:cs typeface="Calibri"/>
                        </a:rPr>
                        <a:t> </a:t>
                      </a:r>
                      <a:r>
                        <a:rPr lang="en-US" sz="1100" kern="1200" dirty="0" err="1">
                          <a:latin typeface="Gill Sans MT"/>
                          <a:cs typeface="Calibri"/>
                        </a:rPr>
                        <a:t>dalam</a:t>
                      </a:r>
                      <a:r>
                        <a:rPr lang="en-US" sz="1100" kern="1200" dirty="0">
                          <a:latin typeface="Gill Sans MT"/>
                          <a:cs typeface="Calibri"/>
                        </a:rPr>
                        <a:t> program </a:t>
                      </a:r>
                      <a:r>
                        <a:rPr lang="en-US" sz="1100" kern="1200" dirty="0" err="1">
                          <a:latin typeface="Gill Sans MT"/>
                          <a:cs typeface="Calibri"/>
                        </a:rPr>
                        <a:t>pembelajaran</a:t>
                      </a:r>
                      <a:r>
                        <a:rPr lang="en-US" sz="1100" kern="1200" dirty="0">
                          <a:latin typeface="Gill Sans MT"/>
                          <a:cs typeface="Calibri"/>
                        </a:rPr>
                        <a:t> LH</a:t>
                      </a:r>
                      <a:endParaRPr lang="en-US" sz="1100" dirty="0">
                        <a:latin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tabLst>
                          <a:tab pos="201930" algn="l"/>
                        </a:tabLst>
                      </a:pPr>
                      <a:r>
                        <a:rPr lang="en-US" sz="1100" kern="1200" dirty="0" err="1">
                          <a:latin typeface="Gill Sans MT"/>
                          <a:cs typeface="Calibri"/>
                        </a:rPr>
                        <a:t>Prosentase</a:t>
                      </a:r>
                      <a:r>
                        <a:rPr lang="en-US" sz="1100" kern="1200" dirty="0">
                          <a:latin typeface="Gill Sans MT"/>
                          <a:cs typeface="Calibri"/>
                        </a:rPr>
                        <a:t> </a:t>
                      </a:r>
                      <a:r>
                        <a:rPr lang="en-US" sz="1100" kern="1200" dirty="0" err="1">
                          <a:latin typeface="Gill Sans MT"/>
                          <a:cs typeface="Calibri"/>
                        </a:rPr>
                        <a:t>tenaga</a:t>
                      </a:r>
                      <a:r>
                        <a:rPr lang="en-US" sz="1100" kern="1200" dirty="0">
                          <a:latin typeface="Gill Sans MT"/>
                          <a:cs typeface="Calibri"/>
                        </a:rPr>
                        <a:t> </a:t>
                      </a:r>
                      <a:r>
                        <a:rPr lang="en-US" sz="1100" kern="1200" dirty="0" err="1">
                          <a:latin typeface="Gill Sans MT"/>
                          <a:cs typeface="Calibri"/>
                        </a:rPr>
                        <a:t>pendidik</a:t>
                      </a:r>
                      <a:r>
                        <a:rPr lang="en-US" sz="1100" kern="1200" dirty="0">
                          <a:latin typeface="Gill Sans MT"/>
                          <a:cs typeface="Calibri"/>
                        </a:rPr>
                        <a:t> yang </a:t>
                      </a:r>
                      <a:r>
                        <a:rPr lang="en-US" sz="1100" kern="1200" dirty="0" err="1">
                          <a:latin typeface="Gill Sans MT"/>
                          <a:cs typeface="Calibri"/>
                        </a:rPr>
                        <a:t>mengikutsertakan</a:t>
                      </a:r>
                      <a:r>
                        <a:rPr lang="en-US" sz="1100" kern="1200" dirty="0">
                          <a:latin typeface="Gill Sans MT"/>
                          <a:cs typeface="Calibri"/>
                        </a:rPr>
                        <a:t>   </a:t>
                      </a:r>
                      <a:r>
                        <a:rPr lang="en-US" sz="1100" kern="1200" dirty="0" err="1">
                          <a:latin typeface="Gill Sans MT"/>
                          <a:cs typeface="Calibri"/>
                        </a:rPr>
                        <a:t>orang</a:t>
                      </a:r>
                      <a:r>
                        <a:rPr lang="en-US" sz="1100" kern="1200" dirty="0">
                          <a:latin typeface="Gill Sans MT"/>
                          <a:cs typeface="Calibri"/>
                        </a:rPr>
                        <a:t> </a:t>
                      </a:r>
                      <a:r>
                        <a:rPr lang="en-US" sz="1100" kern="1200" dirty="0" err="1">
                          <a:latin typeface="Gill Sans MT"/>
                          <a:cs typeface="Calibri"/>
                        </a:rPr>
                        <a:t>tua</a:t>
                      </a:r>
                      <a:r>
                        <a:rPr lang="en-US" sz="1100" kern="1200" dirty="0">
                          <a:latin typeface="Gill Sans MT"/>
                          <a:cs typeface="Calibri"/>
                        </a:rPr>
                        <a:t> </a:t>
                      </a:r>
                      <a:r>
                        <a:rPr lang="en-US" sz="1100" kern="1200" dirty="0" err="1">
                          <a:latin typeface="Gill Sans MT"/>
                          <a:cs typeface="Calibri"/>
                        </a:rPr>
                        <a:t>peserta</a:t>
                      </a:r>
                      <a:r>
                        <a:rPr lang="en-US" sz="1100" kern="1200" dirty="0">
                          <a:latin typeface="Gill Sans MT"/>
                          <a:cs typeface="Calibri"/>
                        </a:rPr>
                        <a:t> </a:t>
                      </a:r>
                      <a:r>
                        <a:rPr lang="en-US" sz="1100" kern="1200" dirty="0" err="1">
                          <a:latin typeface="Gill Sans MT"/>
                          <a:cs typeface="Calibri"/>
                        </a:rPr>
                        <a:t>didik</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masyarakat</a:t>
                      </a:r>
                      <a:r>
                        <a:rPr lang="en-US" sz="1100" kern="1200" dirty="0">
                          <a:latin typeface="Gill Sans MT"/>
                          <a:cs typeface="Calibri"/>
                        </a:rPr>
                        <a:t>  yang </a:t>
                      </a:r>
                      <a:r>
                        <a:rPr lang="en-US" sz="1100" kern="1200" dirty="0" err="1">
                          <a:latin typeface="Gill Sans MT"/>
                          <a:cs typeface="Calibri"/>
                        </a:rPr>
                        <a:t>terkait</a:t>
                      </a:r>
                      <a:r>
                        <a:rPr lang="en-US" sz="1100" kern="1200" dirty="0">
                          <a:latin typeface="Gill Sans MT"/>
                          <a:cs typeface="Calibri"/>
                        </a:rPr>
                        <a:t> </a:t>
                      </a:r>
                      <a:r>
                        <a:rPr lang="en-US" sz="1100" kern="1200" dirty="0" err="1">
                          <a:latin typeface="Gill Sans MT"/>
                          <a:cs typeface="Calibri"/>
                        </a:rPr>
                        <a:t>dengan</a:t>
                      </a:r>
                      <a:r>
                        <a:rPr lang="en-US" sz="1100" kern="1200" dirty="0">
                          <a:latin typeface="Gill Sans MT"/>
                          <a:cs typeface="Calibri"/>
                        </a:rPr>
                        <a:t> PPLH. (SD </a:t>
                      </a:r>
                      <a:r>
                        <a:rPr lang="en-US" sz="1100" kern="1200" dirty="0" err="1">
                          <a:latin typeface="Gill Sans MT"/>
                          <a:cs typeface="Calibri"/>
                        </a:rPr>
                        <a:t>sebesar</a:t>
                      </a:r>
                      <a:r>
                        <a:rPr lang="en-US" sz="1100" kern="1200" dirty="0">
                          <a:latin typeface="Gill Sans MT"/>
                          <a:cs typeface="Calibri"/>
                        </a:rPr>
                        <a:t> 50%, SMP </a:t>
                      </a:r>
                      <a:r>
                        <a:rPr lang="en-US" sz="1100" kern="1200" dirty="0" err="1">
                          <a:latin typeface="Gill Sans MT"/>
                          <a:cs typeface="Calibri"/>
                        </a:rPr>
                        <a:t>sebesar</a:t>
                      </a:r>
                      <a:r>
                        <a:rPr lang="en-US" sz="1100" kern="1200" dirty="0">
                          <a:latin typeface="Gill Sans MT"/>
                          <a:cs typeface="Calibri"/>
                        </a:rPr>
                        <a:t> 40%, SMA/SMK </a:t>
                      </a:r>
                      <a:r>
                        <a:rPr lang="en-US" sz="1100" kern="1200" dirty="0" err="1">
                          <a:latin typeface="Gill Sans MT"/>
                          <a:cs typeface="Calibri"/>
                        </a:rPr>
                        <a:t>sebesar</a:t>
                      </a:r>
                      <a:r>
                        <a:rPr lang="en-US" sz="1100" kern="1200" dirty="0">
                          <a:latin typeface="Gill Sans MT"/>
                          <a:cs typeface="Calibri"/>
                        </a:rPr>
                        <a:t> 30%)</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4440">
                <a:tc vMerge="1">
                  <a:txBody>
                    <a:bodyPr/>
                    <a:lstStyle/>
                    <a:p>
                      <a:endParaRPr lang="en-US"/>
                    </a:p>
                  </a:txBody>
                  <a:tcPr/>
                </a:tc>
                <a:tc>
                  <a:txBody>
                    <a:bodyPr/>
                    <a:lstStyle/>
                    <a:p>
                      <a:pPr marL="342900" lvl="0" indent="-342900">
                        <a:buFont typeface="+mj-lt"/>
                        <a:buAutoNum type="arabicPeriod"/>
                        <a:tabLst>
                          <a:tab pos="201930" algn="l"/>
                        </a:tabLst>
                      </a:pPr>
                      <a:r>
                        <a:rPr lang="en-US" sz="1100" kern="1200" dirty="0" err="1">
                          <a:latin typeface="Gill Sans MT"/>
                          <a:cs typeface="Calibri"/>
                        </a:rPr>
                        <a:t>Mengkomunikasikan</a:t>
                      </a:r>
                      <a:r>
                        <a:rPr lang="en-US" sz="1100" kern="1200" dirty="0">
                          <a:latin typeface="Gill Sans MT"/>
                          <a:cs typeface="Calibri"/>
                        </a:rPr>
                        <a:t> </a:t>
                      </a:r>
                      <a:r>
                        <a:rPr lang="en-US" sz="1100" kern="1200" dirty="0" err="1">
                          <a:latin typeface="Gill Sans MT"/>
                          <a:cs typeface="Calibri"/>
                        </a:rPr>
                        <a:t>hasil-hasil</a:t>
                      </a:r>
                      <a:r>
                        <a:rPr lang="en-US" sz="1100" kern="1200" dirty="0">
                          <a:latin typeface="Gill Sans MT"/>
                          <a:cs typeface="Calibri"/>
                        </a:rPr>
                        <a:t> </a:t>
                      </a:r>
                      <a:r>
                        <a:rPr lang="en-US" sz="1100" kern="1200" dirty="0" err="1">
                          <a:latin typeface="Gill Sans MT"/>
                          <a:cs typeface="Calibri"/>
                        </a:rPr>
                        <a:t>inovasi</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LH.</a:t>
                      </a:r>
                      <a:endParaRPr lang="en-US" sz="1100" dirty="0">
                        <a:latin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785">
                        <a:lnSpc>
                          <a:spcPct val="90000"/>
                        </a:lnSpc>
                        <a:spcBef>
                          <a:spcPts val="480"/>
                        </a:spcBef>
                        <a:spcAft>
                          <a:spcPts val="600"/>
                        </a:spcAft>
                      </a:pPr>
                      <a:r>
                        <a:rPr lang="id-ID" sz="1100" kern="1200" dirty="0">
                          <a:latin typeface="Gill Sans MT"/>
                          <a:ea typeface="Calibri"/>
                          <a:cs typeface="Times New Roman"/>
                        </a:rPr>
                        <a:t>Hasil inovasi pembelajaran LH dikomunikasikan melalui :  majalah dinding, buletin sekolah, pameran,  web-site,  radio,  TV,  surat kabar, jurnal, dll</a:t>
                      </a:r>
                      <a:endParaRPr lang="en-US" sz="1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914400" y="1447800"/>
            <a:ext cx="7696200" cy="434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7" name="Picture 6"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8" name="Picture 7"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1600" b="1" dirty="0" smtClean="0"/>
              <a:t>PELAKSANAAN KURIKULUM BERBASIS LINGKUNGAN</a:t>
            </a:r>
            <a:endParaRPr lang="en-US" sz="1600" dirty="0"/>
          </a:p>
        </p:txBody>
      </p:sp>
      <p:graphicFrame>
        <p:nvGraphicFramePr>
          <p:cNvPr id="5" name="Content Placeholder 4"/>
          <p:cNvGraphicFramePr>
            <a:graphicFrameLocks noGrp="1"/>
          </p:cNvGraphicFramePr>
          <p:nvPr>
            <p:ph sz="quarter" idx="1"/>
          </p:nvPr>
        </p:nvGraphicFramePr>
        <p:xfrm>
          <a:off x="990601" y="1828802"/>
          <a:ext cx="7543800" cy="7644054"/>
        </p:xfrm>
        <a:graphic>
          <a:graphicData uri="http://schemas.openxmlformats.org/drawingml/2006/table">
            <a:tbl>
              <a:tblPr/>
              <a:tblGrid>
                <a:gridCol w="2514600"/>
                <a:gridCol w="2514600"/>
                <a:gridCol w="2514600"/>
              </a:tblGrid>
              <a:tr h="186961">
                <a:tc>
                  <a:txBody>
                    <a:bodyPr/>
                    <a:lstStyle/>
                    <a:p>
                      <a:pPr marL="291465" indent="-291465" algn="ctr">
                        <a:tabLst>
                          <a:tab pos="291465" algn="l"/>
                        </a:tabLst>
                      </a:pPr>
                      <a:r>
                        <a:rPr lang="en-US" sz="1200" b="1" kern="1200" dirty="0" err="1">
                          <a:latin typeface="Gill Sans MT"/>
                          <a:cs typeface="Calibri"/>
                        </a:rPr>
                        <a:t>Standar</a:t>
                      </a:r>
                      <a:endParaRPr lang="en-US" sz="1200" dirty="0">
                        <a:latin typeface="Times New Roman"/>
                      </a:endParaRPr>
                    </a:p>
                  </a:txBody>
                  <a:tcPr marL="33907" marR="33907" marT="4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tabLst>
                          <a:tab pos="291465" algn="l"/>
                        </a:tabLst>
                      </a:pPr>
                      <a:r>
                        <a:rPr lang="en-US" sz="1200" b="1" kern="1200" dirty="0" err="1">
                          <a:latin typeface="Gill Sans MT"/>
                          <a:cs typeface="Calibri"/>
                        </a:rPr>
                        <a:t>Implementasi</a:t>
                      </a:r>
                      <a:endParaRPr lang="en-US" sz="1200" dirty="0">
                        <a:latin typeface="Times New Roman"/>
                      </a:endParaRPr>
                    </a:p>
                  </a:txBody>
                  <a:tcPr marL="33907" marR="33907" marT="4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tabLst>
                          <a:tab pos="291465" algn="l"/>
                        </a:tabLst>
                      </a:pPr>
                      <a:r>
                        <a:rPr lang="en-US" sz="1200" b="1" kern="1200" dirty="0" err="1">
                          <a:latin typeface="Gill Sans MT"/>
                          <a:cs typeface="Calibri"/>
                        </a:rPr>
                        <a:t>Pencapaian</a:t>
                      </a:r>
                      <a:endParaRPr lang="en-US" sz="1200" dirty="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027">
                <a:tc rowSpan="3">
                  <a:txBody>
                    <a:bodyPr/>
                    <a:lstStyle/>
                    <a:p>
                      <a:pPr marL="342900" lvl="0" indent="-342900">
                        <a:buFont typeface="+mj-lt"/>
                        <a:buAutoNum type="alphaUcPeriod"/>
                        <a:tabLst>
                          <a:tab pos="160020" algn="l"/>
                        </a:tabLst>
                      </a:pPr>
                      <a:r>
                        <a:rPr lang="id-ID" sz="1400" kern="1200" dirty="0">
                          <a:latin typeface="Gill Sans MT"/>
                          <a:cs typeface="Calibri"/>
                        </a:rPr>
                        <a:t>Peserta didik  melakukan kegiatan pembelajaran tentang perlindungan dan pengelolaan lingkungan hidup. </a:t>
                      </a:r>
                      <a:endParaRPr lang="en-US" sz="1400" dirty="0">
                        <a:latin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600"/>
                        </a:spcAft>
                        <a:buFont typeface="+mj-lt"/>
                        <a:buAutoNum type="arabicPeriod"/>
                        <a:tabLst>
                          <a:tab pos="201930" algn="l"/>
                        </a:tabLst>
                      </a:pPr>
                      <a:r>
                        <a:rPr lang="id-ID" sz="1400" kern="1200" dirty="0">
                          <a:latin typeface="Gill Sans MT"/>
                          <a:ea typeface="Calibri"/>
                          <a:cs typeface="Calibri"/>
                        </a:rPr>
                        <a:t>Mengkaitkan pengetahuan konseptual dan prosedural dalam pemecahan masalah LH, serta penerapannya dalam kehidupan sehari-hari.</a:t>
                      </a:r>
                      <a:endParaRPr lang="en-US" sz="1400" dirty="0">
                        <a:latin typeface="Calibri"/>
                        <a:ea typeface="Calibri"/>
                        <a:cs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785">
                        <a:lnSpc>
                          <a:spcPct val="90000"/>
                        </a:lnSpc>
                        <a:spcBef>
                          <a:spcPts val="480"/>
                        </a:spcBef>
                        <a:spcAft>
                          <a:spcPts val="0"/>
                        </a:spcAft>
                      </a:pPr>
                      <a:r>
                        <a:rPr lang="id-ID" sz="1400" kern="1200" dirty="0">
                          <a:latin typeface="Gill Sans MT"/>
                          <a:ea typeface="Calibri"/>
                          <a:cs typeface="Calibri"/>
                        </a:rPr>
                        <a:t>70 %  tenaga pendidik mempunyai kemampuan memecahkan masalah LH.</a:t>
                      </a:r>
                      <a:endParaRPr lang="en-US" sz="1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536">
                <a:tc vMerge="1">
                  <a:txBody>
                    <a:bodyPr/>
                    <a:lstStyle/>
                    <a:p>
                      <a:endParaRPr lang="en-US"/>
                    </a:p>
                  </a:txBody>
                  <a:tcPr/>
                </a:tc>
                <a:tc>
                  <a:txBody>
                    <a:bodyPr/>
                    <a:lstStyle/>
                    <a:p>
                      <a:pPr marL="342900" lvl="0" indent="-342900">
                        <a:lnSpc>
                          <a:spcPct val="115000"/>
                        </a:lnSpc>
                        <a:spcAft>
                          <a:spcPts val="600"/>
                        </a:spcAft>
                        <a:buFont typeface="+mj-lt"/>
                        <a:buAutoNum type="arabicPeriod"/>
                        <a:tabLst>
                          <a:tab pos="201930" algn="l"/>
                        </a:tabLst>
                      </a:pPr>
                      <a:r>
                        <a:rPr lang="id-ID" sz="1400" kern="1200">
                          <a:latin typeface="Gill Sans MT"/>
                          <a:ea typeface="Times New Roman"/>
                          <a:cs typeface="Calibri"/>
                        </a:rPr>
                        <a:t>Menerapkan pengetahuan LH yang diperoleh untuk memecahkan masalah LH  dalam kehidupan sehari-hari.</a:t>
                      </a:r>
                      <a:endParaRPr lang="en-US" sz="1400">
                        <a:latin typeface="Calibri"/>
                        <a:ea typeface="Calibri"/>
                        <a:cs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785">
                        <a:lnSpc>
                          <a:spcPct val="90000"/>
                        </a:lnSpc>
                        <a:spcBef>
                          <a:spcPts val="480"/>
                        </a:spcBef>
                        <a:spcAft>
                          <a:spcPts val="0"/>
                        </a:spcAft>
                      </a:pPr>
                      <a:r>
                        <a:rPr lang="id-ID" sz="1400" kern="1200" dirty="0">
                          <a:latin typeface="Gill Sans MT"/>
                          <a:ea typeface="Times New Roman"/>
                          <a:cs typeface="Calibri"/>
                        </a:rPr>
                        <a:t>50% peserta didik mempunyai kemampuan memecahkan masalah LH</a:t>
                      </a:r>
                      <a:endParaRPr lang="en-US" sz="1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4530">
                <a:tc vMerge="1">
                  <a:txBody>
                    <a:bodyPr/>
                    <a:lstStyle/>
                    <a:p>
                      <a:endParaRPr lang="en-US"/>
                    </a:p>
                  </a:txBody>
                  <a:tcPr/>
                </a:tc>
                <a:tc>
                  <a:txBody>
                    <a:bodyPr/>
                    <a:lstStyle/>
                    <a:p>
                      <a:pPr marL="342900" lvl="0" indent="-342900">
                        <a:lnSpc>
                          <a:spcPct val="115000"/>
                        </a:lnSpc>
                        <a:spcAft>
                          <a:spcPts val="0"/>
                        </a:spcAft>
                        <a:buFont typeface="+mj-lt"/>
                        <a:buAutoNum type="arabicPeriod"/>
                        <a:tabLst>
                          <a:tab pos="201930" algn="l"/>
                        </a:tabLst>
                      </a:pPr>
                      <a:r>
                        <a:rPr lang="id-ID" sz="1400" kern="1200">
                          <a:latin typeface="Gill Sans MT"/>
                          <a:ea typeface="Times New Roman"/>
                          <a:cs typeface="Calibri"/>
                        </a:rPr>
                        <a:t>Mengkomunikasikan hasil pembelajaran  LH dengan berbagai cara  dan media.</a:t>
                      </a:r>
                      <a:endParaRPr lang="en-US" sz="1400">
                        <a:latin typeface="Calibri"/>
                        <a:ea typeface="Calibri"/>
                        <a:cs typeface="Times New Roman"/>
                      </a:endParaRPr>
                    </a:p>
                  </a:txBody>
                  <a:tcPr marL="33907" marR="33907" marT="40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785">
                        <a:lnSpc>
                          <a:spcPct val="90000"/>
                        </a:lnSpc>
                        <a:spcBef>
                          <a:spcPts val="480"/>
                        </a:spcBef>
                        <a:spcAft>
                          <a:spcPts val="600"/>
                        </a:spcAft>
                      </a:pPr>
                      <a:r>
                        <a:rPr lang="id-ID" sz="1400" kern="1200" dirty="0">
                          <a:latin typeface="Gill Sans MT"/>
                          <a:ea typeface="Times New Roman"/>
                          <a:cs typeface="Calibri"/>
                        </a:rPr>
                        <a:t>50% peserta didik mengkomunikasikan hasil pembelajaran LH melalui : majalah dinding, buletin sekolah, pameran, web-site,radio, TV, surat kabar, jurnal, dll.</a:t>
                      </a:r>
                      <a:endParaRPr lang="en-US" sz="1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914400" y="1752600"/>
            <a:ext cx="7696200" cy="434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7" name="Picture 6"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8" name="Picture 7"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smtClean="0"/>
              <a:t>Dasar Hukum</a:t>
            </a:r>
            <a:endParaRPr lang="id-ID" sz="2400" dirty="0"/>
          </a:p>
        </p:txBody>
      </p:sp>
      <p:sp>
        <p:nvSpPr>
          <p:cNvPr id="3" name="Content Placeholder 2"/>
          <p:cNvSpPr>
            <a:spLocks noGrp="1"/>
          </p:cNvSpPr>
          <p:nvPr>
            <p:ph sz="quarter" idx="1"/>
          </p:nvPr>
        </p:nvSpPr>
        <p:spPr/>
        <p:txBody>
          <a:bodyPr/>
          <a:lstStyle/>
          <a:p>
            <a:r>
              <a:rPr lang="id-ID" dirty="0" smtClean="0"/>
              <a:t>Undang-Undang Republik Indonesia Nomor 32 Tahun 2009 tentang Perlindungan dan Pengelolaan Lingkungan Hidup</a:t>
            </a:r>
          </a:p>
          <a:p>
            <a:r>
              <a:rPr lang="id-ID" dirty="0" smtClean="0"/>
              <a:t>Peraturan Menteri Negara Lingkungan Hidup Nomor 05 Tahun 2013 tentang Pedoman Pelaksanaan Program Adiwiyata</a:t>
            </a:r>
          </a:p>
          <a:p>
            <a:endParaRPr lang="id-ID" dirty="0"/>
          </a:p>
        </p:txBody>
      </p:sp>
      <p:pic>
        <p:nvPicPr>
          <p:cNvPr id="4" name="Picture 3"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4" cstate="print"/>
          <a:srcRect/>
          <a:stretch>
            <a:fillRect/>
          </a:stretch>
        </p:blipFill>
        <p:spPr bwMode="auto">
          <a:xfrm>
            <a:off x="6686549" y="228600"/>
            <a:ext cx="857251" cy="838200"/>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14400"/>
          </a:xfrm>
        </p:spPr>
        <p:txBody>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id-ID" sz="2000" b="1" dirty="0" smtClean="0"/>
              <a:t>KEGIATAN LINGKUNGAN BERBASIS PARTISIPATIF</a:t>
            </a:r>
            <a:r>
              <a:rPr lang="en-US" sz="2000" dirty="0" smtClean="0"/>
              <a:t/>
            </a:r>
            <a:br>
              <a:rPr lang="en-US" sz="2000" dirty="0" smtClean="0"/>
            </a:br>
            <a:r>
              <a:rPr lang="id-ID" dirty="0" smtClean="0"/>
              <a:t> </a:t>
            </a:r>
            <a:r>
              <a:rPr lang="en-US" dirty="0" smtClean="0"/>
              <a:t/>
            </a:r>
            <a:br>
              <a:rPr lang="en-US" dirty="0" smtClean="0"/>
            </a:br>
            <a:endParaRPr lang="en-US" dirty="0"/>
          </a:p>
        </p:txBody>
      </p:sp>
      <p:graphicFrame>
        <p:nvGraphicFramePr>
          <p:cNvPr id="8" name="Content Placeholder 7"/>
          <p:cNvGraphicFramePr>
            <a:graphicFrameLocks noGrp="1"/>
          </p:cNvGraphicFramePr>
          <p:nvPr>
            <p:ph sz="quarter" idx="1"/>
          </p:nvPr>
        </p:nvGraphicFramePr>
        <p:xfrm>
          <a:off x="990600" y="1371602"/>
          <a:ext cx="7467600" cy="9898265"/>
        </p:xfrm>
        <a:graphic>
          <a:graphicData uri="http://schemas.openxmlformats.org/drawingml/2006/table">
            <a:tbl>
              <a:tblPr/>
              <a:tblGrid>
                <a:gridCol w="2489200"/>
                <a:gridCol w="2489200"/>
                <a:gridCol w="2489200"/>
              </a:tblGrid>
              <a:tr h="142760">
                <a:tc>
                  <a:txBody>
                    <a:bodyPr/>
                    <a:lstStyle/>
                    <a:p>
                      <a:pPr marL="291465" indent="-291465" algn="ctr">
                        <a:lnSpc>
                          <a:spcPct val="115000"/>
                        </a:lnSpc>
                        <a:spcAft>
                          <a:spcPts val="0"/>
                        </a:spcAft>
                        <a:tabLst>
                          <a:tab pos="201930" algn="l"/>
                        </a:tabLst>
                      </a:pPr>
                      <a:r>
                        <a:rPr lang="id-ID" sz="700" b="1" kern="1200" dirty="0">
                          <a:latin typeface="Gill Sans MT"/>
                          <a:ea typeface="Calibri"/>
                          <a:cs typeface="Calibri"/>
                        </a:rPr>
                        <a:t>Standar</a:t>
                      </a:r>
                      <a:endParaRPr lang="en-US" sz="700" dirty="0">
                        <a:latin typeface="Calibri"/>
                        <a:ea typeface="Calibri"/>
                        <a:cs typeface="Times New Roman"/>
                      </a:endParaRPr>
                    </a:p>
                  </a:txBody>
                  <a:tcPr marL="40884" marR="40884" marT="49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lnSpc>
                          <a:spcPct val="115000"/>
                        </a:lnSpc>
                        <a:spcAft>
                          <a:spcPts val="0"/>
                        </a:spcAft>
                        <a:tabLst>
                          <a:tab pos="201930" algn="l"/>
                        </a:tabLst>
                      </a:pPr>
                      <a:r>
                        <a:rPr lang="id-ID" sz="700" b="1" kern="1200">
                          <a:latin typeface="Gill Sans MT"/>
                          <a:ea typeface="Calibri"/>
                          <a:cs typeface="Calibri"/>
                        </a:rPr>
                        <a:t>Implementasi</a:t>
                      </a:r>
                      <a:endParaRPr lang="en-US" sz="700">
                        <a:latin typeface="Calibri"/>
                        <a:ea typeface="Calibri"/>
                        <a:cs typeface="Times New Roman"/>
                      </a:endParaRPr>
                    </a:p>
                  </a:txBody>
                  <a:tcPr marL="40884" marR="40884" marT="49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lnSpc>
                          <a:spcPct val="115000"/>
                        </a:lnSpc>
                        <a:spcAft>
                          <a:spcPts val="0"/>
                        </a:spcAft>
                        <a:tabLst>
                          <a:tab pos="201930" algn="l"/>
                        </a:tabLst>
                      </a:pPr>
                      <a:r>
                        <a:rPr lang="id-ID" sz="700" b="1" kern="1200">
                          <a:latin typeface="Gill Sans MT"/>
                          <a:ea typeface="Calibri"/>
                          <a:cs typeface="Calibri"/>
                        </a:rPr>
                        <a:t>Pencapaian</a:t>
                      </a:r>
                      <a:endParaRPr lang="en-US" sz="7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0">
                <a:tc rowSpan="5">
                  <a:txBody>
                    <a:bodyPr/>
                    <a:lstStyle/>
                    <a:p>
                      <a:pPr marL="342900" lvl="0" indent="-342900">
                        <a:spcAft>
                          <a:spcPts val="0"/>
                        </a:spcAft>
                        <a:buFont typeface="+mj-lt"/>
                        <a:buAutoNum type="alphaUcPeriod"/>
                      </a:pPr>
                      <a:r>
                        <a:rPr lang="en-US" sz="1100" kern="1200">
                          <a:latin typeface="Gill Sans MT"/>
                          <a:ea typeface="Times New Roman"/>
                          <a:cs typeface="Calibri"/>
                        </a:rPr>
                        <a:t>Melaksanakan kegiatan perlindungan dan pengelolaan lingkungan hidup yang terencana bagi warga sekolah.</a:t>
                      </a:r>
                      <a:endParaRPr lang="en-US" sz="1100">
                        <a:latin typeface="Times New Roman"/>
                        <a:ea typeface="Times New Roman"/>
                      </a:endParaRPr>
                    </a:p>
                  </a:txBody>
                  <a:tcPr marL="40884" marR="40884" marT="49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buFont typeface="+mj-lt"/>
                        <a:buAutoNum type="arabicPeriod"/>
                        <a:tabLst>
                          <a:tab pos="201295" algn="l"/>
                        </a:tabLst>
                      </a:pPr>
                      <a:r>
                        <a:rPr lang="en-US" sz="1100" kern="1200" dirty="0" err="1">
                          <a:latin typeface="Gill Sans MT"/>
                          <a:cs typeface="Calibri"/>
                        </a:rPr>
                        <a:t>Memelihara</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merawat</a:t>
                      </a:r>
                      <a:r>
                        <a:rPr lang="en-US" sz="1100" kern="1200" dirty="0">
                          <a:latin typeface="Gill Sans MT"/>
                          <a:cs typeface="Calibri"/>
                        </a:rPr>
                        <a:t> </a:t>
                      </a:r>
                      <a:r>
                        <a:rPr lang="en-US" sz="1100" kern="1200" dirty="0" err="1">
                          <a:latin typeface="Gill Sans MT"/>
                          <a:cs typeface="Calibri"/>
                        </a:rPr>
                        <a:t>gedung</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a:t>
                      </a:r>
                      <a:r>
                        <a:rPr lang="en-US" sz="1100" kern="1200" dirty="0" err="1">
                          <a:latin typeface="Gill Sans MT"/>
                          <a:cs typeface="Calibri"/>
                        </a:rPr>
                        <a:t>oleh</a:t>
                      </a:r>
                      <a:r>
                        <a:rPr lang="en-US" sz="1100" kern="1200" dirty="0">
                          <a:latin typeface="Gill Sans MT"/>
                          <a:cs typeface="Calibri"/>
                        </a:rPr>
                        <a:t> </a:t>
                      </a:r>
                      <a:r>
                        <a:rPr lang="en-US" sz="1100" kern="1200" dirty="0" err="1">
                          <a:latin typeface="Gill Sans MT"/>
                          <a:cs typeface="Calibri"/>
                        </a:rPr>
                        <a:t>warga</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a:t>
                      </a:r>
                      <a:endParaRPr lang="en-US" sz="1100" dirty="0">
                        <a:latin typeface="Times New Roman"/>
                      </a:endParaRPr>
                    </a:p>
                  </a:txBody>
                  <a:tcPr marL="40884" marR="40884" marT="49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spcAft>
                          <a:spcPts val="600"/>
                        </a:spcAft>
                        <a:tabLst>
                          <a:tab pos="201295" algn="l"/>
                        </a:tabLst>
                      </a:pPr>
                      <a:r>
                        <a:rPr lang="en-US" sz="1100" kern="1200" dirty="0">
                          <a:latin typeface="Gill Sans MT"/>
                          <a:cs typeface="Calibri"/>
                        </a:rPr>
                        <a:t>80 % </a:t>
                      </a:r>
                      <a:r>
                        <a:rPr lang="en-US" sz="1100" kern="1200" dirty="0" err="1">
                          <a:latin typeface="Gill Sans MT"/>
                          <a:cs typeface="Calibri"/>
                        </a:rPr>
                        <a:t>warga</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a:t>
                      </a:r>
                      <a:r>
                        <a:rPr lang="en-US" sz="1100" kern="1200" dirty="0" err="1">
                          <a:latin typeface="Gill Sans MT"/>
                          <a:cs typeface="Calibri"/>
                        </a:rPr>
                        <a:t>terlibat</a:t>
                      </a:r>
                      <a:r>
                        <a:rPr lang="en-US" sz="1100" kern="1200" dirty="0">
                          <a:latin typeface="Gill Sans MT"/>
                          <a:cs typeface="Calibri"/>
                        </a:rPr>
                        <a:t> </a:t>
                      </a:r>
                      <a:r>
                        <a:rPr lang="en-US" sz="1100" kern="1200" dirty="0" err="1">
                          <a:latin typeface="Gill Sans MT"/>
                          <a:cs typeface="Calibri"/>
                        </a:rPr>
                        <a:t>dalam</a:t>
                      </a:r>
                      <a:r>
                        <a:rPr lang="en-US" sz="1100" kern="1200" dirty="0">
                          <a:latin typeface="Gill Sans MT"/>
                          <a:cs typeface="Calibri"/>
                        </a:rPr>
                        <a:t> </a:t>
                      </a:r>
                      <a:r>
                        <a:rPr lang="en-US" sz="1100" kern="1200" dirty="0" err="1">
                          <a:latin typeface="Gill Sans MT"/>
                          <a:cs typeface="Calibri"/>
                        </a:rPr>
                        <a:t>pemeliharaan</a:t>
                      </a:r>
                      <a:r>
                        <a:rPr lang="en-US" sz="1100" kern="1200" dirty="0">
                          <a:latin typeface="Gill Sans MT"/>
                          <a:cs typeface="Calibri"/>
                        </a:rPr>
                        <a:t> </a:t>
                      </a:r>
                      <a:r>
                        <a:rPr lang="en-US" sz="1100" kern="1200" dirty="0" err="1">
                          <a:latin typeface="Gill Sans MT"/>
                          <a:cs typeface="Calibri"/>
                        </a:rPr>
                        <a:t>gedung</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 </a:t>
                      </a:r>
                      <a:r>
                        <a:rPr lang="en-US" sz="1100" kern="1200" dirty="0" err="1">
                          <a:latin typeface="Gill Sans MT"/>
                          <a:cs typeface="Calibri"/>
                        </a:rPr>
                        <a:t>antara</a:t>
                      </a:r>
                      <a:r>
                        <a:rPr lang="en-US" sz="1100" kern="1200" dirty="0">
                          <a:latin typeface="Gill Sans MT"/>
                          <a:cs typeface="Calibri"/>
                        </a:rPr>
                        <a:t> lain; </a:t>
                      </a:r>
                      <a:r>
                        <a:rPr lang="en-US" sz="1100" kern="1200" dirty="0" err="1">
                          <a:latin typeface="Gill Sans MT"/>
                          <a:cs typeface="Calibri"/>
                        </a:rPr>
                        <a:t>piket</a:t>
                      </a:r>
                      <a:r>
                        <a:rPr lang="en-US" sz="1100" kern="1200" dirty="0">
                          <a:latin typeface="Gill Sans MT"/>
                          <a:cs typeface="Calibri"/>
                        </a:rPr>
                        <a:t> </a:t>
                      </a:r>
                      <a:r>
                        <a:rPr lang="en-US" sz="1100" kern="1200" dirty="0" err="1">
                          <a:latin typeface="Gill Sans MT"/>
                          <a:cs typeface="Calibri"/>
                        </a:rPr>
                        <a:t>kebersihan</a:t>
                      </a:r>
                      <a:r>
                        <a:rPr lang="en-US" sz="1100" kern="1200" dirty="0">
                          <a:latin typeface="Gill Sans MT"/>
                          <a:cs typeface="Calibri"/>
                        </a:rPr>
                        <a:t> </a:t>
                      </a:r>
                      <a:r>
                        <a:rPr lang="en-US" sz="1100" kern="1200" dirty="0" err="1">
                          <a:latin typeface="Gill Sans MT"/>
                          <a:cs typeface="Calibri"/>
                        </a:rPr>
                        <a:t>kelas</a:t>
                      </a:r>
                      <a:r>
                        <a:rPr lang="en-US" sz="1100" kern="1200" dirty="0">
                          <a:latin typeface="Gill Sans MT"/>
                          <a:cs typeface="Calibri"/>
                        </a:rPr>
                        <a:t>, </a:t>
                      </a:r>
                      <a:r>
                        <a:rPr lang="en-US" sz="1100" kern="1200" dirty="0" err="1">
                          <a:latin typeface="Gill Sans MT"/>
                          <a:cs typeface="Calibri"/>
                        </a:rPr>
                        <a:t>Jumat</a:t>
                      </a:r>
                      <a:r>
                        <a:rPr lang="en-US" sz="1100" kern="1200" dirty="0">
                          <a:latin typeface="Gill Sans MT"/>
                          <a:cs typeface="Calibri"/>
                        </a:rPr>
                        <a:t> </a:t>
                      </a:r>
                      <a:r>
                        <a:rPr lang="en-US" sz="1100" kern="1200" dirty="0" err="1">
                          <a:latin typeface="Gill Sans MT"/>
                          <a:cs typeface="Calibri"/>
                        </a:rPr>
                        <a:t>Bersih</a:t>
                      </a:r>
                      <a:r>
                        <a:rPr lang="en-US" sz="1100" kern="1200" dirty="0">
                          <a:latin typeface="Gill Sans MT"/>
                          <a:cs typeface="Calibri"/>
                        </a:rPr>
                        <a:t>, </a:t>
                      </a:r>
                      <a:r>
                        <a:rPr lang="en-US" sz="1100" kern="1200" dirty="0" err="1">
                          <a:latin typeface="Gill Sans MT"/>
                          <a:cs typeface="Calibri"/>
                        </a:rPr>
                        <a:t>lomba</a:t>
                      </a:r>
                      <a:r>
                        <a:rPr lang="en-US" sz="1100" kern="1200" dirty="0">
                          <a:latin typeface="Gill Sans MT"/>
                          <a:cs typeface="Calibri"/>
                        </a:rPr>
                        <a:t> </a:t>
                      </a:r>
                      <a:r>
                        <a:rPr lang="en-US" sz="1100" kern="1200" dirty="0" err="1">
                          <a:latin typeface="Gill Sans MT"/>
                          <a:cs typeface="Calibri"/>
                        </a:rPr>
                        <a:t>kebersihan</a:t>
                      </a:r>
                      <a:r>
                        <a:rPr lang="en-US" sz="1100" kern="1200" dirty="0">
                          <a:latin typeface="Gill Sans MT"/>
                          <a:cs typeface="Calibri"/>
                        </a:rPr>
                        <a:t> </a:t>
                      </a:r>
                      <a:r>
                        <a:rPr lang="en-US" sz="1100" kern="1200" dirty="0" err="1">
                          <a:latin typeface="Gill Sans MT"/>
                          <a:cs typeface="Calibri"/>
                        </a:rPr>
                        <a:t>kelas</a:t>
                      </a:r>
                      <a:r>
                        <a:rPr lang="en-US" sz="1100" kern="1200" dirty="0">
                          <a:latin typeface="Gill Sans MT"/>
                          <a:cs typeface="Calibri"/>
                        </a:rPr>
                        <a:t>, </a:t>
                      </a:r>
                      <a:r>
                        <a:rPr lang="en-US" sz="1100" kern="1200" dirty="0" err="1">
                          <a:latin typeface="Gill Sans MT"/>
                          <a:cs typeface="Calibri"/>
                        </a:rPr>
                        <a:t>kegiatan</a:t>
                      </a:r>
                      <a:r>
                        <a:rPr lang="en-US" sz="1100" kern="1200" dirty="0">
                          <a:latin typeface="Gill Sans MT"/>
                          <a:cs typeface="Calibri"/>
                        </a:rPr>
                        <a:t> </a:t>
                      </a:r>
                      <a:r>
                        <a:rPr lang="en-US" sz="1100" kern="1200" dirty="0" err="1">
                          <a:latin typeface="Gill Sans MT"/>
                          <a:cs typeface="Calibri"/>
                        </a:rPr>
                        <a:t>pemeliharaan</a:t>
                      </a:r>
                      <a:r>
                        <a:rPr lang="en-US" sz="1100" kern="1200" dirty="0">
                          <a:latin typeface="Gill Sans MT"/>
                          <a:cs typeface="Calibri"/>
                        </a:rPr>
                        <a:t> </a:t>
                      </a:r>
                      <a:r>
                        <a:rPr lang="en-US" sz="1100" kern="1200" dirty="0" err="1">
                          <a:latin typeface="Gill Sans MT"/>
                          <a:cs typeface="Calibri"/>
                        </a:rPr>
                        <a:t>taman</a:t>
                      </a:r>
                      <a:r>
                        <a:rPr lang="en-US" sz="1100" kern="1200" dirty="0">
                          <a:latin typeface="Gill Sans MT"/>
                          <a:cs typeface="Calibri"/>
                        </a:rPr>
                        <a:t> </a:t>
                      </a:r>
                      <a:r>
                        <a:rPr lang="en-US" sz="1100" kern="1200" dirty="0" err="1">
                          <a:latin typeface="Gill Sans MT"/>
                          <a:cs typeface="Calibri"/>
                        </a:rPr>
                        <a:t>oleh</a:t>
                      </a:r>
                      <a:r>
                        <a:rPr lang="en-US" sz="1100" kern="1200" dirty="0">
                          <a:latin typeface="Gill Sans MT"/>
                          <a:cs typeface="Calibri"/>
                        </a:rPr>
                        <a:t> </a:t>
                      </a:r>
                      <a:r>
                        <a:rPr lang="en-US" sz="1100" kern="1200" dirty="0" err="1">
                          <a:latin typeface="Gill Sans MT"/>
                          <a:cs typeface="Calibri"/>
                        </a:rPr>
                        <a:t>masing</a:t>
                      </a:r>
                      <a:r>
                        <a:rPr lang="en-US" sz="1100" kern="1200" dirty="0">
                          <a:latin typeface="Gill Sans MT"/>
                          <a:cs typeface="Calibri"/>
                        </a:rPr>
                        <a:t> </a:t>
                      </a:r>
                      <a:r>
                        <a:rPr lang="en-US" sz="1100" kern="1200" dirty="0" err="1">
                          <a:latin typeface="Gill Sans MT"/>
                          <a:cs typeface="Calibri"/>
                        </a:rPr>
                        <a:t>masing</a:t>
                      </a:r>
                      <a:r>
                        <a:rPr lang="en-US" sz="1100" kern="1200" dirty="0">
                          <a:latin typeface="Gill Sans MT"/>
                          <a:cs typeface="Calibri"/>
                        </a:rPr>
                        <a:t> </a:t>
                      </a:r>
                      <a:r>
                        <a:rPr lang="en-US" sz="1100" kern="1200" dirty="0" err="1">
                          <a:latin typeface="Gill Sans MT"/>
                          <a:cs typeface="Calibri"/>
                        </a:rPr>
                        <a:t>kelas</a:t>
                      </a:r>
                      <a:r>
                        <a:rPr lang="en-US" sz="1100" kern="1200" dirty="0">
                          <a:latin typeface="Gill Sans MT"/>
                          <a:cs typeface="Calibri"/>
                        </a:rPr>
                        <a:t>,  </a:t>
                      </a:r>
                      <a:r>
                        <a:rPr lang="en-US" sz="1100" kern="1200" dirty="0" err="1">
                          <a:latin typeface="Gill Sans MT"/>
                          <a:cs typeface="Calibri"/>
                        </a:rPr>
                        <a:t>dll</a:t>
                      </a:r>
                      <a:r>
                        <a:rPr lang="en-US" sz="1100" kern="1200" dirty="0">
                          <a:latin typeface="Gill Sans MT"/>
                          <a:cs typeface="Calibri"/>
                        </a:rPr>
                        <a:t>.</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0">
                <a:tc vMerge="1">
                  <a:txBody>
                    <a:bodyPr/>
                    <a:lstStyle/>
                    <a:p>
                      <a:endParaRPr lang="en-US"/>
                    </a:p>
                  </a:txBody>
                  <a:tcPr/>
                </a:tc>
                <a:tc>
                  <a:txBody>
                    <a:bodyPr/>
                    <a:lstStyle/>
                    <a:p>
                      <a:pPr marL="342900" lvl="0" indent="-342900">
                        <a:buFont typeface="+mj-lt"/>
                        <a:buAutoNum type="arabicPeriod"/>
                        <a:tabLst>
                          <a:tab pos="201295" algn="l"/>
                        </a:tabLst>
                      </a:pPr>
                      <a:r>
                        <a:rPr lang="en-US" sz="1100" kern="1200">
                          <a:latin typeface="Gill Sans MT"/>
                          <a:cs typeface="Calibri"/>
                        </a:rPr>
                        <a:t>Memanfaatkan lahan dan fasilitas sekolah  sesuai kaidah-kaidah perlindungan dan pengelolaan LH (dampak yang diakibatkan oleh aktivitas sekolah).</a:t>
                      </a:r>
                      <a:endParaRPr lang="en-US" sz="1100">
                        <a:latin typeface="Times New Roman"/>
                      </a:endParaRPr>
                    </a:p>
                  </a:txBody>
                  <a:tcPr marL="40884" marR="40884" marT="49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spcAft>
                          <a:spcPts val="600"/>
                        </a:spcAft>
                        <a:tabLst>
                          <a:tab pos="201295" algn="l"/>
                        </a:tabLst>
                      </a:pPr>
                      <a:r>
                        <a:rPr lang="en-US" sz="1100" kern="1200" dirty="0">
                          <a:latin typeface="Gill Sans MT"/>
                          <a:cs typeface="Calibri"/>
                        </a:rPr>
                        <a:t>80 %  </a:t>
                      </a:r>
                      <a:r>
                        <a:rPr lang="en-US" sz="1100" kern="1200" dirty="0" err="1">
                          <a:latin typeface="Gill Sans MT"/>
                          <a:cs typeface="Calibri"/>
                        </a:rPr>
                        <a:t>warga</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a:t>
                      </a:r>
                      <a:r>
                        <a:rPr lang="en-US" sz="1100" kern="1200" dirty="0" err="1">
                          <a:latin typeface="Gill Sans MT"/>
                          <a:cs typeface="Calibri"/>
                        </a:rPr>
                        <a:t>memanfaatkan</a:t>
                      </a:r>
                      <a:r>
                        <a:rPr lang="en-US" sz="1100" kern="1200" dirty="0">
                          <a:latin typeface="Gill Sans MT"/>
                          <a:cs typeface="Calibri"/>
                        </a:rPr>
                        <a:t> </a:t>
                      </a:r>
                      <a:r>
                        <a:rPr lang="en-US" sz="1100" kern="1200" dirty="0" err="1">
                          <a:latin typeface="Gill Sans MT"/>
                          <a:cs typeface="Calibri"/>
                        </a:rPr>
                        <a:t>lahan</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fasilitas</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a:t>
                      </a:r>
                      <a:r>
                        <a:rPr lang="en-US" sz="1100" kern="1200" dirty="0" err="1">
                          <a:latin typeface="Gill Sans MT"/>
                          <a:cs typeface="Calibri"/>
                        </a:rPr>
                        <a:t>sesuai</a:t>
                      </a:r>
                      <a:r>
                        <a:rPr lang="en-US" sz="1100" kern="1200" dirty="0">
                          <a:latin typeface="Gill Sans MT"/>
                          <a:cs typeface="Calibri"/>
                        </a:rPr>
                        <a:t> </a:t>
                      </a:r>
                      <a:r>
                        <a:rPr lang="en-US" sz="1100" kern="1200" dirty="0" err="1">
                          <a:latin typeface="Gill Sans MT"/>
                          <a:cs typeface="Calibri"/>
                        </a:rPr>
                        <a:t>kaidah-kaidah</a:t>
                      </a:r>
                      <a:r>
                        <a:rPr lang="en-US" sz="1100" kern="1200" dirty="0">
                          <a:latin typeface="Gill Sans MT"/>
                          <a:cs typeface="Calibri"/>
                        </a:rPr>
                        <a:t> PPLH </a:t>
                      </a:r>
                      <a:r>
                        <a:rPr lang="en-US" sz="1100" kern="1200" dirty="0" err="1">
                          <a:latin typeface="Gill Sans MT"/>
                          <a:cs typeface="Calibri"/>
                        </a:rPr>
                        <a:t>antara</a:t>
                      </a:r>
                      <a:r>
                        <a:rPr lang="en-US" sz="1100" kern="1200" dirty="0">
                          <a:latin typeface="Gill Sans MT"/>
                          <a:cs typeface="Calibri"/>
                        </a:rPr>
                        <a:t> lain ; </a:t>
                      </a:r>
                      <a:r>
                        <a:rPr lang="en-US" sz="1100" kern="1200" dirty="0" err="1">
                          <a:latin typeface="Gill Sans MT"/>
                          <a:cs typeface="Calibri"/>
                        </a:rPr>
                        <a:t>pemeliharaan</a:t>
                      </a:r>
                      <a:r>
                        <a:rPr lang="en-US" sz="1100" kern="1200" dirty="0">
                          <a:latin typeface="Gill Sans MT"/>
                          <a:cs typeface="Calibri"/>
                        </a:rPr>
                        <a:t> </a:t>
                      </a:r>
                      <a:r>
                        <a:rPr lang="en-US" sz="1100" kern="1200" dirty="0" err="1">
                          <a:latin typeface="Gill Sans MT"/>
                          <a:cs typeface="Calibri"/>
                        </a:rPr>
                        <a:t>taman</a:t>
                      </a:r>
                      <a:r>
                        <a:rPr lang="en-US" sz="1100" kern="1200" dirty="0">
                          <a:latin typeface="Gill Sans MT"/>
                          <a:cs typeface="Calibri"/>
                        </a:rPr>
                        <a:t>, toga, </a:t>
                      </a:r>
                      <a:r>
                        <a:rPr lang="en-US" sz="1100" kern="1200" dirty="0" err="1">
                          <a:latin typeface="Gill Sans MT"/>
                          <a:cs typeface="Calibri"/>
                        </a:rPr>
                        <a:t>rumah</a:t>
                      </a:r>
                      <a:r>
                        <a:rPr lang="en-US" sz="1100" kern="1200" dirty="0">
                          <a:latin typeface="Gill Sans MT"/>
                          <a:cs typeface="Calibri"/>
                        </a:rPr>
                        <a:t> </a:t>
                      </a:r>
                      <a:r>
                        <a:rPr lang="en-US" sz="1100" kern="1200" dirty="0" err="1">
                          <a:latin typeface="Gill Sans MT"/>
                          <a:cs typeface="Calibri"/>
                        </a:rPr>
                        <a:t>kaca</a:t>
                      </a:r>
                      <a:r>
                        <a:rPr lang="en-US" sz="1100" kern="1200" dirty="0">
                          <a:latin typeface="Gill Sans MT"/>
                          <a:cs typeface="Calibri"/>
                        </a:rPr>
                        <a:t> (</a:t>
                      </a:r>
                      <a:r>
                        <a:rPr lang="en-US" sz="1100" i="1" kern="1200" dirty="0">
                          <a:latin typeface="Gill Sans MT"/>
                          <a:cs typeface="Calibri"/>
                        </a:rPr>
                        <a:t>green house</a:t>
                      </a:r>
                      <a:r>
                        <a:rPr lang="en-US" sz="1100" kern="1200" dirty="0">
                          <a:latin typeface="Gill Sans MT"/>
                          <a:cs typeface="Calibri"/>
                        </a:rPr>
                        <a:t>), </a:t>
                      </a:r>
                      <a:r>
                        <a:rPr lang="en-US" sz="1100" kern="1200" dirty="0" err="1">
                          <a:latin typeface="Gill Sans MT"/>
                          <a:cs typeface="Calibri"/>
                        </a:rPr>
                        <a:t>hutan</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a:t>
                      </a:r>
                      <a:r>
                        <a:rPr lang="en-US" sz="1100" kern="1200" dirty="0" err="1">
                          <a:latin typeface="Gill Sans MT"/>
                          <a:cs typeface="Calibri"/>
                        </a:rPr>
                        <a:t>pembibitan</a:t>
                      </a:r>
                      <a:r>
                        <a:rPr lang="en-US" sz="1100" kern="1200" dirty="0">
                          <a:latin typeface="Gill Sans MT"/>
                          <a:cs typeface="Calibri"/>
                        </a:rPr>
                        <a:t>, </a:t>
                      </a:r>
                      <a:r>
                        <a:rPr lang="en-US" sz="1100" kern="1200" dirty="0" err="1">
                          <a:latin typeface="Gill Sans MT"/>
                          <a:cs typeface="Calibri"/>
                        </a:rPr>
                        <a:t>kolam</a:t>
                      </a:r>
                      <a:r>
                        <a:rPr lang="en-US" sz="1100" kern="1200" dirty="0">
                          <a:latin typeface="Gill Sans MT"/>
                          <a:cs typeface="Calibri"/>
                        </a:rPr>
                        <a:t>, </a:t>
                      </a:r>
                      <a:r>
                        <a:rPr lang="en-US" sz="1100" kern="1200" dirty="0" err="1">
                          <a:latin typeface="Gill Sans MT"/>
                          <a:cs typeface="Calibri"/>
                        </a:rPr>
                        <a:t>pengelolaan</a:t>
                      </a:r>
                      <a:r>
                        <a:rPr lang="en-US" sz="1100" kern="1200" dirty="0">
                          <a:latin typeface="Gill Sans MT"/>
                          <a:cs typeface="Calibri"/>
                        </a:rPr>
                        <a:t> </a:t>
                      </a:r>
                      <a:r>
                        <a:rPr lang="en-US" sz="1100" kern="1200" dirty="0" err="1">
                          <a:latin typeface="Gill Sans MT"/>
                          <a:cs typeface="Calibri"/>
                        </a:rPr>
                        <a:t>sampah</a:t>
                      </a:r>
                      <a:r>
                        <a:rPr lang="en-US" sz="1100" kern="1200" dirty="0">
                          <a:latin typeface="Gill Sans MT"/>
                          <a:cs typeface="Calibri"/>
                        </a:rPr>
                        <a:t>, </a:t>
                      </a:r>
                      <a:r>
                        <a:rPr lang="en-US" sz="1100" kern="1200" dirty="0" err="1">
                          <a:latin typeface="Gill Sans MT"/>
                          <a:cs typeface="Calibri"/>
                        </a:rPr>
                        <a:t>dll</a:t>
                      </a:r>
                      <a:r>
                        <a:rPr lang="en-US" sz="1100" kern="1200" dirty="0">
                          <a:latin typeface="Gill Sans MT"/>
                          <a:cs typeface="Calibri"/>
                        </a:rPr>
                        <a:t>.</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850">
                <a:tc vMerge="1">
                  <a:txBody>
                    <a:bodyPr/>
                    <a:lstStyle/>
                    <a:p>
                      <a:endParaRPr lang="en-US"/>
                    </a:p>
                  </a:txBody>
                  <a:tcPr/>
                </a:tc>
                <a:tc>
                  <a:txBody>
                    <a:bodyPr/>
                    <a:lstStyle/>
                    <a:p>
                      <a:pPr marL="342900" lvl="0" indent="-342900">
                        <a:buFont typeface="+mj-lt"/>
                        <a:buAutoNum type="arabicPeriod"/>
                        <a:tabLst>
                          <a:tab pos="201295" algn="l"/>
                        </a:tabLst>
                      </a:pPr>
                      <a:r>
                        <a:rPr lang="en-US" sz="1100" kern="1200">
                          <a:latin typeface="Gill Sans MT"/>
                          <a:cs typeface="Calibri"/>
                        </a:rPr>
                        <a:t>Mengembangkan kegiatan ekstra kurikuler yang sesuai dengan upaya perlindungan dan pengelolaan lingkungan hidup. </a:t>
                      </a:r>
                      <a:endParaRPr lang="en-US" sz="1100">
                        <a:latin typeface="Times New Roman"/>
                      </a:endParaRPr>
                    </a:p>
                  </a:txBody>
                  <a:tcPr marL="40884" marR="40884" marT="49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spcAft>
                          <a:spcPts val="600"/>
                        </a:spcAft>
                        <a:tabLst>
                          <a:tab pos="201295" algn="l"/>
                        </a:tabLst>
                      </a:pPr>
                      <a:r>
                        <a:rPr lang="en-US" sz="1100" kern="1200" dirty="0">
                          <a:latin typeface="Gill Sans MT"/>
                          <a:cs typeface="Calibri"/>
                        </a:rPr>
                        <a:t>80 % </a:t>
                      </a:r>
                      <a:r>
                        <a:rPr lang="en-US" sz="1100" kern="1200" dirty="0" err="1">
                          <a:latin typeface="Gill Sans MT"/>
                          <a:cs typeface="Calibri"/>
                        </a:rPr>
                        <a:t>kegiatan</a:t>
                      </a:r>
                      <a:r>
                        <a:rPr lang="en-US" sz="1100" kern="1200" dirty="0">
                          <a:latin typeface="Gill Sans MT"/>
                          <a:cs typeface="Calibri"/>
                        </a:rPr>
                        <a:t> </a:t>
                      </a:r>
                      <a:r>
                        <a:rPr lang="en-US" sz="1100" kern="1200" dirty="0" err="1">
                          <a:latin typeface="Gill Sans MT"/>
                          <a:cs typeface="Calibri"/>
                        </a:rPr>
                        <a:t>ekstrakurikuler</a:t>
                      </a:r>
                      <a:r>
                        <a:rPr lang="en-US" sz="1100" kern="1200" dirty="0">
                          <a:latin typeface="Gill Sans MT"/>
                          <a:cs typeface="Calibri"/>
                        </a:rPr>
                        <a:t> (</a:t>
                      </a:r>
                      <a:r>
                        <a:rPr lang="en-US" sz="1100" kern="1200" dirty="0" err="1">
                          <a:latin typeface="Gill Sans MT"/>
                          <a:cs typeface="Calibri"/>
                        </a:rPr>
                        <a:t>pramuka</a:t>
                      </a:r>
                      <a:r>
                        <a:rPr lang="en-US" sz="1100" kern="1200" dirty="0">
                          <a:latin typeface="Gill Sans MT"/>
                          <a:cs typeface="Calibri"/>
                        </a:rPr>
                        <a:t>, </a:t>
                      </a:r>
                      <a:r>
                        <a:rPr lang="en-US" sz="1100" kern="1200" dirty="0" err="1">
                          <a:latin typeface="Gill Sans MT"/>
                          <a:cs typeface="Calibri"/>
                        </a:rPr>
                        <a:t>Karya</a:t>
                      </a:r>
                      <a:r>
                        <a:rPr lang="en-US" sz="1100" kern="1200" dirty="0">
                          <a:latin typeface="Gill Sans MT"/>
                          <a:cs typeface="Calibri"/>
                        </a:rPr>
                        <a:t> </a:t>
                      </a:r>
                      <a:r>
                        <a:rPr lang="en-US" sz="1100" kern="1200" dirty="0" err="1">
                          <a:latin typeface="Gill Sans MT"/>
                          <a:cs typeface="Calibri"/>
                        </a:rPr>
                        <a:t>Ilmiah</a:t>
                      </a:r>
                      <a:r>
                        <a:rPr lang="en-US" sz="1100" kern="1200" dirty="0">
                          <a:latin typeface="Gill Sans MT"/>
                          <a:cs typeface="Calibri"/>
                        </a:rPr>
                        <a:t> </a:t>
                      </a:r>
                      <a:r>
                        <a:rPr lang="en-US" sz="1100" kern="1200" dirty="0" err="1">
                          <a:latin typeface="Gill Sans MT"/>
                          <a:cs typeface="Calibri"/>
                        </a:rPr>
                        <a:t>Remaja</a:t>
                      </a:r>
                      <a:r>
                        <a:rPr lang="en-US" sz="1100" kern="1200" dirty="0">
                          <a:latin typeface="Gill Sans MT"/>
                          <a:cs typeface="Calibri"/>
                        </a:rPr>
                        <a:t>, </a:t>
                      </a:r>
                      <a:r>
                        <a:rPr lang="en-US" sz="1100" kern="1200" dirty="0" err="1">
                          <a:latin typeface="Gill Sans MT"/>
                          <a:cs typeface="Calibri"/>
                        </a:rPr>
                        <a:t>dokter</a:t>
                      </a:r>
                      <a:r>
                        <a:rPr lang="en-US" sz="1100" kern="1200" dirty="0">
                          <a:latin typeface="Gill Sans MT"/>
                          <a:cs typeface="Calibri"/>
                        </a:rPr>
                        <a:t> </a:t>
                      </a:r>
                      <a:r>
                        <a:rPr lang="en-US" sz="1100" kern="1200" dirty="0" err="1">
                          <a:latin typeface="Gill Sans MT"/>
                          <a:cs typeface="Calibri"/>
                        </a:rPr>
                        <a:t>kecil</a:t>
                      </a:r>
                      <a:r>
                        <a:rPr lang="en-US" sz="1100" kern="1200" dirty="0">
                          <a:latin typeface="Gill Sans MT"/>
                          <a:cs typeface="Calibri"/>
                        </a:rPr>
                        <a:t>, </a:t>
                      </a:r>
                      <a:r>
                        <a:rPr lang="en-US" sz="1100" kern="1200" dirty="0" err="1">
                          <a:latin typeface="Gill Sans MT"/>
                          <a:cs typeface="Calibri"/>
                        </a:rPr>
                        <a:t>Palang</a:t>
                      </a:r>
                      <a:r>
                        <a:rPr lang="en-US" sz="1100" kern="1200" dirty="0">
                          <a:latin typeface="Gill Sans MT"/>
                          <a:cs typeface="Calibri"/>
                        </a:rPr>
                        <a:t> </a:t>
                      </a:r>
                      <a:r>
                        <a:rPr lang="en-US" sz="1100" kern="1200" dirty="0" err="1">
                          <a:latin typeface="Gill Sans MT"/>
                          <a:cs typeface="Calibri"/>
                        </a:rPr>
                        <a:t>Merah</a:t>
                      </a:r>
                      <a:r>
                        <a:rPr lang="en-US" sz="1100" kern="1200" dirty="0">
                          <a:latin typeface="Gill Sans MT"/>
                          <a:cs typeface="Calibri"/>
                        </a:rPr>
                        <a:t> </a:t>
                      </a:r>
                      <a:r>
                        <a:rPr lang="en-US" sz="1100" kern="1200" dirty="0" err="1">
                          <a:latin typeface="Gill Sans MT"/>
                          <a:cs typeface="Calibri"/>
                        </a:rPr>
                        <a:t>Remaja</a:t>
                      </a:r>
                      <a:r>
                        <a:rPr lang="en-US" sz="1100" kern="1200" dirty="0">
                          <a:latin typeface="Gill Sans MT"/>
                          <a:cs typeface="Calibri"/>
                        </a:rPr>
                        <a:t>, </a:t>
                      </a:r>
                      <a:r>
                        <a:rPr lang="en-US" sz="1100" kern="1200" dirty="0" err="1">
                          <a:latin typeface="Gill Sans MT"/>
                          <a:cs typeface="Calibri"/>
                        </a:rPr>
                        <a:t>Pecinta</a:t>
                      </a:r>
                      <a:r>
                        <a:rPr lang="en-US" sz="1100" kern="1200" dirty="0">
                          <a:latin typeface="Gill Sans MT"/>
                          <a:cs typeface="Calibri"/>
                        </a:rPr>
                        <a:t> </a:t>
                      </a:r>
                      <a:r>
                        <a:rPr lang="en-US" sz="1100" kern="1200" dirty="0" err="1">
                          <a:latin typeface="Gill Sans MT"/>
                          <a:cs typeface="Calibri"/>
                        </a:rPr>
                        <a:t>Alam</a:t>
                      </a:r>
                      <a:r>
                        <a:rPr lang="en-US" sz="1100" kern="1200" dirty="0">
                          <a:latin typeface="Gill Sans MT"/>
                          <a:cs typeface="Calibri"/>
                        </a:rPr>
                        <a:t>, </a:t>
                      </a:r>
                      <a:r>
                        <a:rPr lang="en-US" sz="1100" kern="1200" dirty="0" err="1">
                          <a:latin typeface="Gill Sans MT"/>
                          <a:cs typeface="Calibri"/>
                        </a:rPr>
                        <a:t>dll</a:t>
                      </a:r>
                      <a:r>
                        <a:rPr lang="en-US" sz="1100" kern="1200" dirty="0">
                          <a:latin typeface="Gill Sans MT"/>
                          <a:cs typeface="Calibri"/>
                        </a:rPr>
                        <a:t>) yang </a:t>
                      </a:r>
                      <a:r>
                        <a:rPr lang="en-US" sz="1100" kern="1200" dirty="0" err="1">
                          <a:latin typeface="Gill Sans MT"/>
                          <a:cs typeface="Calibri"/>
                        </a:rPr>
                        <a:t>dimanfaatkan</a:t>
                      </a:r>
                      <a:r>
                        <a:rPr lang="en-US" sz="1100" kern="1200" dirty="0">
                          <a:latin typeface="Gill Sans MT"/>
                          <a:cs typeface="Calibri"/>
                        </a:rPr>
                        <a:t> </a:t>
                      </a:r>
                      <a:r>
                        <a:rPr lang="en-US" sz="1100" kern="1200" dirty="0" err="1">
                          <a:latin typeface="Gill Sans MT"/>
                          <a:cs typeface="Calibri"/>
                        </a:rPr>
                        <a:t>untuk</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a:t>
                      </a:r>
                      <a:r>
                        <a:rPr lang="en-US" sz="1100" kern="1200" dirty="0" err="1">
                          <a:latin typeface="Gill Sans MT"/>
                          <a:cs typeface="Calibri"/>
                        </a:rPr>
                        <a:t>terkait</a:t>
                      </a:r>
                      <a:r>
                        <a:rPr lang="en-US" sz="1100" kern="1200" dirty="0">
                          <a:latin typeface="Gill Sans MT"/>
                          <a:cs typeface="Calibri"/>
                        </a:rPr>
                        <a:t> </a:t>
                      </a:r>
                      <a:r>
                        <a:rPr lang="en-US" sz="1100" kern="1200" dirty="0" err="1">
                          <a:latin typeface="Gill Sans MT"/>
                          <a:cs typeface="Calibri"/>
                        </a:rPr>
                        <a:t>dengan</a:t>
                      </a:r>
                      <a:r>
                        <a:rPr lang="en-US" sz="1100" kern="1200" dirty="0">
                          <a:latin typeface="Gill Sans MT"/>
                          <a:cs typeface="Calibri"/>
                        </a:rPr>
                        <a:t> PPLH </a:t>
                      </a:r>
                      <a:r>
                        <a:rPr lang="en-US" sz="1100" kern="1200" dirty="0" err="1">
                          <a:latin typeface="Gill Sans MT"/>
                          <a:cs typeface="Calibri"/>
                        </a:rPr>
                        <a:t>seperti</a:t>
                      </a:r>
                      <a:r>
                        <a:rPr lang="en-US" sz="1100" kern="1200" dirty="0">
                          <a:latin typeface="Gill Sans MT"/>
                          <a:cs typeface="Calibri"/>
                        </a:rPr>
                        <a:t> : </a:t>
                      </a:r>
                      <a:r>
                        <a:rPr lang="en-US" sz="1100" kern="1200" dirty="0" err="1">
                          <a:latin typeface="Gill Sans MT"/>
                          <a:cs typeface="Calibri"/>
                        </a:rPr>
                        <a:t>pengomposan</a:t>
                      </a:r>
                      <a:r>
                        <a:rPr lang="en-US" sz="1100" kern="1200" dirty="0">
                          <a:latin typeface="Gill Sans MT"/>
                          <a:cs typeface="Calibri"/>
                        </a:rPr>
                        <a:t>, </a:t>
                      </a:r>
                      <a:r>
                        <a:rPr lang="en-US" sz="1100" kern="1200" dirty="0" err="1">
                          <a:latin typeface="Gill Sans MT"/>
                          <a:cs typeface="Calibri"/>
                        </a:rPr>
                        <a:t>tanaman</a:t>
                      </a:r>
                      <a:r>
                        <a:rPr lang="en-US" sz="1100" kern="1200" dirty="0">
                          <a:latin typeface="Gill Sans MT"/>
                          <a:cs typeface="Calibri"/>
                        </a:rPr>
                        <a:t> toga, </a:t>
                      </a:r>
                      <a:r>
                        <a:rPr lang="en-US" sz="1100" kern="1200" dirty="0" err="1">
                          <a:latin typeface="Gill Sans MT"/>
                          <a:cs typeface="Calibri"/>
                        </a:rPr>
                        <a:t>biopori</a:t>
                      </a:r>
                      <a:r>
                        <a:rPr lang="en-US" sz="1100" kern="1200" dirty="0">
                          <a:latin typeface="Gill Sans MT"/>
                          <a:cs typeface="Calibri"/>
                        </a:rPr>
                        <a:t>, </a:t>
                      </a:r>
                      <a:r>
                        <a:rPr lang="en-US" sz="1100" kern="1200" dirty="0" err="1">
                          <a:latin typeface="Gill Sans MT"/>
                          <a:cs typeface="Calibri"/>
                        </a:rPr>
                        <a:t>daur</a:t>
                      </a:r>
                      <a:r>
                        <a:rPr lang="en-US" sz="1100" kern="1200" dirty="0">
                          <a:latin typeface="Gill Sans MT"/>
                          <a:cs typeface="Calibri"/>
                        </a:rPr>
                        <a:t> </a:t>
                      </a:r>
                      <a:r>
                        <a:rPr lang="en-US" sz="1100" kern="1200" dirty="0" err="1">
                          <a:latin typeface="Gill Sans MT"/>
                          <a:cs typeface="Calibri"/>
                        </a:rPr>
                        <a:t>ulang</a:t>
                      </a:r>
                      <a:r>
                        <a:rPr lang="en-US" sz="1100" kern="1200" dirty="0">
                          <a:latin typeface="Gill Sans MT"/>
                          <a:cs typeface="Calibri"/>
                        </a:rPr>
                        <a:t>, </a:t>
                      </a:r>
                      <a:r>
                        <a:rPr lang="en-US" sz="1100" kern="1200" dirty="0" err="1">
                          <a:latin typeface="Gill Sans MT"/>
                          <a:cs typeface="Calibri"/>
                        </a:rPr>
                        <a:t>pertanian</a:t>
                      </a:r>
                      <a:r>
                        <a:rPr lang="en-US" sz="1100" kern="1200" dirty="0">
                          <a:latin typeface="Gill Sans MT"/>
                          <a:cs typeface="Calibri"/>
                        </a:rPr>
                        <a:t> </a:t>
                      </a:r>
                      <a:r>
                        <a:rPr lang="en-US" sz="1100" kern="1200" dirty="0" err="1">
                          <a:latin typeface="Gill Sans MT"/>
                          <a:cs typeface="Calibri"/>
                        </a:rPr>
                        <a:t>organik</a:t>
                      </a:r>
                      <a:r>
                        <a:rPr lang="en-US" sz="1100" kern="1200" dirty="0">
                          <a:latin typeface="Gill Sans MT"/>
                          <a:cs typeface="Calibri"/>
                        </a:rPr>
                        <a:t>, biogas, </a:t>
                      </a:r>
                      <a:r>
                        <a:rPr lang="en-US" sz="1100" kern="1200" dirty="0" err="1">
                          <a:latin typeface="Gill Sans MT"/>
                          <a:cs typeface="Calibri"/>
                        </a:rPr>
                        <a:t>dll</a:t>
                      </a:r>
                      <a:r>
                        <a:rPr lang="en-US" sz="1100" kern="1200" dirty="0">
                          <a:latin typeface="Gill Sans MT"/>
                          <a:cs typeface="Calibri"/>
                        </a:rPr>
                        <a:t>.  </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7355">
                <a:tc vMerge="1">
                  <a:txBody>
                    <a:bodyPr/>
                    <a:lstStyle/>
                    <a:p>
                      <a:endParaRPr lang="en-US"/>
                    </a:p>
                  </a:txBody>
                  <a:tcPr/>
                </a:tc>
                <a:tc>
                  <a:txBody>
                    <a:bodyPr/>
                    <a:lstStyle/>
                    <a:p>
                      <a:pPr marL="342900" lvl="0" indent="-342900">
                        <a:buFont typeface="+mj-lt"/>
                        <a:buAutoNum type="arabicPeriod"/>
                        <a:tabLst>
                          <a:tab pos="201295" algn="l"/>
                        </a:tabLst>
                      </a:pPr>
                      <a:r>
                        <a:rPr lang="en-US" sz="1100" kern="1200">
                          <a:latin typeface="Gill Sans MT"/>
                          <a:cs typeface="Calibri"/>
                        </a:rPr>
                        <a:t>Adanya kreativitas dan inovasi warga sekolah dalam upaya perlindungan dan pengelolaan lingkungan hidup.</a:t>
                      </a:r>
                      <a:endParaRPr lang="en-US" sz="1100">
                        <a:latin typeface="Times New Roman"/>
                      </a:endParaRPr>
                    </a:p>
                  </a:txBody>
                  <a:tcPr marL="40884" marR="40884" marT="49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lnSpc>
                          <a:spcPct val="90000"/>
                        </a:lnSpc>
                        <a:spcBef>
                          <a:spcPts val="480"/>
                        </a:spcBef>
                        <a:spcAft>
                          <a:spcPts val="600"/>
                        </a:spcAft>
                      </a:pPr>
                      <a:r>
                        <a:rPr lang="id-ID" sz="1100" kern="1200" dirty="0">
                          <a:latin typeface="Gill Sans MT"/>
                          <a:ea typeface="Calibri"/>
                          <a:cs typeface="Calibri"/>
                        </a:rPr>
                        <a:t>5 klasifikasi kegiatan kreativitas dan inovasi dari warga sekolah dalam upaya PPLH, sebagai berikut : daur ulang sampah, pemanfaatan dan pengolahan air, karya ilmiah, karya seni, hemat energi, energi alternatif.</a:t>
                      </a:r>
                      <a:endParaRPr lang="en-US" sz="1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0">
                <a:tc vMerge="1">
                  <a:txBody>
                    <a:bodyPr/>
                    <a:lstStyle/>
                    <a:p>
                      <a:endParaRPr lang="en-US"/>
                    </a:p>
                  </a:txBody>
                  <a:tcPr/>
                </a:tc>
                <a:tc>
                  <a:txBody>
                    <a:bodyPr/>
                    <a:lstStyle/>
                    <a:p>
                      <a:pPr marL="342900" lvl="0" indent="-342900">
                        <a:buFont typeface="+mj-lt"/>
                        <a:buAutoNum type="arabicPeriod"/>
                        <a:tabLst>
                          <a:tab pos="201295" algn="l"/>
                        </a:tabLst>
                      </a:pPr>
                      <a:r>
                        <a:rPr lang="en-US" sz="1100" kern="1200" dirty="0" err="1">
                          <a:latin typeface="Gill Sans MT"/>
                          <a:cs typeface="Calibri"/>
                        </a:rPr>
                        <a:t>Mengikuti</a:t>
                      </a:r>
                      <a:r>
                        <a:rPr lang="en-US" sz="1100" kern="1200" dirty="0">
                          <a:latin typeface="Gill Sans MT"/>
                          <a:cs typeface="Calibri"/>
                        </a:rPr>
                        <a:t> </a:t>
                      </a:r>
                      <a:r>
                        <a:rPr lang="en-US" sz="1100" kern="1200" dirty="0" err="1">
                          <a:latin typeface="Gill Sans MT"/>
                          <a:cs typeface="Calibri"/>
                        </a:rPr>
                        <a:t>kegiatan</a:t>
                      </a:r>
                      <a:r>
                        <a:rPr lang="en-US" sz="1100" kern="1200" dirty="0">
                          <a:latin typeface="Gill Sans MT"/>
                          <a:cs typeface="Calibri"/>
                        </a:rPr>
                        <a:t> </a:t>
                      </a:r>
                      <a:r>
                        <a:rPr lang="en-US" sz="1100" kern="1200" dirty="0" err="1">
                          <a:latin typeface="Gill Sans MT"/>
                          <a:cs typeface="Calibri"/>
                        </a:rPr>
                        <a:t>aksi</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 yang </a:t>
                      </a:r>
                      <a:r>
                        <a:rPr lang="en-US" sz="1100" kern="1200" dirty="0" err="1">
                          <a:latin typeface="Gill Sans MT"/>
                          <a:cs typeface="Calibri"/>
                        </a:rPr>
                        <a:t>dilakukan</a:t>
                      </a:r>
                      <a:r>
                        <a:rPr lang="en-US" sz="1100" kern="1200" dirty="0">
                          <a:latin typeface="Gill Sans MT"/>
                          <a:cs typeface="Calibri"/>
                        </a:rPr>
                        <a:t> </a:t>
                      </a:r>
                      <a:r>
                        <a:rPr lang="en-US" sz="1100" kern="1200" dirty="0" err="1">
                          <a:latin typeface="Gill Sans MT"/>
                          <a:cs typeface="Calibri"/>
                        </a:rPr>
                        <a:t>oleh</a:t>
                      </a:r>
                      <a:r>
                        <a:rPr lang="en-US" sz="1100" kern="1200" dirty="0">
                          <a:latin typeface="Gill Sans MT"/>
                          <a:cs typeface="Calibri"/>
                        </a:rPr>
                        <a:t> </a:t>
                      </a:r>
                      <a:r>
                        <a:rPr lang="en-US" sz="1100" kern="1200" dirty="0" err="1">
                          <a:latin typeface="Gill Sans MT"/>
                          <a:cs typeface="Calibri"/>
                        </a:rPr>
                        <a:t>pihak</a:t>
                      </a:r>
                      <a:r>
                        <a:rPr lang="en-US" sz="1100" kern="1200" dirty="0">
                          <a:latin typeface="Gill Sans MT"/>
                          <a:cs typeface="Calibri"/>
                        </a:rPr>
                        <a:t> </a:t>
                      </a:r>
                      <a:r>
                        <a:rPr lang="en-US" sz="1100" kern="1200" dirty="0" err="1">
                          <a:latin typeface="Gill Sans MT"/>
                          <a:cs typeface="Calibri"/>
                        </a:rPr>
                        <a:t>luar</a:t>
                      </a:r>
                      <a:r>
                        <a:rPr lang="en-US" sz="1100" kern="1200" dirty="0">
                          <a:latin typeface="Gill Sans MT"/>
                          <a:cs typeface="Calibri"/>
                        </a:rPr>
                        <a:t>.</a:t>
                      </a:r>
                      <a:endParaRPr lang="en-US" sz="1100" dirty="0">
                        <a:latin typeface="Times New Roman"/>
                      </a:endParaRPr>
                    </a:p>
                  </a:txBody>
                  <a:tcPr marL="40884" marR="40884" marT="49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buFont typeface="Symbol"/>
                        <a:buChar char=""/>
                      </a:pPr>
                      <a:r>
                        <a:rPr lang="en-US" sz="1100" kern="1200" dirty="0" err="1">
                          <a:latin typeface="Gill Sans MT"/>
                          <a:cs typeface="Calibri"/>
                        </a:rPr>
                        <a:t>Tenaga</a:t>
                      </a:r>
                      <a:r>
                        <a:rPr lang="en-US" sz="1100" kern="1200" dirty="0">
                          <a:latin typeface="Gill Sans MT"/>
                          <a:cs typeface="Calibri"/>
                        </a:rPr>
                        <a:t> </a:t>
                      </a:r>
                      <a:r>
                        <a:rPr lang="en-US" sz="1100" kern="1200" dirty="0" err="1">
                          <a:latin typeface="Gill Sans MT"/>
                          <a:cs typeface="Calibri"/>
                        </a:rPr>
                        <a:t>pendidik</a:t>
                      </a:r>
                      <a:r>
                        <a:rPr lang="en-US" sz="1100" kern="1200" dirty="0">
                          <a:latin typeface="Gill Sans MT"/>
                          <a:cs typeface="Calibri"/>
                        </a:rPr>
                        <a:t> </a:t>
                      </a:r>
                      <a:r>
                        <a:rPr lang="en-US" sz="1100" kern="1200" dirty="0" err="1">
                          <a:latin typeface="Gill Sans MT"/>
                          <a:cs typeface="Calibri"/>
                        </a:rPr>
                        <a:t>mengikuti</a:t>
                      </a:r>
                      <a:r>
                        <a:rPr lang="en-US" sz="1100" kern="1200" dirty="0">
                          <a:latin typeface="Gill Sans MT"/>
                          <a:cs typeface="Calibri"/>
                        </a:rPr>
                        <a:t> 6 (</a:t>
                      </a:r>
                      <a:r>
                        <a:rPr lang="en-US" sz="1100" kern="1200" dirty="0" err="1">
                          <a:latin typeface="Gill Sans MT"/>
                          <a:cs typeface="Calibri"/>
                        </a:rPr>
                        <a:t>enam</a:t>
                      </a:r>
                      <a:r>
                        <a:rPr lang="en-US" sz="1100" kern="1200" dirty="0">
                          <a:latin typeface="Gill Sans MT"/>
                          <a:cs typeface="Calibri"/>
                        </a:rPr>
                        <a:t>) </a:t>
                      </a:r>
                      <a:r>
                        <a:rPr lang="en-US" sz="1100" kern="1200" dirty="0" err="1">
                          <a:latin typeface="Gill Sans MT"/>
                          <a:cs typeface="Calibri"/>
                        </a:rPr>
                        <a:t>kegiatan</a:t>
                      </a:r>
                      <a:r>
                        <a:rPr lang="en-US" sz="1100" kern="1200" dirty="0">
                          <a:latin typeface="Gill Sans MT"/>
                          <a:cs typeface="Calibri"/>
                        </a:rPr>
                        <a:t> </a:t>
                      </a:r>
                      <a:r>
                        <a:rPr lang="en-US" sz="1100" kern="1200" dirty="0" err="1">
                          <a:latin typeface="Gill Sans MT"/>
                          <a:cs typeface="Calibri"/>
                        </a:rPr>
                        <a:t>aksi</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 yang </a:t>
                      </a:r>
                      <a:r>
                        <a:rPr lang="en-US" sz="1100" kern="1200" dirty="0" err="1">
                          <a:latin typeface="Gill Sans MT"/>
                          <a:cs typeface="Calibri"/>
                        </a:rPr>
                        <a:t>dilakukan</a:t>
                      </a:r>
                      <a:r>
                        <a:rPr lang="en-US" sz="1100" kern="1200" dirty="0">
                          <a:latin typeface="Gill Sans MT"/>
                          <a:cs typeface="Calibri"/>
                        </a:rPr>
                        <a:t> </a:t>
                      </a:r>
                      <a:r>
                        <a:rPr lang="en-US" sz="1100" kern="1200" dirty="0" err="1">
                          <a:latin typeface="Gill Sans MT"/>
                          <a:cs typeface="Calibri"/>
                        </a:rPr>
                        <a:t>oleh</a:t>
                      </a:r>
                      <a:r>
                        <a:rPr lang="en-US" sz="1100" kern="1200" dirty="0">
                          <a:latin typeface="Gill Sans MT"/>
                          <a:cs typeface="Calibri"/>
                        </a:rPr>
                        <a:t> </a:t>
                      </a:r>
                      <a:r>
                        <a:rPr lang="en-US" sz="1100" kern="1200" dirty="0" err="1">
                          <a:latin typeface="Gill Sans MT"/>
                          <a:cs typeface="Calibri"/>
                        </a:rPr>
                        <a:t>pihak</a:t>
                      </a:r>
                      <a:r>
                        <a:rPr lang="en-US" sz="1100" kern="1200" dirty="0">
                          <a:latin typeface="Gill Sans MT"/>
                          <a:cs typeface="Calibri"/>
                        </a:rPr>
                        <a:t> </a:t>
                      </a:r>
                      <a:r>
                        <a:rPr lang="en-US" sz="1100" kern="1200" dirty="0" err="1">
                          <a:latin typeface="Gill Sans MT"/>
                          <a:cs typeface="Calibri"/>
                        </a:rPr>
                        <a:t>luar</a:t>
                      </a:r>
                      <a:endParaRPr lang="en-US" sz="1100" dirty="0">
                        <a:latin typeface="Times New Roman"/>
                      </a:endParaRPr>
                    </a:p>
                    <a:p>
                      <a:pPr marL="285750" lvl="0" indent="-285750">
                        <a:spcAft>
                          <a:spcPts val="600"/>
                        </a:spcAft>
                        <a:buFont typeface="Symbol"/>
                        <a:buChar char=""/>
                      </a:pPr>
                      <a:r>
                        <a:rPr lang="en-US" sz="1100" kern="1200" dirty="0" err="1">
                          <a:latin typeface="Gill Sans MT"/>
                          <a:cs typeface="Calibri"/>
                        </a:rPr>
                        <a:t>Peserta</a:t>
                      </a:r>
                      <a:r>
                        <a:rPr lang="en-US" sz="1100" kern="1200" dirty="0">
                          <a:latin typeface="Gill Sans MT"/>
                          <a:cs typeface="Calibri"/>
                        </a:rPr>
                        <a:t> </a:t>
                      </a:r>
                      <a:r>
                        <a:rPr lang="en-US" sz="1100" kern="1200" dirty="0" err="1">
                          <a:latin typeface="Gill Sans MT"/>
                          <a:cs typeface="Calibri"/>
                        </a:rPr>
                        <a:t>didik</a:t>
                      </a:r>
                      <a:r>
                        <a:rPr lang="en-US" sz="1100" kern="1200" dirty="0">
                          <a:latin typeface="Gill Sans MT"/>
                          <a:cs typeface="Calibri"/>
                        </a:rPr>
                        <a:t> </a:t>
                      </a:r>
                      <a:r>
                        <a:rPr lang="en-US" sz="1100" kern="1200" dirty="0" err="1">
                          <a:latin typeface="Gill Sans MT"/>
                          <a:cs typeface="Calibri"/>
                        </a:rPr>
                        <a:t>mengikuti</a:t>
                      </a:r>
                      <a:r>
                        <a:rPr lang="en-US" sz="1100" kern="1200" dirty="0">
                          <a:latin typeface="Gill Sans MT"/>
                          <a:cs typeface="Calibri"/>
                        </a:rPr>
                        <a:t> 6 (</a:t>
                      </a:r>
                      <a:r>
                        <a:rPr lang="en-US" sz="1100" kern="1200" dirty="0" err="1">
                          <a:latin typeface="Gill Sans MT"/>
                          <a:cs typeface="Calibri"/>
                        </a:rPr>
                        <a:t>enam</a:t>
                      </a:r>
                      <a:r>
                        <a:rPr lang="en-US" sz="1100" kern="1200" dirty="0">
                          <a:latin typeface="Gill Sans MT"/>
                          <a:cs typeface="Calibri"/>
                        </a:rPr>
                        <a:t>) </a:t>
                      </a:r>
                      <a:r>
                        <a:rPr lang="en-US" sz="1100" kern="1200" dirty="0" err="1">
                          <a:latin typeface="Gill Sans MT"/>
                          <a:cs typeface="Calibri"/>
                        </a:rPr>
                        <a:t>kegiatan</a:t>
                      </a:r>
                      <a:r>
                        <a:rPr lang="en-US" sz="1100" kern="1200" dirty="0">
                          <a:latin typeface="Gill Sans MT"/>
                          <a:cs typeface="Calibri"/>
                        </a:rPr>
                        <a:t> </a:t>
                      </a:r>
                      <a:r>
                        <a:rPr lang="en-US" sz="1100" kern="1200" dirty="0" err="1">
                          <a:latin typeface="Gill Sans MT"/>
                          <a:cs typeface="Calibri"/>
                        </a:rPr>
                        <a:t>aksi</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 yang </a:t>
                      </a:r>
                      <a:r>
                        <a:rPr lang="en-US" sz="1100" kern="1200" dirty="0" err="1">
                          <a:latin typeface="Gill Sans MT"/>
                          <a:cs typeface="Calibri"/>
                        </a:rPr>
                        <a:t>dilakukan</a:t>
                      </a:r>
                      <a:r>
                        <a:rPr lang="en-US" sz="1100" kern="1200" dirty="0">
                          <a:latin typeface="Gill Sans MT"/>
                          <a:cs typeface="Calibri"/>
                        </a:rPr>
                        <a:t> </a:t>
                      </a:r>
                      <a:r>
                        <a:rPr lang="en-US" sz="1100" kern="1200" dirty="0" err="1">
                          <a:latin typeface="Gill Sans MT"/>
                          <a:cs typeface="Calibri"/>
                        </a:rPr>
                        <a:t>oleh</a:t>
                      </a:r>
                      <a:r>
                        <a:rPr lang="en-US" sz="1100" kern="1200" dirty="0">
                          <a:latin typeface="Gill Sans MT"/>
                          <a:cs typeface="Calibri"/>
                        </a:rPr>
                        <a:t> </a:t>
                      </a:r>
                      <a:r>
                        <a:rPr lang="en-US" sz="1100" kern="1200" dirty="0" err="1">
                          <a:latin typeface="Gill Sans MT"/>
                          <a:cs typeface="Calibri"/>
                        </a:rPr>
                        <a:t>pihak</a:t>
                      </a:r>
                      <a:r>
                        <a:rPr lang="en-US" sz="1100" kern="1200" dirty="0">
                          <a:latin typeface="Gill Sans MT"/>
                          <a:cs typeface="Calibri"/>
                        </a:rPr>
                        <a:t> </a:t>
                      </a:r>
                      <a:r>
                        <a:rPr lang="en-US" sz="1100" kern="1200" dirty="0" err="1">
                          <a:latin typeface="Gill Sans MT"/>
                          <a:cs typeface="Calibri"/>
                        </a:rPr>
                        <a:t>luar</a:t>
                      </a:r>
                      <a:r>
                        <a:rPr lang="en-US" sz="1100" kern="1200" dirty="0">
                          <a:latin typeface="Gill Sans MT"/>
                          <a:cs typeface="Calibri"/>
                        </a:rPr>
                        <a:t>.</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838200" y="1524000"/>
            <a:ext cx="7848600" cy="510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7" name="Picture 6"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
            </a:r>
            <a:endParaRPr lang="en-US" dirty="0"/>
          </a:p>
        </p:txBody>
      </p:sp>
      <p:graphicFrame>
        <p:nvGraphicFramePr>
          <p:cNvPr id="5" name="Content Placeholder 4"/>
          <p:cNvGraphicFramePr>
            <a:graphicFrameLocks noGrp="1"/>
          </p:cNvGraphicFramePr>
          <p:nvPr>
            <p:ph sz="quarter" idx="1"/>
          </p:nvPr>
        </p:nvGraphicFramePr>
        <p:xfrm>
          <a:off x="609600" y="1810023"/>
          <a:ext cx="8305800" cy="8410998"/>
        </p:xfrm>
        <a:graphic>
          <a:graphicData uri="http://schemas.openxmlformats.org/drawingml/2006/table">
            <a:tbl>
              <a:tblPr/>
              <a:tblGrid>
                <a:gridCol w="2768600"/>
                <a:gridCol w="2768600"/>
                <a:gridCol w="2768600"/>
              </a:tblGrid>
              <a:tr h="1885950">
                <a:tc rowSpan="5">
                  <a:txBody>
                    <a:bodyPr/>
                    <a:lstStyle/>
                    <a:p>
                      <a:pPr marL="342900" lvl="0" indent="-342900">
                        <a:spcAft>
                          <a:spcPts val="0"/>
                        </a:spcAft>
                        <a:buFont typeface="+mj-lt"/>
                        <a:buAutoNum type="alphaUcPeriod"/>
                      </a:pPr>
                      <a:r>
                        <a:rPr lang="en-US" sz="1100" kern="1200" dirty="0" err="1">
                          <a:latin typeface="Gill Sans MT"/>
                          <a:ea typeface="Times New Roman"/>
                          <a:cs typeface="Calibri"/>
                        </a:rPr>
                        <a:t>Menjalin</a:t>
                      </a:r>
                      <a:r>
                        <a:rPr lang="en-US" sz="1100" kern="1200" dirty="0">
                          <a:latin typeface="Gill Sans MT"/>
                          <a:ea typeface="Times New Roman"/>
                          <a:cs typeface="Calibri"/>
                        </a:rPr>
                        <a:t> </a:t>
                      </a:r>
                      <a:r>
                        <a:rPr lang="en-US" sz="1100" kern="1200" dirty="0" err="1">
                          <a:latin typeface="Gill Sans MT"/>
                          <a:ea typeface="Times New Roman"/>
                          <a:cs typeface="Calibri"/>
                        </a:rPr>
                        <a:t>kemitraan</a:t>
                      </a:r>
                      <a:r>
                        <a:rPr lang="en-US" sz="1100" kern="1200" dirty="0">
                          <a:latin typeface="Gill Sans MT"/>
                          <a:ea typeface="Times New Roman"/>
                          <a:cs typeface="Calibri"/>
                        </a:rPr>
                        <a:t> </a:t>
                      </a:r>
                      <a:r>
                        <a:rPr lang="en-US" sz="1100" kern="1200" dirty="0" err="1">
                          <a:latin typeface="Gill Sans MT"/>
                          <a:ea typeface="Times New Roman"/>
                          <a:cs typeface="Calibri"/>
                        </a:rPr>
                        <a:t>dalam</a:t>
                      </a:r>
                      <a:r>
                        <a:rPr lang="en-US" sz="1100" kern="1200" dirty="0">
                          <a:latin typeface="Gill Sans MT"/>
                          <a:ea typeface="Times New Roman"/>
                          <a:cs typeface="Calibri"/>
                        </a:rPr>
                        <a:t> </a:t>
                      </a:r>
                      <a:r>
                        <a:rPr lang="en-US" sz="1100" kern="1200" dirty="0" err="1">
                          <a:latin typeface="Gill Sans MT"/>
                          <a:ea typeface="Times New Roman"/>
                          <a:cs typeface="Calibri"/>
                        </a:rPr>
                        <a:t>rangka</a:t>
                      </a:r>
                      <a:r>
                        <a:rPr lang="en-US" sz="1100" kern="1200" dirty="0">
                          <a:latin typeface="Gill Sans MT"/>
                          <a:ea typeface="Times New Roman"/>
                          <a:cs typeface="Calibri"/>
                        </a:rPr>
                        <a:t> </a:t>
                      </a:r>
                      <a:r>
                        <a:rPr lang="en-US" sz="1100" kern="1200" dirty="0" err="1">
                          <a:latin typeface="Gill Sans MT"/>
                          <a:ea typeface="Times New Roman"/>
                          <a:cs typeface="Calibri"/>
                        </a:rPr>
                        <a:t>perlindungan</a:t>
                      </a:r>
                      <a:r>
                        <a:rPr lang="en-US" sz="1100" kern="1200" dirty="0">
                          <a:latin typeface="Gill Sans MT"/>
                          <a:ea typeface="Times New Roman"/>
                          <a:cs typeface="Calibri"/>
                        </a:rPr>
                        <a:t> </a:t>
                      </a:r>
                      <a:r>
                        <a:rPr lang="en-US" sz="1100" kern="1200" dirty="0" err="1">
                          <a:latin typeface="Gill Sans MT"/>
                          <a:ea typeface="Times New Roman"/>
                          <a:cs typeface="Calibri"/>
                        </a:rPr>
                        <a:t>dan</a:t>
                      </a:r>
                      <a:r>
                        <a:rPr lang="en-US" sz="1100" kern="1200" dirty="0">
                          <a:latin typeface="Gill Sans MT"/>
                          <a:ea typeface="Times New Roman"/>
                          <a:cs typeface="Calibri"/>
                        </a:rPr>
                        <a:t> </a:t>
                      </a:r>
                      <a:r>
                        <a:rPr lang="en-US" sz="1100" kern="1200" dirty="0" err="1">
                          <a:latin typeface="Gill Sans MT"/>
                          <a:ea typeface="Times New Roman"/>
                          <a:cs typeface="Calibri"/>
                        </a:rPr>
                        <a:t>pengelolaan</a:t>
                      </a:r>
                      <a:r>
                        <a:rPr lang="en-US" sz="1100" kern="1200" dirty="0">
                          <a:latin typeface="Gill Sans MT"/>
                          <a:ea typeface="Times New Roman"/>
                          <a:cs typeface="Calibri"/>
                        </a:rPr>
                        <a:t> </a:t>
                      </a:r>
                      <a:r>
                        <a:rPr lang="en-US" sz="1100" kern="1200" dirty="0" err="1">
                          <a:latin typeface="Gill Sans MT"/>
                          <a:ea typeface="Times New Roman"/>
                          <a:cs typeface="Calibri"/>
                        </a:rPr>
                        <a:t>lingkungan</a:t>
                      </a:r>
                      <a:r>
                        <a:rPr lang="en-US" sz="1100" kern="1200" dirty="0">
                          <a:latin typeface="Gill Sans MT"/>
                          <a:ea typeface="Times New Roman"/>
                          <a:cs typeface="Calibri"/>
                        </a:rPr>
                        <a:t> </a:t>
                      </a:r>
                      <a:r>
                        <a:rPr lang="en-US" sz="1100" kern="1200" dirty="0" err="1">
                          <a:latin typeface="Gill Sans MT"/>
                          <a:ea typeface="Times New Roman"/>
                          <a:cs typeface="Calibri"/>
                        </a:rPr>
                        <a:t>hidup</a:t>
                      </a:r>
                      <a:r>
                        <a:rPr lang="en-US" sz="1100" kern="1200" dirty="0">
                          <a:latin typeface="Gill Sans MT"/>
                          <a:ea typeface="Times New Roman"/>
                          <a:cs typeface="Calibri"/>
                        </a:rPr>
                        <a:t> </a:t>
                      </a:r>
                      <a:r>
                        <a:rPr lang="en-US" sz="1100" kern="1200" dirty="0" err="1">
                          <a:latin typeface="Gill Sans MT"/>
                          <a:ea typeface="Times New Roman"/>
                          <a:cs typeface="Calibri"/>
                        </a:rPr>
                        <a:t>dengan</a:t>
                      </a:r>
                      <a:r>
                        <a:rPr lang="en-US" sz="1100" kern="1200" dirty="0">
                          <a:latin typeface="Gill Sans MT"/>
                          <a:ea typeface="Times New Roman"/>
                          <a:cs typeface="Calibri"/>
                        </a:rPr>
                        <a:t> </a:t>
                      </a:r>
                      <a:r>
                        <a:rPr lang="en-US" sz="1100" kern="1200" dirty="0" err="1">
                          <a:latin typeface="Gill Sans MT"/>
                          <a:ea typeface="Times New Roman"/>
                          <a:cs typeface="Calibri"/>
                        </a:rPr>
                        <a:t>berbagai</a:t>
                      </a:r>
                      <a:r>
                        <a:rPr lang="en-US" sz="1100" kern="1200" dirty="0">
                          <a:latin typeface="Gill Sans MT"/>
                          <a:ea typeface="Times New Roman"/>
                          <a:cs typeface="Calibri"/>
                        </a:rPr>
                        <a:t> </a:t>
                      </a:r>
                      <a:r>
                        <a:rPr lang="en-US" sz="1100" kern="1200" dirty="0" err="1">
                          <a:latin typeface="Gill Sans MT"/>
                          <a:ea typeface="Times New Roman"/>
                          <a:cs typeface="Calibri"/>
                        </a:rPr>
                        <a:t>pihak</a:t>
                      </a:r>
                      <a:r>
                        <a:rPr lang="en-US" sz="1100" kern="1200" dirty="0">
                          <a:latin typeface="Gill Sans MT"/>
                          <a:ea typeface="Times New Roman"/>
                          <a:cs typeface="Calibri"/>
                        </a:rPr>
                        <a:t> (</a:t>
                      </a:r>
                      <a:r>
                        <a:rPr lang="en-US" sz="1100" kern="1200" dirty="0" err="1">
                          <a:latin typeface="Gill Sans MT"/>
                          <a:ea typeface="Times New Roman"/>
                          <a:cs typeface="Calibri"/>
                        </a:rPr>
                        <a:t>masyarakat</a:t>
                      </a:r>
                      <a:r>
                        <a:rPr lang="en-US" sz="1100" kern="1200" dirty="0">
                          <a:latin typeface="Gill Sans MT"/>
                          <a:ea typeface="Times New Roman"/>
                          <a:cs typeface="Calibri"/>
                        </a:rPr>
                        <a:t>, </a:t>
                      </a:r>
                      <a:r>
                        <a:rPr lang="en-US" sz="1100" kern="1200" dirty="0" err="1">
                          <a:latin typeface="Gill Sans MT"/>
                          <a:ea typeface="Times New Roman"/>
                          <a:cs typeface="Calibri"/>
                        </a:rPr>
                        <a:t>pemerintah</a:t>
                      </a:r>
                      <a:r>
                        <a:rPr lang="en-US" sz="1100" kern="1200" dirty="0">
                          <a:latin typeface="Gill Sans MT"/>
                          <a:ea typeface="Times New Roman"/>
                          <a:cs typeface="Calibri"/>
                        </a:rPr>
                        <a:t>, </a:t>
                      </a:r>
                      <a:r>
                        <a:rPr lang="en-US" sz="1100" kern="1200" dirty="0" err="1">
                          <a:latin typeface="Gill Sans MT"/>
                          <a:ea typeface="Times New Roman"/>
                          <a:cs typeface="Calibri"/>
                        </a:rPr>
                        <a:t>swasta</a:t>
                      </a:r>
                      <a:r>
                        <a:rPr lang="en-US" sz="1100" kern="1200" dirty="0">
                          <a:latin typeface="Gill Sans MT"/>
                          <a:ea typeface="Times New Roman"/>
                          <a:cs typeface="Calibri"/>
                        </a:rPr>
                        <a:t>, media, </a:t>
                      </a:r>
                      <a:r>
                        <a:rPr lang="en-US" sz="1100" kern="1200" dirty="0" err="1">
                          <a:latin typeface="Gill Sans MT"/>
                          <a:ea typeface="Times New Roman"/>
                          <a:cs typeface="Calibri"/>
                        </a:rPr>
                        <a:t>sekolah</a:t>
                      </a:r>
                      <a:r>
                        <a:rPr lang="en-US" sz="1100" kern="1200" dirty="0">
                          <a:latin typeface="Gill Sans MT"/>
                          <a:ea typeface="Times New Roman"/>
                          <a:cs typeface="Calibri"/>
                        </a:rPr>
                        <a:t> lain). </a:t>
                      </a:r>
                      <a:endParaRPr lang="en-US" sz="1100" dirty="0">
                        <a:latin typeface="Times New Roman"/>
                        <a:ea typeface="Times New Roman"/>
                      </a:endParaRPr>
                    </a:p>
                  </a:txBody>
                  <a:tcPr marL="41320" marR="41320" marT="49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buFont typeface="+mj-lt"/>
                        <a:buAutoNum type="arabicPeriod"/>
                        <a:tabLst>
                          <a:tab pos="160020" algn="l"/>
                        </a:tabLst>
                      </a:pPr>
                      <a:r>
                        <a:rPr lang="en-US" sz="1100" kern="1200" dirty="0" err="1">
                          <a:latin typeface="Gill Sans MT"/>
                          <a:cs typeface="Calibri"/>
                        </a:rPr>
                        <a:t>Memanfaatkan</a:t>
                      </a:r>
                      <a:r>
                        <a:rPr lang="en-US" sz="1100" kern="1200" dirty="0">
                          <a:latin typeface="Gill Sans MT"/>
                          <a:cs typeface="Calibri"/>
                        </a:rPr>
                        <a:t> </a:t>
                      </a:r>
                      <a:r>
                        <a:rPr lang="en-US" sz="1100" kern="1200" dirty="0" err="1">
                          <a:latin typeface="Gill Sans MT"/>
                          <a:cs typeface="Calibri"/>
                        </a:rPr>
                        <a:t>narasumber</a:t>
                      </a:r>
                      <a:r>
                        <a:rPr lang="en-US" sz="1100" kern="1200" dirty="0">
                          <a:latin typeface="Gill Sans MT"/>
                          <a:cs typeface="Calibri"/>
                        </a:rPr>
                        <a:t> </a:t>
                      </a:r>
                      <a:r>
                        <a:rPr lang="en-US" sz="1100" kern="1200" dirty="0" err="1">
                          <a:latin typeface="Gill Sans MT"/>
                          <a:cs typeface="Calibri"/>
                        </a:rPr>
                        <a:t>untuk</a:t>
                      </a:r>
                      <a:r>
                        <a:rPr lang="en-US" sz="1100" kern="1200" dirty="0">
                          <a:latin typeface="Gill Sans MT"/>
                          <a:cs typeface="Calibri"/>
                        </a:rPr>
                        <a:t> </a:t>
                      </a:r>
                      <a:r>
                        <a:rPr lang="en-US" sz="1100" kern="1200" dirty="0" err="1">
                          <a:latin typeface="Gill Sans MT"/>
                          <a:cs typeface="Calibri"/>
                        </a:rPr>
                        <a:t>meningkatkan</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a:t>
                      </a:r>
                      <a:endParaRPr lang="en-US" sz="1100" dirty="0">
                        <a:latin typeface="Times New Roman"/>
                      </a:endParaRPr>
                    </a:p>
                  </a:txBody>
                  <a:tcPr marL="41320" marR="41320" marT="49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spcAft>
                          <a:spcPts val="600"/>
                        </a:spcAft>
                        <a:tabLst>
                          <a:tab pos="201930" algn="l"/>
                        </a:tabLst>
                      </a:pPr>
                      <a:r>
                        <a:rPr lang="en-US" sz="1100" kern="1200" dirty="0">
                          <a:latin typeface="Gill Sans MT"/>
                          <a:cs typeface="Calibri"/>
                        </a:rPr>
                        <a:t>3 (</a:t>
                      </a:r>
                      <a:r>
                        <a:rPr lang="en-US" sz="1100" kern="1200" dirty="0" err="1">
                          <a:latin typeface="Gill Sans MT"/>
                          <a:cs typeface="Calibri"/>
                        </a:rPr>
                        <a:t>tiga</a:t>
                      </a:r>
                      <a:r>
                        <a:rPr lang="en-US" sz="1100" kern="1200" dirty="0">
                          <a:latin typeface="Gill Sans MT"/>
                          <a:cs typeface="Calibri"/>
                        </a:rPr>
                        <a:t>) </a:t>
                      </a:r>
                      <a:r>
                        <a:rPr lang="en-US" sz="1100" kern="1200" dirty="0" err="1">
                          <a:latin typeface="Gill Sans MT"/>
                          <a:cs typeface="Calibri"/>
                        </a:rPr>
                        <a:t>mitra</a:t>
                      </a:r>
                      <a:r>
                        <a:rPr lang="en-US" sz="1100" kern="1200" dirty="0">
                          <a:latin typeface="Gill Sans MT"/>
                          <a:cs typeface="Calibri"/>
                        </a:rPr>
                        <a:t> yang </a:t>
                      </a:r>
                      <a:r>
                        <a:rPr lang="en-US" sz="1100" kern="1200" dirty="0" err="1">
                          <a:latin typeface="Gill Sans MT"/>
                          <a:cs typeface="Calibri"/>
                        </a:rPr>
                        <a:t>dimanfaatkan</a:t>
                      </a:r>
                      <a:r>
                        <a:rPr lang="en-US" sz="1100" kern="1200" dirty="0">
                          <a:latin typeface="Gill Sans MT"/>
                          <a:cs typeface="Calibri"/>
                        </a:rPr>
                        <a:t> </a:t>
                      </a:r>
                      <a:r>
                        <a:rPr lang="en-US" sz="1100" kern="1200" dirty="0" err="1">
                          <a:latin typeface="Gill Sans MT"/>
                          <a:cs typeface="Calibri"/>
                        </a:rPr>
                        <a:t>sebagai</a:t>
                      </a:r>
                      <a:r>
                        <a:rPr lang="en-US" sz="1100" kern="1200" dirty="0">
                          <a:latin typeface="Gill Sans MT"/>
                          <a:cs typeface="Calibri"/>
                        </a:rPr>
                        <a:t> </a:t>
                      </a:r>
                      <a:r>
                        <a:rPr lang="en-US" sz="1100" kern="1200" dirty="0" err="1">
                          <a:latin typeface="Gill Sans MT"/>
                          <a:cs typeface="Calibri"/>
                        </a:rPr>
                        <a:t>sumber</a:t>
                      </a:r>
                      <a:r>
                        <a:rPr lang="en-US" sz="1100" kern="1200" dirty="0">
                          <a:latin typeface="Gill Sans MT"/>
                          <a:cs typeface="Calibri"/>
                        </a:rPr>
                        <a:t> </a:t>
                      </a:r>
                      <a:r>
                        <a:rPr lang="en-US" sz="1100" kern="1200" dirty="0" err="1">
                          <a:latin typeface="Gill Sans MT"/>
                          <a:cs typeface="Calibri"/>
                        </a:rPr>
                        <a:t>untuk</a:t>
                      </a:r>
                      <a:r>
                        <a:rPr lang="en-US" sz="1100" kern="1200" dirty="0">
                          <a:latin typeface="Gill Sans MT"/>
                          <a:cs typeface="Calibri"/>
                        </a:rPr>
                        <a:t> </a:t>
                      </a:r>
                      <a:r>
                        <a:rPr lang="en-US" sz="1100" kern="1200" dirty="0" err="1">
                          <a:latin typeface="Gill Sans MT"/>
                          <a:cs typeface="Calibri"/>
                        </a:rPr>
                        <a:t>meningkatkan</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 </a:t>
                      </a:r>
                      <a:r>
                        <a:rPr lang="en-US" sz="1100" kern="1200" dirty="0" err="1">
                          <a:latin typeface="Gill Sans MT"/>
                          <a:cs typeface="Calibri"/>
                        </a:rPr>
                        <a:t>antara</a:t>
                      </a:r>
                      <a:r>
                        <a:rPr lang="en-US" sz="1100" kern="1200" dirty="0">
                          <a:latin typeface="Gill Sans MT"/>
                          <a:cs typeface="Calibri"/>
                        </a:rPr>
                        <a:t> lain : </a:t>
                      </a:r>
                      <a:r>
                        <a:rPr lang="en-US" sz="1100" kern="1200" dirty="0" err="1">
                          <a:latin typeface="Gill Sans MT"/>
                          <a:cs typeface="Calibri"/>
                        </a:rPr>
                        <a:t>orang</a:t>
                      </a:r>
                      <a:r>
                        <a:rPr lang="en-US" sz="1100" kern="1200" dirty="0">
                          <a:latin typeface="Gill Sans MT"/>
                          <a:cs typeface="Calibri"/>
                        </a:rPr>
                        <a:t> </a:t>
                      </a:r>
                      <a:r>
                        <a:rPr lang="en-US" sz="1100" kern="1200" dirty="0" err="1">
                          <a:latin typeface="Gill Sans MT"/>
                          <a:cs typeface="Calibri"/>
                        </a:rPr>
                        <a:t>tua</a:t>
                      </a:r>
                      <a:r>
                        <a:rPr lang="en-US" sz="1100" kern="1200" dirty="0">
                          <a:latin typeface="Gill Sans MT"/>
                          <a:cs typeface="Calibri"/>
                        </a:rPr>
                        <a:t>, alumni, LSM, Media (</a:t>
                      </a:r>
                      <a:r>
                        <a:rPr lang="en-US" sz="1100" kern="1200" dirty="0" err="1">
                          <a:latin typeface="Gill Sans MT"/>
                          <a:cs typeface="Calibri"/>
                        </a:rPr>
                        <a:t>pers</a:t>
                      </a:r>
                      <a:r>
                        <a:rPr lang="en-US" sz="1100" kern="1200" dirty="0">
                          <a:latin typeface="Gill Sans MT"/>
                          <a:cs typeface="Calibri"/>
                        </a:rPr>
                        <a:t>), </a:t>
                      </a:r>
                      <a:r>
                        <a:rPr lang="en-US" sz="1100" kern="1200" dirty="0" err="1">
                          <a:latin typeface="Gill Sans MT"/>
                          <a:cs typeface="Calibri"/>
                        </a:rPr>
                        <a:t>dunia</a:t>
                      </a:r>
                      <a:r>
                        <a:rPr lang="en-US" sz="1100" kern="1200" dirty="0">
                          <a:latin typeface="Gill Sans MT"/>
                          <a:cs typeface="Calibri"/>
                        </a:rPr>
                        <a:t> </a:t>
                      </a:r>
                      <a:r>
                        <a:rPr lang="en-US" sz="1100" kern="1200" dirty="0" err="1">
                          <a:latin typeface="Gill Sans MT"/>
                          <a:cs typeface="Calibri"/>
                        </a:rPr>
                        <a:t>usaha</a:t>
                      </a:r>
                      <a:r>
                        <a:rPr lang="en-US" sz="1100" kern="1200" dirty="0">
                          <a:latin typeface="Gill Sans MT"/>
                          <a:cs typeface="Calibri"/>
                        </a:rPr>
                        <a:t>, </a:t>
                      </a:r>
                      <a:r>
                        <a:rPr lang="en-US" sz="1100" kern="1200" dirty="0" err="1">
                          <a:latin typeface="Gill Sans MT"/>
                          <a:cs typeface="Calibri"/>
                        </a:rPr>
                        <a:t>Konsultan</a:t>
                      </a:r>
                      <a:r>
                        <a:rPr lang="en-US" sz="1100" kern="1200" dirty="0">
                          <a:latin typeface="Gill Sans MT"/>
                          <a:cs typeface="Calibri"/>
                        </a:rPr>
                        <a:t>, </a:t>
                      </a:r>
                      <a:r>
                        <a:rPr lang="en-US" sz="1100" kern="1200" dirty="0" err="1">
                          <a:latin typeface="Gill Sans MT"/>
                          <a:cs typeface="Calibri"/>
                        </a:rPr>
                        <a:t>instansi</a:t>
                      </a:r>
                      <a:r>
                        <a:rPr lang="en-US" sz="1100" kern="1200" dirty="0">
                          <a:latin typeface="Gill Sans MT"/>
                          <a:cs typeface="Calibri"/>
                        </a:rPr>
                        <a:t> </a:t>
                      </a:r>
                      <a:r>
                        <a:rPr lang="en-US" sz="1100" kern="1200" dirty="0" err="1">
                          <a:latin typeface="Gill Sans MT"/>
                          <a:cs typeface="Calibri"/>
                        </a:rPr>
                        <a:t>pemerintah</a:t>
                      </a:r>
                      <a:r>
                        <a:rPr lang="en-US" sz="1100" kern="1200" dirty="0">
                          <a:latin typeface="Gill Sans MT"/>
                          <a:cs typeface="Calibri"/>
                        </a:rPr>
                        <a:t> </a:t>
                      </a:r>
                      <a:r>
                        <a:rPr lang="en-US" sz="1100" kern="1200" dirty="0" err="1">
                          <a:latin typeface="Gill Sans MT"/>
                          <a:cs typeface="Calibri"/>
                        </a:rPr>
                        <a:t>daerah</a:t>
                      </a:r>
                      <a:r>
                        <a:rPr lang="en-US" sz="1100" kern="1200" dirty="0">
                          <a:latin typeface="Gill Sans MT"/>
                          <a:cs typeface="Calibri"/>
                        </a:rPr>
                        <a:t> </a:t>
                      </a:r>
                      <a:r>
                        <a:rPr lang="en-US" sz="1100" kern="1200" dirty="0" err="1">
                          <a:latin typeface="Gill Sans MT"/>
                          <a:cs typeface="Calibri"/>
                        </a:rPr>
                        <a:t>terkait</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lain, </a:t>
                      </a:r>
                      <a:r>
                        <a:rPr lang="en-US" sz="1100" kern="1200" dirty="0" err="1">
                          <a:latin typeface="Gill Sans MT"/>
                          <a:cs typeface="Calibri"/>
                        </a:rPr>
                        <a:t>dll</a:t>
                      </a:r>
                      <a:r>
                        <a:rPr lang="en-US" sz="1100" kern="1200" dirty="0">
                          <a:latin typeface="Gill Sans MT"/>
                          <a:cs typeface="Calibri"/>
                        </a:rPr>
                        <a:t>.</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5274">
                <a:tc vMerge="1">
                  <a:txBody>
                    <a:bodyPr/>
                    <a:lstStyle/>
                    <a:p>
                      <a:endParaRPr lang="en-US"/>
                    </a:p>
                  </a:txBody>
                  <a:tcPr/>
                </a:tc>
                <a:tc>
                  <a:txBody>
                    <a:bodyPr/>
                    <a:lstStyle/>
                    <a:p>
                      <a:pPr marL="285750" lvl="0" indent="-285750">
                        <a:spcAft>
                          <a:spcPts val="600"/>
                        </a:spcAft>
                        <a:buFont typeface="+mj-lt"/>
                        <a:buAutoNum type="arabicPeriod"/>
                        <a:tabLst>
                          <a:tab pos="160020" algn="l"/>
                        </a:tabLst>
                      </a:pPr>
                      <a:r>
                        <a:rPr lang="en-US" sz="1100" kern="1200" dirty="0" err="1">
                          <a:latin typeface="Gill Sans MT"/>
                          <a:cs typeface="Calibri"/>
                        </a:rPr>
                        <a:t>Mendapatkan</a:t>
                      </a:r>
                      <a:r>
                        <a:rPr lang="en-US" sz="1100" kern="1200" dirty="0">
                          <a:latin typeface="Gill Sans MT"/>
                          <a:cs typeface="Calibri"/>
                        </a:rPr>
                        <a:t> </a:t>
                      </a:r>
                      <a:r>
                        <a:rPr lang="en-US" sz="1100" kern="1200" dirty="0" err="1">
                          <a:latin typeface="Gill Sans MT"/>
                          <a:cs typeface="Calibri"/>
                        </a:rPr>
                        <a:t>dukungan</a:t>
                      </a:r>
                      <a:r>
                        <a:rPr lang="en-US" sz="1100" kern="1200" dirty="0">
                          <a:latin typeface="Gill Sans MT"/>
                          <a:cs typeface="Calibri"/>
                        </a:rPr>
                        <a:t> </a:t>
                      </a:r>
                      <a:r>
                        <a:rPr lang="en-US" sz="1100" kern="1200" dirty="0" err="1">
                          <a:latin typeface="Gill Sans MT"/>
                          <a:cs typeface="Calibri"/>
                        </a:rPr>
                        <a:t>dari</a:t>
                      </a:r>
                      <a:r>
                        <a:rPr lang="en-US" sz="1100" kern="1200" dirty="0">
                          <a:latin typeface="Gill Sans MT"/>
                          <a:cs typeface="Calibri"/>
                        </a:rPr>
                        <a:t> </a:t>
                      </a:r>
                      <a:r>
                        <a:rPr lang="en-US" sz="1100" kern="1200" dirty="0" err="1">
                          <a:latin typeface="Gill Sans MT"/>
                          <a:cs typeface="Calibri"/>
                        </a:rPr>
                        <a:t>kalangan</a:t>
                      </a:r>
                      <a:r>
                        <a:rPr lang="en-US" sz="1100" kern="1200" dirty="0">
                          <a:latin typeface="Gill Sans MT"/>
                          <a:cs typeface="Calibri"/>
                        </a:rPr>
                        <a:t> yang </a:t>
                      </a:r>
                      <a:r>
                        <a:rPr lang="en-US" sz="1100" kern="1200" dirty="0" err="1">
                          <a:latin typeface="Gill Sans MT"/>
                          <a:cs typeface="Calibri"/>
                        </a:rPr>
                        <a:t>terkait</a:t>
                      </a:r>
                      <a:r>
                        <a:rPr lang="en-US" sz="1100" kern="1200" dirty="0">
                          <a:latin typeface="Gill Sans MT"/>
                          <a:cs typeface="Calibri"/>
                        </a:rPr>
                        <a:t> </a:t>
                      </a:r>
                      <a:r>
                        <a:rPr lang="en-US" sz="1100" kern="1200" dirty="0" err="1">
                          <a:latin typeface="Gill Sans MT"/>
                          <a:cs typeface="Calibri"/>
                        </a:rPr>
                        <a:t>dengan</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a:t>
                      </a:r>
                      <a:r>
                        <a:rPr lang="en-US" sz="1100" kern="1200" dirty="0" err="1">
                          <a:latin typeface="Gill Sans MT"/>
                          <a:cs typeface="Calibri"/>
                        </a:rPr>
                        <a:t>orang</a:t>
                      </a:r>
                      <a:r>
                        <a:rPr lang="en-US" sz="1100" kern="1200" dirty="0">
                          <a:latin typeface="Gill Sans MT"/>
                          <a:cs typeface="Calibri"/>
                        </a:rPr>
                        <a:t> </a:t>
                      </a:r>
                      <a:r>
                        <a:rPr lang="en-US" sz="1100" kern="1200" dirty="0" err="1">
                          <a:latin typeface="Gill Sans MT"/>
                          <a:cs typeface="Calibri"/>
                        </a:rPr>
                        <a:t>tua</a:t>
                      </a:r>
                      <a:r>
                        <a:rPr lang="en-US" sz="1100" kern="1200" dirty="0">
                          <a:latin typeface="Gill Sans MT"/>
                          <a:cs typeface="Calibri"/>
                        </a:rPr>
                        <a:t>, alumni, Media (</a:t>
                      </a:r>
                      <a:r>
                        <a:rPr lang="en-US" sz="1100" kern="1200" dirty="0" err="1">
                          <a:latin typeface="Gill Sans MT"/>
                          <a:cs typeface="Calibri"/>
                        </a:rPr>
                        <a:t>pers</a:t>
                      </a:r>
                      <a:r>
                        <a:rPr lang="en-US" sz="1100" kern="1200" dirty="0">
                          <a:latin typeface="Gill Sans MT"/>
                          <a:cs typeface="Calibri"/>
                        </a:rPr>
                        <a:t>), </a:t>
                      </a:r>
                      <a:r>
                        <a:rPr lang="en-US" sz="1100" kern="1200" dirty="0" err="1">
                          <a:latin typeface="Gill Sans MT"/>
                          <a:cs typeface="Calibri"/>
                        </a:rPr>
                        <a:t>dunia</a:t>
                      </a:r>
                      <a:r>
                        <a:rPr lang="en-US" sz="1100" kern="1200" dirty="0">
                          <a:latin typeface="Gill Sans MT"/>
                          <a:cs typeface="Calibri"/>
                        </a:rPr>
                        <a:t> </a:t>
                      </a:r>
                      <a:r>
                        <a:rPr lang="en-US" sz="1100" kern="1200" dirty="0" err="1">
                          <a:latin typeface="Gill Sans MT"/>
                          <a:cs typeface="Calibri"/>
                        </a:rPr>
                        <a:t>usaha</a:t>
                      </a:r>
                      <a:r>
                        <a:rPr lang="en-US" sz="1100" kern="1200" dirty="0">
                          <a:latin typeface="Gill Sans MT"/>
                          <a:cs typeface="Calibri"/>
                        </a:rPr>
                        <a:t>, </a:t>
                      </a:r>
                      <a:r>
                        <a:rPr lang="en-US" sz="1100" kern="1200" dirty="0" err="1">
                          <a:latin typeface="Gill Sans MT"/>
                          <a:cs typeface="Calibri"/>
                        </a:rPr>
                        <a:t>pemerintah</a:t>
                      </a:r>
                      <a:r>
                        <a:rPr lang="en-US" sz="1100" kern="1200" dirty="0">
                          <a:latin typeface="Gill Sans MT"/>
                          <a:cs typeface="Calibri"/>
                        </a:rPr>
                        <a:t> </a:t>
                      </a:r>
                      <a:r>
                        <a:rPr lang="en-US" sz="1100" kern="1200" dirty="0" err="1">
                          <a:latin typeface="Gill Sans MT"/>
                          <a:cs typeface="Calibri"/>
                        </a:rPr>
                        <a:t>daerah</a:t>
                      </a:r>
                      <a:r>
                        <a:rPr lang="en-US" sz="1100" kern="1200" dirty="0">
                          <a:latin typeface="Gill Sans MT"/>
                          <a:cs typeface="Calibri"/>
                        </a:rPr>
                        <a:t>, LSM, </a:t>
                      </a:r>
                      <a:r>
                        <a:rPr lang="en-US" sz="1100" kern="1200" dirty="0" err="1">
                          <a:latin typeface="Gill Sans MT"/>
                          <a:cs typeface="Calibri"/>
                        </a:rPr>
                        <a:t>Perguruan</a:t>
                      </a:r>
                      <a:r>
                        <a:rPr lang="en-US" sz="1100" kern="1200" dirty="0">
                          <a:latin typeface="Gill Sans MT"/>
                          <a:cs typeface="Calibri"/>
                        </a:rPr>
                        <a:t> </a:t>
                      </a:r>
                      <a:r>
                        <a:rPr lang="en-US" sz="1100" kern="1200" dirty="0" err="1">
                          <a:latin typeface="Gill Sans MT"/>
                          <a:cs typeface="Calibri"/>
                        </a:rPr>
                        <a:t>Tinggi</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lain </a:t>
                      </a:r>
                      <a:r>
                        <a:rPr lang="en-US" sz="1100" kern="1200" dirty="0" err="1">
                          <a:latin typeface="Gill Sans MT"/>
                          <a:cs typeface="Calibri"/>
                        </a:rPr>
                        <a:t>untuk</a:t>
                      </a:r>
                      <a:r>
                        <a:rPr lang="en-US" sz="1100" kern="1200" dirty="0">
                          <a:latin typeface="Gill Sans MT"/>
                          <a:cs typeface="Calibri"/>
                        </a:rPr>
                        <a:t> </a:t>
                      </a:r>
                      <a:r>
                        <a:rPr lang="en-US" sz="1100" kern="1200" dirty="0" err="1">
                          <a:latin typeface="Gill Sans MT"/>
                          <a:cs typeface="Calibri"/>
                        </a:rPr>
                        <a:t>meningkatkan</a:t>
                      </a:r>
                      <a:r>
                        <a:rPr lang="en-US" sz="1100" kern="1200" dirty="0">
                          <a:latin typeface="Gill Sans MT"/>
                          <a:cs typeface="Calibri"/>
                        </a:rPr>
                        <a:t>  </a:t>
                      </a:r>
                      <a:r>
                        <a:rPr lang="en-US" sz="1100" kern="1200" dirty="0" err="1">
                          <a:latin typeface="Gill Sans MT"/>
                          <a:cs typeface="Calibri"/>
                        </a:rPr>
                        <a:t>upaya</a:t>
                      </a:r>
                      <a:r>
                        <a:rPr lang="en-US" sz="1100" kern="1200" dirty="0">
                          <a:latin typeface="Gill Sans MT"/>
                          <a:cs typeface="Calibri"/>
                        </a:rPr>
                        <a:t> </a:t>
                      </a:r>
                      <a:r>
                        <a:rPr lang="en-US" sz="1100" kern="1200" dirty="0" err="1">
                          <a:latin typeface="Gill Sans MT"/>
                          <a:cs typeface="Calibri"/>
                        </a:rPr>
                        <a:t>perlindungan</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pengelolaan</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 </a:t>
                      </a:r>
                      <a:r>
                        <a:rPr lang="en-US" sz="1100" kern="1200" dirty="0" err="1">
                          <a:latin typeface="Gill Sans MT"/>
                          <a:cs typeface="Calibri"/>
                        </a:rPr>
                        <a:t>di</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a:t>
                      </a:r>
                      <a:endParaRPr lang="en-US" sz="1100" dirty="0">
                        <a:latin typeface="Times New Roman"/>
                      </a:endParaRPr>
                    </a:p>
                  </a:txBody>
                  <a:tcPr marL="41320" marR="41320" marT="49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tabLst>
                          <a:tab pos="201930" algn="l"/>
                        </a:tabLst>
                      </a:pPr>
                      <a:r>
                        <a:rPr lang="id-ID" sz="1100" kern="1200" dirty="0">
                          <a:latin typeface="Gill Sans MT"/>
                          <a:cs typeface="Calibri"/>
                        </a:rPr>
                        <a:t>3 (tiga) mitra yang mendukung dalam bentuk materi untuk kegiatan yang terkait dengan PPLH seperti : pelatihan  yang terkait  PPLH, pengadaan sarana ramah lingkungan, pembinaan dalam upaya PPLH, dll</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8024">
                <a:tc vMerge="1">
                  <a:txBody>
                    <a:bodyPr/>
                    <a:lstStyle/>
                    <a:p>
                      <a:endParaRPr lang="en-US"/>
                    </a:p>
                  </a:txBody>
                  <a:tcPr/>
                </a:tc>
                <a:tc>
                  <a:txBody>
                    <a:bodyPr/>
                    <a:lstStyle/>
                    <a:p>
                      <a:pPr marL="285750" lvl="0" indent="-285750">
                        <a:spcAft>
                          <a:spcPts val="600"/>
                        </a:spcAft>
                        <a:buFont typeface="+mj-lt"/>
                        <a:buAutoNum type="arabicPeriod"/>
                        <a:tabLst>
                          <a:tab pos="160020" algn="l"/>
                        </a:tabLst>
                      </a:pPr>
                      <a:r>
                        <a:rPr lang="en-US" sz="1100" kern="1200" dirty="0" err="1">
                          <a:latin typeface="Gill Sans MT"/>
                          <a:cs typeface="Calibri"/>
                        </a:rPr>
                        <a:t>Meningkatkan</a:t>
                      </a:r>
                      <a:r>
                        <a:rPr lang="en-US" sz="1100" kern="1200" dirty="0">
                          <a:latin typeface="Gill Sans MT"/>
                          <a:cs typeface="Calibri"/>
                        </a:rPr>
                        <a:t> </a:t>
                      </a:r>
                      <a:r>
                        <a:rPr lang="en-US" sz="1100" kern="1200" dirty="0" err="1">
                          <a:latin typeface="Gill Sans MT"/>
                          <a:cs typeface="Calibri"/>
                        </a:rPr>
                        <a:t>peran</a:t>
                      </a:r>
                      <a:r>
                        <a:rPr lang="en-US" sz="1100" kern="1200" dirty="0">
                          <a:latin typeface="Gill Sans MT"/>
                          <a:cs typeface="Calibri"/>
                        </a:rPr>
                        <a:t> </a:t>
                      </a:r>
                      <a:r>
                        <a:rPr lang="en-US" sz="1100" kern="1200" dirty="0" err="1">
                          <a:latin typeface="Gill Sans MT"/>
                          <a:cs typeface="Calibri"/>
                        </a:rPr>
                        <a:t>komite</a:t>
                      </a:r>
                      <a:r>
                        <a:rPr lang="en-US" sz="1100" kern="1200" dirty="0">
                          <a:latin typeface="Gill Sans MT"/>
                          <a:cs typeface="Calibri"/>
                        </a:rPr>
                        <a:t> </a:t>
                      </a:r>
                      <a:r>
                        <a:rPr lang="en-US" sz="1100" kern="1200" dirty="0" err="1">
                          <a:latin typeface="Gill Sans MT"/>
                          <a:cs typeface="Calibri"/>
                        </a:rPr>
                        <a:t>sekolah</a:t>
                      </a:r>
                      <a:r>
                        <a:rPr lang="en-US" sz="1100" kern="1200" dirty="0">
                          <a:latin typeface="Gill Sans MT"/>
                          <a:cs typeface="Calibri"/>
                        </a:rPr>
                        <a:t> </a:t>
                      </a:r>
                      <a:r>
                        <a:rPr lang="en-US" sz="1100" kern="1200" dirty="0" err="1">
                          <a:latin typeface="Gill Sans MT"/>
                          <a:cs typeface="Calibri"/>
                        </a:rPr>
                        <a:t>dalam</a:t>
                      </a:r>
                      <a:r>
                        <a:rPr lang="en-US" sz="1100" kern="1200" dirty="0">
                          <a:latin typeface="Gill Sans MT"/>
                          <a:cs typeface="Calibri"/>
                        </a:rPr>
                        <a:t> </a:t>
                      </a:r>
                      <a:r>
                        <a:rPr lang="en-US" sz="1100" kern="1200" dirty="0" err="1">
                          <a:latin typeface="Gill Sans MT"/>
                          <a:cs typeface="Calibri"/>
                        </a:rPr>
                        <a:t>membangun</a:t>
                      </a:r>
                      <a:r>
                        <a:rPr lang="en-US" sz="1100" kern="1200" dirty="0">
                          <a:latin typeface="Gill Sans MT"/>
                          <a:cs typeface="Calibri"/>
                        </a:rPr>
                        <a:t> </a:t>
                      </a:r>
                      <a:r>
                        <a:rPr lang="en-US" sz="1100" kern="1200" dirty="0" err="1">
                          <a:latin typeface="Gill Sans MT"/>
                          <a:cs typeface="Calibri"/>
                        </a:rPr>
                        <a:t>kemitraan</a:t>
                      </a:r>
                      <a:r>
                        <a:rPr lang="en-US" sz="1100" kern="1200" dirty="0">
                          <a:latin typeface="Gill Sans MT"/>
                          <a:cs typeface="Calibri"/>
                        </a:rPr>
                        <a:t> </a:t>
                      </a:r>
                      <a:r>
                        <a:rPr lang="en-US" sz="1100" kern="1200" dirty="0" err="1">
                          <a:latin typeface="Gill Sans MT"/>
                          <a:cs typeface="Calibri"/>
                        </a:rPr>
                        <a:t>untuk</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upaya</a:t>
                      </a:r>
                      <a:r>
                        <a:rPr lang="en-US" sz="1100" kern="1200" dirty="0">
                          <a:latin typeface="Gill Sans MT"/>
                          <a:cs typeface="Calibri"/>
                        </a:rPr>
                        <a:t> </a:t>
                      </a:r>
                      <a:r>
                        <a:rPr lang="en-US" sz="1100" kern="1200" dirty="0" err="1">
                          <a:latin typeface="Gill Sans MT"/>
                          <a:cs typeface="Calibri"/>
                        </a:rPr>
                        <a:t>perlindungan</a:t>
                      </a:r>
                      <a:r>
                        <a:rPr lang="en-US" sz="1100" kern="1200" dirty="0">
                          <a:latin typeface="Gill Sans MT"/>
                          <a:cs typeface="Calibri"/>
                        </a:rPr>
                        <a:t> </a:t>
                      </a:r>
                      <a:r>
                        <a:rPr lang="en-US" sz="1100" kern="1200" dirty="0" err="1">
                          <a:latin typeface="Gill Sans MT"/>
                          <a:cs typeface="Calibri"/>
                        </a:rPr>
                        <a:t>dan</a:t>
                      </a:r>
                      <a:r>
                        <a:rPr lang="en-US" sz="1100" kern="1200" dirty="0">
                          <a:latin typeface="Gill Sans MT"/>
                          <a:cs typeface="Calibri"/>
                        </a:rPr>
                        <a:t> </a:t>
                      </a:r>
                      <a:r>
                        <a:rPr lang="en-US" sz="1100" kern="1200" dirty="0" err="1">
                          <a:latin typeface="Gill Sans MT"/>
                          <a:cs typeface="Calibri"/>
                        </a:rPr>
                        <a:t>pengelolaan</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a:t>
                      </a:r>
                      <a:endParaRPr lang="en-US" sz="1100" dirty="0">
                        <a:latin typeface="Times New Roman"/>
                      </a:endParaRPr>
                    </a:p>
                  </a:txBody>
                  <a:tcPr marL="41320" marR="41320" marT="49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tabLst>
                          <a:tab pos="201930" algn="l"/>
                        </a:tabLst>
                      </a:pPr>
                      <a:r>
                        <a:rPr lang="id-ID" sz="1100" kern="1200" dirty="0">
                          <a:latin typeface="Gill Sans MT"/>
                          <a:cs typeface="Calibri"/>
                        </a:rPr>
                        <a:t>3 (tiga) kemitraan yang difasilitasi oleh komite sekolah terkait dengan pembelajaran lingkungan hidup dan upaya perlindungan dan pengelolaan lingkungan hidup.</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0150">
                <a:tc vMerge="1">
                  <a:txBody>
                    <a:bodyPr/>
                    <a:lstStyle/>
                    <a:p>
                      <a:endParaRPr lang="en-US"/>
                    </a:p>
                  </a:txBody>
                  <a:tcPr/>
                </a:tc>
                <a:tc>
                  <a:txBody>
                    <a:bodyPr/>
                    <a:lstStyle/>
                    <a:p>
                      <a:pPr marL="285750" lvl="0" indent="-285750">
                        <a:buFont typeface="+mj-lt"/>
                        <a:buAutoNum type="arabicPeriod"/>
                        <a:tabLst>
                          <a:tab pos="160020" algn="l"/>
                        </a:tabLst>
                      </a:pPr>
                      <a:r>
                        <a:rPr lang="en-US" sz="1100" kern="1200" dirty="0" err="1">
                          <a:latin typeface="Gill Sans MT"/>
                          <a:cs typeface="Calibri"/>
                        </a:rPr>
                        <a:t>Menjadi</a:t>
                      </a:r>
                      <a:r>
                        <a:rPr lang="en-US" sz="1100" kern="1200" dirty="0">
                          <a:latin typeface="Gill Sans MT"/>
                          <a:cs typeface="Calibri"/>
                        </a:rPr>
                        <a:t> </a:t>
                      </a:r>
                      <a:r>
                        <a:rPr lang="en-US" sz="1100" kern="1200" dirty="0" err="1">
                          <a:latin typeface="Gill Sans MT"/>
                          <a:cs typeface="Calibri"/>
                        </a:rPr>
                        <a:t>sumber</a:t>
                      </a:r>
                      <a:r>
                        <a:rPr lang="en-US" sz="1100" kern="1200" dirty="0">
                          <a:latin typeface="Gill Sans MT"/>
                          <a:cs typeface="Calibri"/>
                        </a:rPr>
                        <a:t> </a:t>
                      </a:r>
                      <a:r>
                        <a:rPr lang="en-US" sz="1100" kern="1200" dirty="0" err="1">
                          <a:latin typeface="Gill Sans MT"/>
                          <a:cs typeface="Calibri"/>
                        </a:rPr>
                        <a:t>dalam</a:t>
                      </a:r>
                      <a:r>
                        <a:rPr lang="en-US" sz="1100" kern="1200" dirty="0">
                          <a:latin typeface="Gill Sans MT"/>
                          <a:cs typeface="Calibri"/>
                        </a:rPr>
                        <a:t> </a:t>
                      </a:r>
                      <a:r>
                        <a:rPr lang="en-US" sz="1100" kern="1200" dirty="0" err="1">
                          <a:latin typeface="Gill Sans MT"/>
                          <a:cs typeface="Calibri"/>
                        </a:rPr>
                        <a:t>rangka</a:t>
                      </a:r>
                      <a:r>
                        <a:rPr lang="en-US" sz="1100" kern="1200" dirty="0">
                          <a:latin typeface="Gill Sans MT"/>
                          <a:cs typeface="Calibri"/>
                        </a:rPr>
                        <a:t> </a:t>
                      </a:r>
                      <a:r>
                        <a:rPr lang="en-US" sz="1100" kern="1200" dirty="0" err="1">
                          <a:latin typeface="Gill Sans MT"/>
                          <a:cs typeface="Calibri"/>
                        </a:rPr>
                        <a:t>pembelajaran</a:t>
                      </a:r>
                      <a:r>
                        <a:rPr lang="en-US" sz="1100" kern="1200" dirty="0">
                          <a:latin typeface="Gill Sans MT"/>
                          <a:cs typeface="Calibri"/>
                        </a:rPr>
                        <a:t> </a:t>
                      </a:r>
                      <a:r>
                        <a:rPr lang="en-US" sz="1100" kern="1200" dirty="0" err="1">
                          <a:latin typeface="Gill Sans MT"/>
                          <a:cs typeface="Calibri"/>
                        </a:rPr>
                        <a:t>lingkungan</a:t>
                      </a:r>
                      <a:r>
                        <a:rPr lang="en-US" sz="1100" kern="1200" dirty="0">
                          <a:latin typeface="Gill Sans MT"/>
                          <a:cs typeface="Calibri"/>
                        </a:rPr>
                        <a:t> </a:t>
                      </a:r>
                      <a:r>
                        <a:rPr lang="en-US" sz="1100" kern="1200" dirty="0" err="1">
                          <a:latin typeface="Gill Sans MT"/>
                          <a:cs typeface="Calibri"/>
                        </a:rPr>
                        <a:t>hidup</a:t>
                      </a:r>
                      <a:r>
                        <a:rPr lang="en-US" sz="1100" kern="1200" dirty="0">
                          <a:latin typeface="Gill Sans MT"/>
                          <a:cs typeface="Calibri"/>
                        </a:rPr>
                        <a:t>.</a:t>
                      </a:r>
                      <a:endParaRPr lang="en-US" sz="1100" dirty="0">
                        <a:latin typeface="Times New Roman"/>
                      </a:endParaRPr>
                    </a:p>
                  </a:txBody>
                  <a:tcPr marL="41320" marR="41320" marT="49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110490">
                        <a:spcAft>
                          <a:spcPts val="0"/>
                        </a:spcAft>
                      </a:pPr>
                      <a:r>
                        <a:rPr lang="id-ID" sz="1100" kern="1200" dirty="0">
                          <a:latin typeface="Gill Sans MT"/>
                          <a:cs typeface="Calibri"/>
                        </a:rPr>
                        <a:t>3 (tiga) kali menjadi nara sumber dalam rangka pembelajaran lingkungan hidup,</a:t>
                      </a:r>
                      <a:endParaRPr lang="en-US" sz="1100" dirty="0">
                        <a:latin typeface="Times New Roman"/>
                      </a:endParaRPr>
                    </a:p>
                    <a:p>
                      <a:pPr marL="114935">
                        <a:spcAft>
                          <a:spcPts val="600"/>
                        </a:spcAft>
                        <a:tabLst>
                          <a:tab pos="201930" algn="l"/>
                        </a:tabLst>
                      </a:pPr>
                      <a:r>
                        <a:rPr lang="fi-FI" sz="1100" kern="1200" dirty="0">
                          <a:latin typeface="Gill Sans MT"/>
                          <a:cs typeface="Calibri"/>
                        </a:rPr>
                        <a:t>Seperti : sekolah lain, seminar, pemerintah daerah, dll.</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0">
                <a:tc vMerge="1">
                  <a:txBody>
                    <a:bodyPr/>
                    <a:lstStyle/>
                    <a:p>
                      <a:endParaRPr lang="en-US"/>
                    </a:p>
                  </a:txBody>
                  <a:tcPr/>
                </a:tc>
                <a:tc>
                  <a:txBody>
                    <a:bodyPr/>
                    <a:lstStyle/>
                    <a:p>
                      <a:pPr marL="285750" lvl="0" indent="-285750">
                        <a:buFont typeface="+mj-lt"/>
                        <a:buAutoNum type="arabicPeriod"/>
                        <a:tabLst>
                          <a:tab pos="160020" algn="l"/>
                        </a:tabLst>
                      </a:pPr>
                      <a:r>
                        <a:rPr lang="fi-FI" sz="1100" kern="1200" dirty="0">
                          <a:latin typeface="Gill Sans MT"/>
                          <a:cs typeface="Calibri"/>
                        </a:rPr>
                        <a:t>Memberi dukungan untuk meningkatkan upaya perlindungan dan pengelolaan LH.</a:t>
                      </a:r>
                      <a:endParaRPr lang="en-US" sz="1100" dirty="0">
                        <a:latin typeface="Times New Roman"/>
                      </a:endParaRPr>
                    </a:p>
                  </a:txBody>
                  <a:tcPr marL="41320" marR="41320" marT="49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spcAft>
                          <a:spcPts val="600"/>
                        </a:spcAft>
                        <a:tabLst>
                          <a:tab pos="201930" algn="l"/>
                        </a:tabLst>
                      </a:pPr>
                      <a:r>
                        <a:rPr lang="id-ID" sz="1100" kern="1200" dirty="0">
                          <a:latin typeface="Gill Sans MT"/>
                          <a:cs typeface="Calibri"/>
                        </a:rPr>
                        <a:t>3 (tiga) dukungan yang diberikan sekolah dalam upaya PPLH, seperti : bimbingan teknis pembuatan biopori, pengelolaan sampah, pertanian organik, bio gas, dll.</a:t>
                      </a:r>
                      <a:endParaRPr lang="en-US" sz="1100" dirty="0">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7" name="Picture 6" descr="Logo KLH.jpg"/>
          <p:cNvPicPr/>
          <p:nvPr/>
        </p:nvPicPr>
        <p:blipFill>
          <a:blip r:embed="rId3" cstate="print"/>
          <a:srcRect/>
          <a:stretch>
            <a:fillRect/>
          </a:stretch>
        </p:blipFill>
        <p:spPr bwMode="auto">
          <a:xfrm>
            <a:off x="7620000" y="228602"/>
            <a:ext cx="685800" cy="838199"/>
          </a:xfrm>
          <a:prstGeom prst="rect">
            <a:avLst/>
          </a:prstGeom>
          <a:noFill/>
          <a:ln w="9525">
            <a:noFill/>
            <a:miter lim="800000"/>
            <a:headEnd/>
            <a:tailEnd/>
          </a:ln>
        </p:spPr>
      </p:pic>
    </p:spTree>
  </p:cSld>
  <p:clrMapOvr>
    <a:masterClrMapping/>
  </p:clrMapOvr>
  <p:transition>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1600" b="1" dirty="0" smtClean="0"/>
              <a:t>PENGELOLAAN SARANA PENDUKUNG RAMAH LINGKUNGAN</a:t>
            </a:r>
            <a:endParaRPr lang="en-US" sz="1600" dirty="0"/>
          </a:p>
        </p:txBody>
      </p:sp>
      <p:graphicFrame>
        <p:nvGraphicFramePr>
          <p:cNvPr id="5" name="Content Placeholder 4"/>
          <p:cNvGraphicFramePr>
            <a:graphicFrameLocks noGrp="1"/>
          </p:cNvGraphicFramePr>
          <p:nvPr>
            <p:ph sz="quarter" idx="1"/>
          </p:nvPr>
        </p:nvGraphicFramePr>
        <p:xfrm>
          <a:off x="990603" y="1839405"/>
          <a:ext cx="7924798" cy="4850576"/>
        </p:xfrm>
        <a:graphic>
          <a:graphicData uri="http://schemas.openxmlformats.org/drawingml/2006/table">
            <a:tbl>
              <a:tblPr/>
              <a:tblGrid>
                <a:gridCol w="1828800"/>
                <a:gridCol w="2133599"/>
                <a:gridCol w="3962399"/>
              </a:tblGrid>
              <a:tr h="253588">
                <a:tc>
                  <a:txBody>
                    <a:bodyPr/>
                    <a:lstStyle/>
                    <a:p>
                      <a:pPr marL="291465" indent="-291465" algn="ctr">
                        <a:lnSpc>
                          <a:spcPct val="115000"/>
                        </a:lnSpc>
                        <a:spcAft>
                          <a:spcPts val="0"/>
                        </a:spcAft>
                        <a:tabLst>
                          <a:tab pos="201930" algn="l"/>
                        </a:tabLst>
                      </a:pPr>
                      <a:r>
                        <a:rPr lang="id-ID" sz="1400" b="1" kern="1200" dirty="0">
                          <a:latin typeface="Arial Narrow" pitchFamily="34" charset="0"/>
                          <a:ea typeface="Calibri"/>
                          <a:cs typeface="Calibri"/>
                        </a:rPr>
                        <a:t>Standar</a:t>
                      </a:r>
                      <a:endParaRPr lang="en-US" sz="14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lnSpc>
                          <a:spcPct val="115000"/>
                        </a:lnSpc>
                        <a:spcAft>
                          <a:spcPts val="0"/>
                        </a:spcAft>
                        <a:tabLst>
                          <a:tab pos="201930" algn="l"/>
                        </a:tabLst>
                      </a:pPr>
                      <a:r>
                        <a:rPr lang="id-ID" sz="1400" b="1" kern="1200" dirty="0">
                          <a:latin typeface="Arial Narrow" pitchFamily="34" charset="0"/>
                          <a:ea typeface="Calibri"/>
                          <a:cs typeface="Calibri"/>
                        </a:rPr>
                        <a:t>Implementasi</a:t>
                      </a:r>
                      <a:endParaRPr lang="en-US" sz="14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lnSpc>
                          <a:spcPct val="115000"/>
                        </a:lnSpc>
                        <a:spcAft>
                          <a:spcPts val="0"/>
                        </a:spcAft>
                        <a:tabLst>
                          <a:tab pos="201930" algn="l"/>
                        </a:tabLst>
                      </a:pPr>
                      <a:r>
                        <a:rPr lang="id-ID" sz="1400" b="1" kern="1200" dirty="0">
                          <a:latin typeface="Arial Narrow" pitchFamily="34" charset="0"/>
                          <a:ea typeface="Calibri"/>
                          <a:cs typeface="Calibri"/>
                        </a:rPr>
                        <a:t>Pencapaian</a:t>
                      </a:r>
                      <a:endParaRPr lang="en-US" sz="1400" dirty="0">
                        <a:latin typeface="Arial Narrow"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436">
                <a:tc>
                  <a:txBody>
                    <a:bodyPr/>
                    <a:lstStyle/>
                    <a:p>
                      <a:pPr marL="342900" lvl="0" indent="-342900">
                        <a:lnSpc>
                          <a:spcPct val="115000"/>
                        </a:lnSpc>
                        <a:spcAft>
                          <a:spcPts val="0"/>
                        </a:spcAft>
                        <a:buFont typeface="+mj-lt"/>
                        <a:buAutoNum type="alphaUcPeriod"/>
                      </a:pPr>
                      <a:r>
                        <a:rPr lang="id-ID" sz="1400" kern="1200" dirty="0">
                          <a:latin typeface="Arial Narrow" pitchFamily="34" charset="0"/>
                          <a:ea typeface="Calibri"/>
                          <a:cs typeface="Calibri"/>
                        </a:rPr>
                        <a:t>Ketersediaan sarana prasarana pendukung yang ramah lingkungan.</a:t>
                      </a:r>
                      <a:endParaRPr lang="en-US" sz="14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nSpc>
                          <a:spcPct val="115000"/>
                        </a:lnSpc>
                        <a:spcAft>
                          <a:spcPts val="0"/>
                        </a:spcAft>
                        <a:buFont typeface="+mj-lt"/>
                        <a:buAutoNum type="arabicPeriod"/>
                      </a:pPr>
                      <a:r>
                        <a:rPr lang="fi-FI" sz="1400" kern="1200" dirty="0">
                          <a:latin typeface="Arial Narrow" pitchFamily="34" charset="0"/>
                          <a:ea typeface="Calibri"/>
                          <a:cs typeface="Calibri"/>
                        </a:rPr>
                        <a:t>Menyediakan sarana prasarana untuk mengatasi permasalahan lingkungan hidup di sekolah.</a:t>
                      </a:r>
                      <a:endParaRPr lang="en-US" sz="14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nSpc>
                          <a:spcPct val="90000"/>
                        </a:lnSpc>
                        <a:spcBef>
                          <a:spcPts val="480"/>
                        </a:spcBef>
                        <a:spcAft>
                          <a:spcPts val="600"/>
                        </a:spcAft>
                      </a:pPr>
                      <a:r>
                        <a:rPr lang="id-ID" sz="1400" kern="1200" dirty="0">
                          <a:latin typeface="Arial Narrow" pitchFamily="34" charset="0"/>
                          <a:ea typeface="Times New Roman"/>
                        </a:rPr>
                        <a:t>Tersedianya 6 (enam) sarana prasarana untuk mengatasi permasalahan lingkungan hidup di sekolah sesuai dengan standar sarana dan prasarana Permendiknas no 24 tahun 2007, seperti : air bersih, sampah (penyediaan tempat sampah terpisah, komposter), tinja, air limbah/drainase, ruang terbuka hijau, kebisingan/getaran/radiasi, dll.</a:t>
                      </a:r>
                      <a:endParaRPr lang="en-US" sz="1400" dirty="0">
                        <a:latin typeface="Arial Narrow"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1552">
                <a:tc>
                  <a:txBody>
                    <a:bodyPr/>
                    <a:lstStyle/>
                    <a:p>
                      <a:pPr marL="291465" indent="-291465">
                        <a:lnSpc>
                          <a:spcPct val="115000"/>
                        </a:lnSpc>
                        <a:spcAft>
                          <a:spcPts val="0"/>
                        </a:spcAft>
                        <a:tabLst>
                          <a:tab pos="201930" algn="l"/>
                        </a:tabLst>
                      </a:pPr>
                      <a:endParaRPr lang="id-ID" sz="1400" kern="1200">
                        <a:latin typeface="Arial Narrow" pitchFamily="34" charset="0"/>
                        <a:ea typeface="Calibri"/>
                        <a:cs typeface="Calibri"/>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startAt="2"/>
                        <a:tabLst>
                          <a:tab pos="274320" algn="l"/>
                        </a:tabLst>
                      </a:pPr>
                      <a:r>
                        <a:rPr lang="id-ID" sz="1400" kern="1200" dirty="0">
                          <a:latin typeface="Arial Narrow" pitchFamily="34" charset="0"/>
                          <a:ea typeface="Calibri"/>
                          <a:cs typeface="Calibri"/>
                        </a:rPr>
                        <a:t>Menyediakan sarana prasarana untuk mendukung pembelajaran lingkungan hidup di sekolah.</a:t>
                      </a:r>
                      <a:endParaRPr lang="en-US" sz="14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nSpc>
                          <a:spcPct val="90000"/>
                        </a:lnSpc>
                        <a:spcBef>
                          <a:spcPts val="480"/>
                        </a:spcBef>
                        <a:spcAft>
                          <a:spcPts val="0"/>
                        </a:spcAft>
                      </a:pPr>
                      <a:r>
                        <a:rPr lang="id-ID" sz="1400" kern="1200" dirty="0">
                          <a:latin typeface="Arial Narrow" pitchFamily="34" charset="0"/>
                          <a:ea typeface="Times New Roman"/>
                          <a:cs typeface="Calibri"/>
                        </a:rPr>
                        <a:t>Tersedianya 6 (enam) sarana prasarana pendukung pembelajaran lingkungan hidup, antara lain;  pengomposan, pemanfaatan dan pengolahan air, hutan/taman/kebun sekolah, green house, toga, kolam ikan, biopori, sumur resapan, biogas, dll).</a:t>
                      </a:r>
                      <a:endParaRPr lang="en-US" sz="1400" dirty="0">
                        <a:latin typeface="Arial Narrow"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914400" y="1752600"/>
            <a:ext cx="7924800" cy="441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7" name="Picture 6"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8" name="Picture 7"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lstStyle/>
          <a:p>
            <a:r>
              <a:rPr lang="id-ID" sz="1600" b="1" dirty="0" smtClean="0"/>
              <a:t>PENGELOLAAN SARANA PENDUKUNG RAMAH LINGKUNGAN</a:t>
            </a:r>
            <a:endParaRPr lang="en-US" sz="1600" dirty="0"/>
          </a:p>
        </p:txBody>
      </p:sp>
      <p:graphicFrame>
        <p:nvGraphicFramePr>
          <p:cNvPr id="5" name="Content Placeholder 4"/>
          <p:cNvGraphicFramePr>
            <a:graphicFrameLocks noGrp="1"/>
          </p:cNvGraphicFramePr>
          <p:nvPr>
            <p:ph sz="quarter" idx="1"/>
          </p:nvPr>
        </p:nvGraphicFramePr>
        <p:xfrm>
          <a:off x="990603" y="1609746"/>
          <a:ext cx="7924798" cy="7707345"/>
        </p:xfrm>
        <a:graphic>
          <a:graphicData uri="http://schemas.openxmlformats.org/drawingml/2006/table">
            <a:tbl>
              <a:tblPr/>
              <a:tblGrid>
                <a:gridCol w="1828800"/>
                <a:gridCol w="2133599"/>
                <a:gridCol w="3962399"/>
              </a:tblGrid>
              <a:tr h="214154">
                <a:tc>
                  <a:txBody>
                    <a:bodyPr/>
                    <a:lstStyle/>
                    <a:p>
                      <a:pPr marL="291465" indent="-291465" algn="ctr">
                        <a:lnSpc>
                          <a:spcPct val="115000"/>
                        </a:lnSpc>
                        <a:spcAft>
                          <a:spcPts val="0"/>
                        </a:spcAft>
                        <a:tabLst>
                          <a:tab pos="201930" algn="l"/>
                        </a:tabLst>
                      </a:pPr>
                      <a:r>
                        <a:rPr lang="id-ID" sz="1200" b="1" kern="1200" dirty="0">
                          <a:latin typeface="Arial Narrow" pitchFamily="34" charset="0"/>
                          <a:ea typeface="Calibri"/>
                          <a:cs typeface="Calibri"/>
                        </a:rPr>
                        <a:t>Standar</a:t>
                      </a:r>
                      <a:endParaRPr lang="en-US" sz="12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lnSpc>
                          <a:spcPct val="115000"/>
                        </a:lnSpc>
                        <a:spcAft>
                          <a:spcPts val="0"/>
                        </a:spcAft>
                        <a:tabLst>
                          <a:tab pos="201930" algn="l"/>
                        </a:tabLst>
                      </a:pPr>
                      <a:r>
                        <a:rPr lang="id-ID" sz="1200" b="1" kern="1200" dirty="0">
                          <a:latin typeface="Arial Narrow" pitchFamily="34" charset="0"/>
                          <a:ea typeface="Calibri"/>
                          <a:cs typeface="Calibri"/>
                        </a:rPr>
                        <a:t>Implementasi</a:t>
                      </a:r>
                      <a:endParaRPr lang="en-US" sz="12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91465" algn="ctr">
                        <a:lnSpc>
                          <a:spcPct val="115000"/>
                        </a:lnSpc>
                        <a:spcAft>
                          <a:spcPts val="0"/>
                        </a:spcAft>
                        <a:tabLst>
                          <a:tab pos="201930" algn="l"/>
                        </a:tabLst>
                      </a:pPr>
                      <a:r>
                        <a:rPr lang="id-ID" sz="1200" b="1" kern="1200">
                          <a:latin typeface="Arial Narrow" pitchFamily="34" charset="0"/>
                          <a:ea typeface="Calibri"/>
                          <a:cs typeface="Calibri"/>
                        </a:rPr>
                        <a:t>Pencapaian</a:t>
                      </a:r>
                      <a:endParaRPr lang="en-US" sz="1200">
                        <a:latin typeface="Arial Narrow"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6650">
                <a:tc>
                  <a:txBody>
                    <a:bodyPr/>
                    <a:lstStyle/>
                    <a:p>
                      <a:pPr marL="342900" lvl="0" indent="-342900">
                        <a:lnSpc>
                          <a:spcPct val="115000"/>
                        </a:lnSpc>
                        <a:spcAft>
                          <a:spcPts val="0"/>
                        </a:spcAft>
                        <a:buFont typeface="+mj-lt"/>
                        <a:buNone/>
                        <a:tabLst>
                          <a:tab pos="160020" algn="l"/>
                        </a:tabLst>
                      </a:pPr>
                      <a:r>
                        <a:rPr lang="id-ID" sz="1200" kern="1200" dirty="0" smtClean="0">
                          <a:latin typeface="Arial Narrow" pitchFamily="34" charset="0"/>
                          <a:ea typeface="Calibri"/>
                          <a:cs typeface="Calibri"/>
                        </a:rPr>
                        <a:t>B. Peningkatan </a:t>
                      </a:r>
                      <a:r>
                        <a:rPr lang="id-ID" sz="1200" kern="1200" dirty="0">
                          <a:latin typeface="Arial Narrow" pitchFamily="34" charset="0"/>
                          <a:ea typeface="Calibri"/>
                          <a:cs typeface="Calibri"/>
                        </a:rPr>
                        <a:t>kualitas pengelolaan dan pemanfaatan sarana dan prasarana yang ramah lingkungan.  </a:t>
                      </a:r>
                      <a:endParaRPr lang="en-US" sz="12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160020" algn="l"/>
                        </a:tabLst>
                      </a:pPr>
                      <a:r>
                        <a:rPr lang="id-ID" sz="1200" kern="1200" dirty="0">
                          <a:latin typeface="Arial Narrow" pitchFamily="34" charset="0"/>
                          <a:ea typeface="Calibri"/>
                          <a:cs typeface="Calibri"/>
                        </a:rPr>
                        <a:t>Memelihara sarana dan prasarana sekolah yang ramah lingkungan.</a:t>
                      </a:r>
                      <a:endParaRPr lang="en-US" sz="1200" dirty="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spcBef>
                          <a:spcPts val="480"/>
                        </a:spcBef>
                        <a:spcAft>
                          <a:spcPts val="0"/>
                        </a:spcAft>
                      </a:pPr>
                      <a:r>
                        <a:rPr lang="id-ID" sz="1200" kern="1200" dirty="0">
                          <a:latin typeface="Arial Narrow" pitchFamily="34" charset="0"/>
                          <a:ea typeface="Times New Roman"/>
                          <a:cs typeface="Calibri"/>
                        </a:rPr>
                        <a:t>Terpeliharanya 3 (tiga) sarana dan prasarana yang ramah lingkungan sesuai fungsinya, seperti : </a:t>
                      </a:r>
                      <a:endParaRPr lang="en-US" sz="1200" dirty="0">
                        <a:latin typeface="Arial Narrow" pitchFamily="34" charset="0"/>
                        <a:ea typeface="Times New Roman"/>
                      </a:endParaRPr>
                    </a:p>
                    <a:p>
                      <a:pPr marL="342900" lvl="0" indent="-342900">
                        <a:spcAft>
                          <a:spcPts val="0"/>
                        </a:spcAft>
                        <a:buFont typeface="Symbol"/>
                        <a:buChar char=""/>
                        <a:tabLst>
                          <a:tab pos="254000" algn="l"/>
                        </a:tabLst>
                      </a:pPr>
                      <a:r>
                        <a:rPr lang="es-ES" sz="1200" kern="1200" dirty="0" err="1">
                          <a:latin typeface="Arial Narrow" pitchFamily="34" charset="0"/>
                          <a:ea typeface="Times New Roman"/>
                          <a:cs typeface="Calibri"/>
                        </a:rPr>
                        <a:t>Ruang</a:t>
                      </a:r>
                      <a:r>
                        <a:rPr lang="es-ES" sz="1200" kern="1200" dirty="0">
                          <a:latin typeface="Arial Narrow" pitchFamily="34" charset="0"/>
                          <a:ea typeface="Times New Roman"/>
                          <a:cs typeface="Calibri"/>
                        </a:rPr>
                        <a:t> </a:t>
                      </a:r>
                      <a:r>
                        <a:rPr lang="es-ES" sz="1200" kern="1200" dirty="0" err="1">
                          <a:latin typeface="Arial Narrow" pitchFamily="34" charset="0"/>
                          <a:ea typeface="Times New Roman"/>
                          <a:cs typeface="Calibri"/>
                        </a:rPr>
                        <a:t>memiliki</a:t>
                      </a:r>
                      <a:r>
                        <a:rPr lang="es-ES" sz="1200" kern="1200" dirty="0">
                          <a:latin typeface="Arial Narrow" pitchFamily="34" charset="0"/>
                          <a:ea typeface="Times New Roman"/>
                          <a:cs typeface="Calibri"/>
                        </a:rPr>
                        <a:t> </a:t>
                      </a:r>
                      <a:r>
                        <a:rPr lang="es-ES" sz="1200" kern="1200" dirty="0" err="1">
                          <a:latin typeface="Arial Narrow" pitchFamily="34" charset="0"/>
                          <a:ea typeface="Times New Roman"/>
                          <a:cs typeface="Calibri"/>
                        </a:rPr>
                        <a:t>pengaturan</a:t>
                      </a:r>
                      <a:r>
                        <a:rPr lang="es-ES" sz="1200" kern="1200" dirty="0">
                          <a:latin typeface="Arial Narrow" pitchFamily="34" charset="0"/>
                          <a:ea typeface="Times New Roman"/>
                          <a:cs typeface="Calibri"/>
                        </a:rPr>
                        <a:t> </a:t>
                      </a:r>
                      <a:r>
                        <a:rPr lang="es-ES" sz="1200" kern="1200" dirty="0" err="1">
                          <a:latin typeface="Arial Narrow" pitchFamily="34" charset="0"/>
                          <a:ea typeface="Times New Roman"/>
                          <a:cs typeface="Calibri"/>
                        </a:rPr>
                        <a:t>cahaya</a:t>
                      </a:r>
                      <a:r>
                        <a:rPr lang="es-ES" sz="1200" kern="1200" dirty="0">
                          <a:latin typeface="Arial Narrow" pitchFamily="34" charset="0"/>
                          <a:ea typeface="Times New Roman"/>
                          <a:cs typeface="Calibri"/>
                        </a:rPr>
                        <a:t> dan </a:t>
                      </a:r>
                      <a:r>
                        <a:rPr lang="es-ES" sz="1200" kern="1200" dirty="0" err="1">
                          <a:latin typeface="Arial Narrow" pitchFamily="34" charset="0"/>
                          <a:ea typeface="Times New Roman"/>
                          <a:cs typeface="Calibri"/>
                        </a:rPr>
                        <a:t>ventilasi</a:t>
                      </a:r>
                      <a:r>
                        <a:rPr lang="es-ES" sz="1200" kern="1200" dirty="0">
                          <a:latin typeface="Arial Narrow" pitchFamily="34" charset="0"/>
                          <a:ea typeface="Times New Roman"/>
                          <a:cs typeface="Calibri"/>
                        </a:rPr>
                        <a:t> </a:t>
                      </a:r>
                      <a:r>
                        <a:rPr lang="es-ES" sz="1200" kern="1200" dirty="0" err="1">
                          <a:latin typeface="Arial Narrow" pitchFamily="34" charset="0"/>
                          <a:ea typeface="Times New Roman"/>
                          <a:cs typeface="Calibri"/>
                        </a:rPr>
                        <a:t>udara</a:t>
                      </a:r>
                      <a:r>
                        <a:rPr lang="es-ES" sz="1200" kern="1200" dirty="0">
                          <a:latin typeface="Arial Narrow" pitchFamily="34" charset="0"/>
                          <a:ea typeface="Times New Roman"/>
                          <a:cs typeface="Calibri"/>
                        </a:rPr>
                        <a:t> secara </a:t>
                      </a:r>
                      <a:r>
                        <a:rPr lang="es-ES" sz="1200" kern="1200" dirty="0" err="1">
                          <a:latin typeface="Arial Narrow" pitchFamily="34" charset="0"/>
                          <a:ea typeface="Times New Roman"/>
                          <a:cs typeface="Calibri"/>
                        </a:rPr>
                        <a:t>alami</a:t>
                      </a:r>
                      <a:r>
                        <a:rPr lang="es-ES" sz="1200" kern="1200" dirty="0">
                          <a:latin typeface="Arial Narrow" pitchFamily="34" charset="0"/>
                          <a:ea typeface="Times New Roman"/>
                          <a:cs typeface="Calibri"/>
                        </a:rPr>
                        <a:t>.</a:t>
                      </a:r>
                      <a:endParaRPr lang="en-US" sz="1200" dirty="0">
                        <a:latin typeface="Arial Narrow" pitchFamily="34" charset="0"/>
                        <a:ea typeface="Times New Roman"/>
                      </a:endParaRPr>
                    </a:p>
                    <a:p>
                      <a:pPr marL="342900" lvl="0" indent="-342900">
                        <a:spcAft>
                          <a:spcPts val="0"/>
                        </a:spcAft>
                        <a:buFont typeface="Symbol"/>
                        <a:buChar char=""/>
                        <a:tabLst>
                          <a:tab pos="254000" algn="l"/>
                        </a:tabLst>
                      </a:pPr>
                      <a:r>
                        <a:rPr lang="es-ES" sz="1200" kern="1200" dirty="0" err="1">
                          <a:latin typeface="Arial Narrow" pitchFamily="34" charset="0"/>
                          <a:ea typeface="Times New Roman"/>
                          <a:cs typeface="Calibri"/>
                        </a:rPr>
                        <a:t>Pemeliharaan</a:t>
                      </a:r>
                      <a:r>
                        <a:rPr lang="es-ES" sz="1200" kern="1200" dirty="0">
                          <a:latin typeface="Arial Narrow" pitchFamily="34" charset="0"/>
                          <a:ea typeface="Times New Roman"/>
                          <a:cs typeface="Calibri"/>
                        </a:rPr>
                        <a:t> dan </a:t>
                      </a:r>
                      <a:r>
                        <a:rPr lang="es-ES" sz="1200" kern="1200" dirty="0" err="1">
                          <a:latin typeface="Arial Narrow" pitchFamily="34" charset="0"/>
                          <a:ea typeface="Times New Roman"/>
                          <a:cs typeface="Calibri"/>
                        </a:rPr>
                        <a:t>pengaturan</a:t>
                      </a:r>
                      <a:r>
                        <a:rPr lang="es-ES" sz="1200" kern="1200" dirty="0">
                          <a:latin typeface="Arial Narrow" pitchFamily="34" charset="0"/>
                          <a:ea typeface="Times New Roman"/>
                          <a:cs typeface="Calibri"/>
                        </a:rPr>
                        <a:t> </a:t>
                      </a:r>
                      <a:r>
                        <a:rPr lang="es-ES" sz="1200" kern="1200" dirty="0" err="1">
                          <a:latin typeface="Arial Narrow" pitchFamily="34" charset="0"/>
                          <a:ea typeface="Times New Roman"/>
                          <a:cs typeface="Calibri"/>
                        </a:rPr>
                        <a:t>pohon</a:t>
                      </a:r>
                      <a:r>
                        <a:rPr lang="es-ES" sz="1200" kern="1200" dirty="0">
                          <a:latin typeface="Arial Narrow" pitchFamily="34" charset="0"/>
                          <a:ea typeface="Times New Roman"/>
                          <a:cs typeface="Calibri"/>
                        </a:rPr>
                        <a:t> </a:t>
                      </a:r>
                      <a:r>
                        <a:rPr lang="es-ES" sz="1200" kern="1200" dirty="0" err="1">
                          <a:latin typeface="Arial Narrow" pitchFamily="34" charset="0"/>
                          <a:ea typeface="Times New Roman"/>
                          <a:cs typeface="Calibri"/>
                        </a:rPr>
                        <a:t>peneduh</a:t>
                      </a:r>
                      <a:r>
                        <a:rPr lang="es-ES" sz="1200" kern="1200" dirty="0">
                          <a:latin typeface="Arial Narrow" pitchFamily="34" charset="0"/>
                          <a:ea typeface="Times New Roman"/>
                          <a:cs typeface="Calibri"/>
                        </a:rPr>
                        <a:t> dan </a:t>
                      </a:r>
                      <a:r>
                        <a:rPr lang="es-ES" sz="1200" kern="1200" dirty="0" err="1">
                          <a:latin typeface="Arial Narrow" pitchFamily="34" charset="0"/>
                          <a:ea typeface="Times New Roman"/>
                          <a:cs typeface="Calibri"/>
                        </a:rPr>
                        <a:t>penghijauan</a:t>
                      </a:r>
                      <a:endParaRPr lang="en-US" sz="1200" dirty="0">
                        <a:latin typeface="Arial Narrow" pitchFamily="34" charset="0"/>
                        <a:ea typeface="Times New Roman"/>
                      </a:endParaRPr>
                    </a:p>
                    <a:p>
                      <a:pPr marL="342900" lvl="0" indent="-342900">
                        <a:spcAft>
                          <a:spcPts val="0"/>
                        </a:spcAft>
                        <a:buFont typeface="Symbol"/>
                        <a:buChar char=""/>
                        <a:tabLst>
                          <a:tab pos="254000" algn="l"/>
                        </a:tabLst>
                      </a:pPr>
                      <a:r>
                        <a:rPr lang="es-ES" sz="1200" kern="1200" dirty="0" err="1">
                          <a:latin typeface="Arial Narrow" pitchFamily="34" charset="0"/>
                          <a:ea typeface="Times New Roman"/>
                          <a:cs typeface="Calibri"/>
                        </a:rPr>
                        <a:t>Menggunakan</a:t>
                      </a:r>
                      <a:r>
                        <a:rPr lang="es-ES" sz="1200" kern="1200" dirty="0">
                          <a:latin typeface="Arial Narrow" pitchFamily="34" charset="0"/>
                          <a:ea typeface="Times New Roman"/>
                          <a:cs typeface="Calibri"/>
                        </a:rPr>
                        <a:t> </a:t>
                      </a:r>
                      <a:r>
                        <a:rPr lang="es-ES" sz="1200" kern="1200" dirty="0" err="1">
                          <a:latin typeface="Arial Narrow" pitchFamily="34" charset="0"/>
                          <a:ea typeface="Times New Roman"/>
                          <a:cs typeface="Calibri"/>
                        </a:rPr>
                        <a:t>paving</a:t>
                      </a:r>
                      <a:r>
                        <a:rPr lang="es-ES" sz="1200" kern="1200" dirty="0">
                          <a:latin typeface="Arial Narrow" pitchFamily="34" charset="0"/>
                          <a:ea typeface="Times New Roman"/>
                          <a:cs typeface="Calibri"/>
                        </a:rPr>
                        <a:t> block, </a:t>
                      </a:r>
                      <a:r>
                        <a:rPr lang="es-ES" sz="1200" kern="1200" dirty="0" err="1">
                          <a:latin typeface="Arial Narrow" pitchFamily="34" charset="0"/>
                          <a:ea typeface="Times New Roman"/>
                          <a:cs typeface="Calibri"/>
                        </a:rPr>
                        <a:t>rumput</a:t>
                      </a:r>
                      <a:r>
                        <a:rPr lang="es-ES" sz="1200" kern="1200" dirty="0">
                          <a:latin typeface="Arial Narrow" pitchFamily="34" charset="0"/>
                          <a:ea typeface="Times New Roman"/>
                          <a:cs typeface="Calibri"/>
                        </a:rPr>
                        <a:t>. </a:t>
                      </a:r>
                      <a:endParaRPr lang="en-US" sz="1200" dirty="0">
                        <a:latin typeface="Arial Narrow"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2496">
                <a:tc>
                  <a:txBody>
                    <a:bodyPr/>
                    <a:lstStyle/>
                    <a:p>
                      <a:pPr marL="291465" indent="-291465">
                        <a:lnSpc>
                          <a:spcPct val="115000"/>
                        </a:lnSpc>
                        <a:spcAft>
                          <a:spcPts val="0"/>
                        </a:spcAft>
                        <a:tabLst>
                          <a:tab pos="201930" algn="l"/>
                        </a:tabLst>
                      </a:pPr>
                      <a:endParaRPr lang="id-ID" sz="1200" kern="1200">
                        <a:latin typeface="Arial Narrow" pitchFamily="34" charset="0"/>
                        <a:ea typeface="Calibri"/>
                        <a:cs typeface="Calibri"/>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160020" algn="l"/>
                          <a:tab pos="201930" algn="l"/>
                        </a:tabLst>
                      </a:pPr>
                      <a:r>
                        <a:rPr lang="fi-FI" sz="1200" kern="1200">
                          <a:latin typeface="Arial Narrow" pitchFamily="34" charset="0"/>
                          <a:ea typeface="Calibri"/>
                          <a:cs typeface="Calibri"/>
                        </a:rPr>
                        <a:t>Meningkatkan pengelolaan dan pemeliharaan  fasilitas sanitasi sekolah.</a:t>
                      </a:r>
                      <a:endParaRPr lang="en-US" sz="1200">
                        <a:latin typeface="Arial Narrow" pitchFamily="34" charset="0"/>
                        <a:ea typeface="Calibri"/>
                        <a:cs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lnSpc>
                          <a:spcPct val="115000"/>
                        </a:lnSpc>
                        <a:spcAft>
                          <a:spcPts val="600"/>
                        </a:spcAft>
                        <a:tabLst>
                          <a:tab pos="114300" algn="l"/>
                        </a:tabLst>
                      </a:pPr>
                      <a:r>
                        <a:rPr lang="id-ID" sz="1200" kern="1200" dirty="0">
                          <a:latin typeface="Arial Narrow" pitchFamily="34" charset="0"/>
                          <a:ea typeface="Calibri"/>
                          <a:cs typeface="Calibri"/>
                        </a:rPr>
                        <a:t>Tersedianya 4 (empat) unsur mekanisme pengelolaan dan pemeliharaan sarana meliputi : penanggung jawab, tata tertib, pelaksana (daftar piket), pengawas, dll terkait dalam kegiatan penyediaan dan pemakaian sarana fasilitas sanitasi sekolah.</a:t>
                      </a:r>
                      <a:endParaRPr lang="en-US" sz="1200" dirty="0">
                        <a:latin typeface="Arial Narrow"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210">
                <a:tc>
                  <a:txBody>
                    <a:bodyPr/>
                    <a:lstStyle/>
                    <a:p>
                      <a:pPr marL="291465" indent="-291465">
                        <a:lnSpc>
                          <a:spcPct val="115000"/>
                        </a:lnSpc>
                        <a:spcAft>
                          <a:spcPts val="0"/>
                        </a:spcAft>
                        <a:tabLst>
                          <a:tab pos="201930" algn="l"/>
                        </a:tabLst>
                      </a:pPr>
                      <a:endParaRPr lang="id-ID" sz="1200" kern="1200">
                        <a:latin typeface="Arial Narrow" pitchFamily="34" charset="0"/>
                        <a:ea typeface="Calibri"/>
                        <a:cs typeface="Calibri"/>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90000"/>
                        </a:lnSpc>
                        <a:spcBef>
                          <a:spcPts val="480"/>
                        </a:spcBef>
                        <a:spcAft>
                          <a:spcPts val="0"/>
                        </a:spcAft>
                        <a:buFont typeface="+mj-lt"/>
                        <a:buAutoNum type="arabicPeriod" startAt="3"/>
                        <a:tabLst>
                          <a:tab pos="160020" algn="l"/>
                        </a:tabLst>
                      </a:pPr>
                      <a:r>
                        <a:rPr lang="en-US" sz="1200" kern="1200">
                          <a:latin typeface="Arial Narrow" pitchFamily="34" charset="0"/>
                          <a:ea typeface="Times New Roman"/>
                          <a:cs typeface="Calibri"/>
                        </a:rPr>
                        <a:t>Memanfaatkan listrik, air dan ATK secara efisien.</a:t>
                      </a:r>
                      <a:endParaRPr lang="en-US" sz="1200">
                        <a:latin typeface="Arial Narrow" pitchFamily="34" charset="0"/>
                        <a:ea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spcBef>
                          <a:spcPts val="480"/>
                        </a:spcBef>
                        <a:spcAft>
                          <a:spcPts val="600"/>
                        </a:spcAft>
                      </a:pPr>
                      <a:r>
                        <a:rPr lang="en-US" sz="1200" kern="1200" dirty="0">
                          <a:latin typeface="Arial Narrow" pitchFamily="34" charset="0"/>
                          <a:ea typeface="Times New Roman"/>
                          <a:cs typeface="Calibri"/>
                        </a:rPr>
                        <a:t>20% </a:t>
                      </a:r>
                      <a:r>
                        <a:rPr lang="en-US" sz="1200" kern="1200" dirty="0" err="1">
                          <a:latin typeface="Arial Narrow" pitchFamily="34" charset="0"/>
                          <a:ea typeface="Times New Roman"/>
                          <a:cs typeface="Calibri"/>
                        </a:rPr>
                        <a:t>efisiensi</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pemanfaatan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listrik</a:t>
                      </a:r>
                      <a:r>
                        <a:rPr lang="en-US" sz="1200" kern="1200" dirty="0">
                          <a:latin typeface="Arial Narrow" pitchFamily="34" charset="0"/>
                          <a:ea typeface="Times New Roman"/>
                          <a:cs typeface="Calibri"/>
                        </a:rPr>
                        <a:t>, air </a:t>
                      </a:r>
                      <a:r>
                        <a:rPr lang="en-US" sz="1200" kern="1200" dirty="0" err="1">
                          <a:latin typeface="Arial Narrow" pitchFamily="34" charset="0"/>
                          <a:ea typeface="Times New Roman"/>
                          <a:cs typeface="Calibri"/>
                        </a:rPr>
                        <a:t>dan</a:t>
                      </a:r>
                      <a:r>
                        <a:rPr lang="en-US" sz="1200" kern="1200" dirty="0">
                          <a:latin typeface="Arial Narrow" pitchFamily="34" charset="0"/>
                          <a:ea typeface="Times New Roman"/>
                          <a:cs typeface="Calibri"/>
                        </a:rPr>
                        <a:t> ATK. </a:t>
                      </a:r>
                      <a:endParaRPr lang="en-US" sz="1200" dirty="0">
                        <a:latin typeface="Arial Narrow"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835">
                <a:tc>
                  <a:txBody>
                    <a:bodyPr/>
                    <a:lstStyle/>
                    <a:p>
                      <a:pPr marL="291465" indent="-291465">
                        <a:lnSpc>
                          <a:spcPct val="115000"/>
                        </a:lnSpc>
                        <a:spcAft>
                          <a:spcPts val="0"/>
                        </a:spcAft>
                        <a:tabLst>
                          <a:tab pos="201930" algn="l"/>
                        </a:tabLst>
                      </a:pPr>
                      <a:endParaRPr lang="id-ID" sz="1200" kern="1200">
                        <a:latin typeface="Arial Narrow" pitchFamily="34" charset="0"/>
                        <a:ea typeface="Calibri"/>
                        <a:cs typeface="Calibri"/>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90000"/>
                        </a:lnSpc>
                        <a:spcBef>
                          <a:spcPts val="480"/>
                        </a:spcBef>
                        <a:spcAft>
                          <a:spcPts val="0"/>
                        </a:spcAft>
                        <a:buFont typeface="+mj-lt"/>
                        <a:buAutoNum type="arabicPeriod" startAt="3"/>
                        <a:tabLst>
                          <a:tab pos="160020" algn="l"/>
                        </a:tabLst>
                      </a:pPr>
                      <a:r>
                        <a:rPr lang="en-US" sz="1200" kern="1200">
                          <a:latin typeface="Arial Narrow" pitchFamily="34" charset="0"/>
                          <a:ea typeface="Times New Roman"/>
                          <a:cs typeface="Calibri"/>
                        </a:rPr>
                        <a:t>Meningkatkan kualitas pelayanan kantin  sehat dan ramah lingkungan.</a:t>
                      </a:r>
                      <a:endParaRPr lang="en-US" sz="1200">
                        <a:latin typeface="Arial Narrow" pitchFamily="34" charset="0"/>
                        <a:ea typeface="Times New Roman"/>
                      </a:endParaRPr>
                    </a:p>
                  </a:txBody>
                  <a:tcPr marL="31919" marR="31919" marT="38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spcBef>
                          <a:spcPts val="480"/>
                        </a:spcBef>
                        <a:spcAft>
                          <a:spcPts val="0"/>
                        </a:spcAft>
                      </a:pPr>
                      <a:r>
                        <a:rPr lang="en-US" sz="1200" kern="1200" dirty="0" err="1">
                          <a:latin typeface="Arial Narrow" pitchFamily="34" charset="0"/>
                          <a:ea typeface="Times New Roman"/>
                          <a:cs typeface="Calibri"/>
                        </a:rPr>
                        <a:t>Kantin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melakukan</a:t>
                      </a:r>
                      <a:r>
                        <a:rPr lang="en-US" sz="1200" kern="1200" dirty="0">
                          <a:latin typeface="Arial Narrow" pitchFamily="34" charset="0"/>
                          <a:ea typeface="Times New Roman"/>
                          <a:cs typeface="Calibri"/>
                        </a:rPr>
                        <a:t> 3 (</a:t>
                      </a:r>
                      <a:r>
                        <a:rPr lang="en-US" sz="1200" kern="1200" dirty="0" err="1">
                          <a:latin typeface="Arial Narrow" pitchFamily="34" charset="0"/>
                          <a:ea typeface="Times New Roman"/>
                          <a:cs typeface="Calibri"/>
                        </a:rPr>
                        <a:t>tiga</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upaya</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dalam</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rangka</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meningkatkan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kualitas</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pelayanan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kantin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sehat</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dan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ramah</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lingkungan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meliputi</a:t>
                      </a:r>
                      <a:r>
                        <a:rPr lang="en-US" sz="1200" kern="1200" dirty="0">
                          <a:latin typeface="Arial Narrow" pitchFamily="34" charset="0"/>
                          <a:ea typeface="Times New Roman"/>
                          <a:cs typeface="Calibri"/>
                        </a:rPr>
                        <a:t> :</a:t>
                      </a:r>
                      <a:endParaRPr lang="en-US" sz="1200" dirty="0">
                        <a:latin typeface="Arial Narrow" pitchFamily="34" charset="0"/>
                        <a:ea typeface="Times New Roman"/>
                      </a:endParaRPr>
                    </a:p>
                    <a:p>
                      <a:pPr marL="342900" lvl="0" indent="-342900">
                        <a:spcBef>
                          <a:spcPts val="480"/>
                        </a:spcBef>
                        <a:spcAft>
                          <a:spcPts val="0"/>
                        </a:spcAft>
                        <a:buFont typeface="Symbol"/>
                        <a:buChar char=""/>
                      </a:pPr>
                      <a:r>
                        <a:rPr lang="en-US" sz="1200" kern="1200" dirty="0" err="1">
                          <a:latin typeface="Arial Narrow" pitchFamily="34" charset="0"/>
                          <a:ea typeface="Times New Roman"/>
                          <a:cs typeface="Calibri"/>
                        </a:rPr>
                        <a:t>Kantin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tidak</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menjual</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makanan</a:t>
                      </a:r>
                      <a:r>
                        <a:rPr lang="en-US" sz="1200" kern="1200" dirty="0">
                          <a:latin typeface="Arial Narrow" pitchFamily="34" charset="0"/>
                          <a:ea typeface="Times New Roman"/>
                          <a:cs typeface="Calibri"/>
                        </a:rPr>
                        <a:t>/</a:t>
                      </a:r>
                      <a:r>
                        <a:rPr lang="en-US" sz="1200" kern="1200" dirty="0" err="1">
                          <a:latin typeface="Arial Narrow" pitchFamily="34" charset="0"/>
                          <a:ea typeface="Times New Roman"/>
                          <a:cs typeface="Calibri"/>
                        </a:rPr>
                        <a:t>minuman</a:t>
                      </a:r>
                      <a:r>
                        <a:rPr lang="en-US" sz="1200" kern="1200" dirty="0">
                          <a:latin typeface="Arial Narrow" pitchFamily="34" charset="0"/>
                          <a:ea typeface="Times New Roman"/>
                          <a:cs typeface="Calibri"/>
                        </a:rPr>
                        <a:t> yang </a:t>
                      </a:r>
                      <a:r>
                        <a:rPr lang="en-US" sz="1200" kern="1200" dirty="0" err="1">
                          <a:latin typeface="Arial Narrow" pitchFamily="34" charset="0"/>
                          <a:ea typeface="Times New Roman"/>
                          <a:cs typeface="Calibri"/>
                        </a:rPr>
                        <a:t>mengandung</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bahan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pengawet</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pengenyal</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pewarna</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perasa</a:t>
                      </a:r>
                      <a:r>
                        <a:rPr lang="en-US" sz="1200" kern="1200" dirty="0">
                          <a:latin typeface="Arial Narrow" pitchFamily="34" charset="0"/>
                          <a:ea typeface="Times New Roman"/>
                          <a:cs typeface="Calibri"/>
                        </a:rPr>
                        <a:t> yang </a:t>
                      </a:r>
                      <a:r>
                        <a:rPr lang="en-US" sz="1200" kern="1200" dirty="0" err="1">
                          <a:latin typeface="Arial Narrow" pitchFamily="34" charset="0"/>
                          <a:ea typeface="Times New Roman"/>
                          <a:cs typeface="Calibri"/>
                        </a:rPr>
                        <a:t>tidak</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sesuai</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dengan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standar</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kesehatan</a:t>
                      </a:r>
                      <a:r>
                        <a:rPr lang="en-US" sz="1200" kern="1200" dirty="0">
                          <a:latin typeface="Arial Narrow" pitchFamily="34" charset="0"/>
                          <a:ea typeface="Times New Roman"/>
                          <a:cs typeface="Calibri"/>
                        </a:rPr>
                        <a:t>.</a:t>
                      </a:r>
                      <a:endParaRPr lang="en-US" sz="1200" dirty="0">
                        <a:latin typeface="Arial Narrow" pitchFamily="34" charset="0"/>
                        <a:ea typeface="Times New Roman"/>
                      </a:endParaRPr>
                    </a:p>
                    <a:p>
                      <a:pPr marL="342900" lvl="0" indent="-342900">
                        <a:spcBef>
                          <a:spcPts val="480"/>
                        </a:spcBef>
                        <a:spcAft>
                          <a:spcPts val="0"/>
                        </a:spcAft>
                        <a:buFont typeface="Symbol"/>
                        <a:buChar char=""/>
                      </a:pPr>
                      <a:r>
                        <a:rPr lang="en-US" sz="1200" kern="1200" dirty="0" err="1">
                          <a:latin typeface="Arial Narrow" pitchFamily="34" charset="0"/>
                          <a:ea typeface="Times New Roman"/>
                          <a:cs typeface="Calibri"/>
                        </a:rPr>
                        <a:t>Kantin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tidak</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menjual</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makanan</a:t>
                      </a:r>
                      <a:r>
                        <a:rPr lang="en-US" sz="1200" kern="1200" dirty="0">
                          <a:latin typeface="Arial Narrow" pitchFamily="34" charset="0"/>
                          <a:ea typeface="Times New Roman"/>
                          <a:cs typeface="Calibri"/>
                        </a:rPr>
                        <a:t> yang </a:t>
                      </a:r>
                      <a:r>
                        <a:rPr lang="en-US" sz="1200" kern="1200" dirty="0" err="1">
                          <a:latin typeface="Arial Narrow" pitchFamily="34" charset="0"/>
                          <a:ea typeface="Times New Roman"/>
                          <a:cs typeface="Calibri"/>
                        </a:rPr>
                        <a:t>tercemar</a:t>
                      </a:r>
                      <a:r>
                        <a:rPr lang="en-US" sz="1200" kern="1200" dirty="0">
                          <a:latin typeface="Arial Narrow" pitchFamily="34" charset="0"/>
                          <a:ea typeface="Times New Roman"/>
                          <a:cs typeface="Calibri"/>
                        </a:rPr>
                        <a:t>/</a:t>
                      </a:r>
                      <a:r>
                        <a:rPr lang="en-US" sz="1200" kern="1200" dirty="0" err="1">
                          <a:latin typeface="Arial Narrow" pitchFamily="34" charset="0"/>
                          <a:ea typeface="Times New Roman"/>
                          <a:cs typeface="Calibri"/>
                        </a:rPr>
                        <a:t>terkontaminasi</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kadaluarsa</a:t>
                      </a:r>
                      <a:r>
                        <a:rPr lang="en-US" sz="1200" kern="1200" dirty="0">
                          <a:latin typeface="Arial Narrow" pitchFamily="34" charset="0"/>
                          <a:ea typeface="Times New Roman"/>
                          <a:cs typeface="Calibri"/>
                        </a:rPr>
                        <a:t>.</a:t>
                      </a:r>
                      <a:endParaRPr lang="en-US" sz="1200" dirty="0">
                        <a:latin typeface="Arial Narrow" pitchFamily="34" charset="0"/>
                        <a:ea typeface="Times New Roman"/>
                      </a:endParaRPr>
                    </a:p>
                    <a:p>
                      <a:pPr marL="342900" lvl="0" indent="-342900">
                        <a:spcBef>
                          <a:spcPts val="480"/>
                        </a:spcBef>
                        <a:spcAft>
                          <a:spcPts val="0"/>
                        </a:spcAft>
                        <a:buFont typeface="Symbol"/>
                        <a:buChar char=""/>
                      </a:pPr>
                      <a:r>
                        <a:rPr lang="en-US" sz="1200" kern="1200" dirty="0" err="1">
                          <a:latin typeface="Arial Narrow" pitchFamily="34" charset="0"/>
                          <a:ea typeface="Times New Roman"/>
                          <a:cs typeface="Calibri"/>
                        </a:rPr>
                        <a:t>Kantin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tidak</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menjual</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makanan</a:t>
                      </a:r>
                      <a:r>
                        <a:rPr lang="en-US" sz="1200" kern="1200" dirty="0">
                          <a:latin typeface="Arial Narrow" pitchFamily="34" charset="0"/>
                          <a:ea typeface="Times New Roman"/>
                          <a:cs typeface="Calibri"/>
                        </a:rPr>
                        <a:t> yang </a:t>
                      </a:r>
                      <a:r>
                        <a:rPr lang="en-US" sz="1200" kern="1200" dirty="0" err="1">
                          <a:latin typeface="Arial Narrow" pitchFamily="34" charset="0"/>
                          <a:ea typeface="Times New Roman"/>
                          <a:cs typeface="Calibri"/>
                        </a:rPr>
                        <a:t>dikemas</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tidak</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ramah</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lingkungan</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seperti</a:t>
                      </a:r>
                      <a:r>
                        <a:rPr lang="en-US" sz="1200" kern="1200" dirty="0">
                          <a:latin typeface="Arial Narrow" pitchFamily="34" charset="0"/>
                          <a:ea typeface="Times New Roman"/>
                          <a:cs typeface="Calibri"/>
                        </a:rPr>
                        <a:t> : </a:t>
                      </a:r>
                      <a:r>
                        <a:rPr lang="en-US" sz="1200" kern="1200" dirty="0" err="1">
                          <a:latin typeface="Arial Narrow" pitchFamily="34" charset="0"/>
                          <a:ea typeface="Times New Roman"/>
                          <a:cs typeface="Calibri"/>
                        </a:rPr>
                        <a:t>plastik</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styrofoam</a:t>
                      </a:r>
                      <a:r>
                        <a:rPr lang="en-US" sz="1200" kern="1200" dirty="0">
                          <a:latin typeface="Arial Narrow" pitchFamily="34" charset="0"/>
                          <a:ea typeface="Times New Roman"/>
                          <a:cs typeface="Calibri"/>
                        </a:rPr>
                        <a:t>, </a:t>
                      </a:r>
                      <a:r>
                        <a:rPr lang="en-US" sz="1200" kern="1200" dirty="0" err="1">
                          <a:latin typeface="Arial Narrow" pitchFamily="34" charset="0"/>
                          <a:ea typeface="Times New Roman"/>
                          <a:cs typeface="Calibri"/>
                        </a:rPr>
                        <a:t>aluminium</a:t>
                      </a:r>
                      <a:r>
                        <a:rPr lang="en-US" sz="1200" kern="1200" dirty="0">
                          <a:latin typeface="Arial Narrow" pitchFamily="34" charset="0"/>
                          <a:ea typeface="Times New Roman"/>
                          <a:cs typeface="Calibri"/>
                        </a:rPr>
                        <a:t> foil.</a:t>
                      </a:r>
                      <a:endParaRPr lang="en-US" sz="1200" dirty="0">
                        <a:latin typeface="Arial Narrow"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914400" y="1752600"/>
            <a:ext cx="7924800" cy="441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7" name="Picture 6"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8" name="Picture 7"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533400"/>
          </a:xfrm>
        </p:spPr>
        <p:txBody>
          <a:bodyPr/>
          <a:lstStyle/>
          <a:p>
            <a:pPr lvl="0"/>
            <a:r>
              <a:rPr lang="en-US" sz="2400" dirty="0" smtClean="0"/>
              <a:t/>
            </a:r>
            <a:br>
              <a:rPr lang="en-US" sz="2400" dirty="0" smtClean="0"/>
            </a:br>
            <a:r>
              <a:rPr lang="id-ID" sz="2400" dirty="0" smtClean="0"/>
              <a:t>PEMBERIAN PENGHARGAAN ADIWIYATA.</a:t>
            </a:r>
            <a:r>
              <a:rPr lang="en-US" sz="3600" dirty="0" smtClean="0"/>
              <a:t/>
            </a:r>
            <a:br>
              <a:rPr lang="en-US" sz="3600" dirty="0" smtClean="0"/>
            </a:br>
            <a:endParaRPr lang="en-US" dirty="0"/>
          </a:p>
        </p:txBody>
      </p:sp>
      <p:sp>
        <p:nvSpPr>
          <p:cNvPr id="3" name="Content Placeholder 2"/>
          <p:cNvSpPr>
            <a:spLocks noGrp="1"/>
          </p:cNvSpPr>
          <p:nvPr>
            <p:ph sz="quarter" idx="1"/>
          </p:nvPr>
        </p:nvSpPr>
        <p:spPr/>
        <p:txBody>
          <a:bodyPr/>
          <a:lstStyle/>
          <a:p>
            <a:pPr lvl="0">
              <a:buNone/>
            </a:pPr>
            <a:r>
              <a:rPr lang="id-ID" sz="1800" b="1" dirty="0" smtClean="0">
                <a:latin typeface="Arial Narrow" pitchFamily="34" charset="0"/>
              </a:rPr>
              <a:t>Pengertian  Penghargaan </a:t>
            </a:r>
            <a:r>
              <a:rPr lang="id-ID" sz="1800" b="1" cap="all" dirty="0" smtClean="0">
                <a:latin typeface="Arial Narrow" pitchFamily="34" charset="0"/>
              </a:rPr>
              <a:t>Adiwiyata.</a:t>
            </a:r>
            <a:r>
              <a:rPr lang="id-ID" sz="1800" b="1" dirty="0" smtClean="0">
                <a:latin typeface="Arial Narrow" pitchFamily="34" charset="0"/>
              </a:rPr>
              <a:t> </a:t>
            </a:r>
            <a:endParaRPr lang="en-US" sz="1800" dirty="0" smtClean="0">
              <a:latin typeface="Arial Narrow" pitchFamily="34" charset="0"/>
            </a:endParaRPr>
          </a:p>
          <a:p>
            <a:r>
              <a:rPr lang="id-ID" sz="1800" dirty="0" smtClean="0">
                <a:latin typeface="Arial Narrow" pitchFamily="34" charset="0"/>
              </a:rPr>
              <a:t>Penghargaan </a:t>
            </a:r>
            <a:r>
              <a:rPr lang="id-ID" sz="1800" cap="all" dirty="0" smtClean="0">
                <a:latin typeface="Arial Narrow" pitchFamily="34" charset="0"/>
              </a:rPr>
              <a:t>Adiwiyata</a:t>
            </a:r>
            <a:r>
              <a:rPr lang="id-ID" sz="1800" dirty="0" smtClean="0">
                <a:latin typeface="Arial Narrow" pitchFamily="34" charset="0"/>
              </a:rPr>
              <a:t> merupakan pemberian insentif yang diberikan kepada sekolah yang telah berhasil memenuhi 4 (empat) komponen Program </a:t>
            </a:r>
            <a:r>
              <a:rPr lang="id-ID" sz="1800" cap="all" dirty="0" smtClean="0">
                <a:latin typeface="Arial Narrow" pitchFamily="34" charset="0"/>
              </a:rPr>
              <a:t>Adiwiyata</a:t>
            </a:r>
            <a:r>
              <a:rPr lang="id-ID" sz="1800" dirty="0" smtClean="0">
                <a:latin typeface="Arial Narrow" pitchFamily="34" charset="0"/>
              </a:rPr>
              <a:t>. Bentuk insentif yang diberikan dapat berupa piagam, piala dan atau bentuk lainnya. </a:t>
            </a:r>
            <a:endParaRPr lang="en-US" sz="1800" dirty="0" smtClean="0">
              <a:latin typeface="Arial Narrow" pitchFamily="34" charset="0"/>
            </a:endParaRPr>
          </a:p>
          <a:p>
            <a:pPr>
              <a:buNone/>
            </a:pPr>
            <a:r>
              <a:rPr lang="id-ID" sz="1800" b="1" dirty="0" smtClean="0">
                <a:latin typeface="Arial Narrow" pitchFamily="34" charset="0"/>
              </a:rPr>
              <a:t>Tujuan Pemberian Penghargaan  </a:t>
            </a:r>
            <a:r>
              <a:rPr lang="id-ID" sz="1800" b="1" cap="all" dirty="0" smtClean="0">
                <a:latin typeface="Arial Narrow" pitchFamily="34" charset="0"/>
              </a:rPr>
              <a:t>Adiwiyata.</a:t>
            </a:r>
            <a:endParaRPr lang="en-US" sz="1800" dirty="0" smtClean="0">
              <a:latin typeface="Arial Narrow" pitchFamily="34" charset="0"/>
            </a:endParaRPr>
          </a:p>
          <a:p>
            <a:pPr lvl="0"/>
            <a:r>
              <a:rPr lang="id-ID" sz="1800" dirty="0" smtClean="0">
                <a:latin typeface="Arial Narrow" pitchFamily="34" charset="0"/>
              </a:rPr>
              <a:t>Sebagai wujud apresiasi atas usaha yang telah dilakukan sekolah dalam upaya melaksanakan perlindungan dan pengeloaan lingkungan dalam proses  pembelajaran,</a:t>
            </a:r>
            <a:endParaRPr lang="en-US" sz="1800" dirty="0" smtClean="0">
              <a:latin typeface="Arial Narrow" pitchFamily="34" charset="0"/>
            </a:endParaRPr>
          </a:p>
          <a:p>
            <a:pPr lvl="0"/>
            <a:r>
              <a:rPr lang="id-ID" sz="1800" dirty="0" smtClean="0">
                <a:latin typeface="Arial Narrow" pitchFamily="34" charset="0"/>
              </a:rPr>
              <a:t>Sebagai tanda bahwa suatu sekolah telah melaksanakan 4 (empat) komponen sekolah </a:t>
            </a:r>
            <a:r>
              <a:rPr lang="id-ID" sz="1800" cap="all" dirty="0" smtClean="0">
                <a:latin typeface="Arial Narrow" pitchFamily="34" charset="0"/>
              </a:rPr>
              <a:t>adiwiyata</a:t>
            </a:r>
            <a:r>
              <a:rPr lang="id-ID" sz="1800" dirty="0" smtClean="0">
                <a:latin typeface="Arial Narrow" pitchFamily="34" charset="0"/>
              </a:rPr>
              <a:t>,</a:t>
            </a:r>
            <a:endParaRPr lang="en-US" sz="1800" dirty="0" smtClean="0">
              <a:latin typeface="Arial Narrow" pitchFamily="34" charset="0"/>
            </a:endParaRPr>
          </a:p>
          <a:p>
            <a:pPr lvl="0"/>
            <a:r>
              <a:rPr lang="id-ID" sz="1800" dirty="0" smtClean="0">
                <a:latin typeface="Arial Narrow" pitchFamily="34" charset="0"/>
              </a:rPr>
              <a:t>Sebagai dasar untuk pelaksanaan pembinaan program </a:t>
            </a:r>
            <a:r>
              <a:rPr lang="id-ID" sz="1800" cap="all" dirty="0" smtClean="0">
                <a:latin typeface="Arial Narrow" pitchFamily="34" charset="0"/>
              </a:rPr>
              <a:t>adiwiyata</a:t>
            </a:r>
            <a:r>
              <a:rPr lang="id-ID" sz="1800" dirty="0" smtClean="0">
                <a:latin typeface="Arial Narrow" pitchFamily="34" charset="0"/>
              </a:rPr>
              <a:t> yang harus dilaksanakan oleh pihak Kabupaten/Kota, Provinsi, dan pusat. </a:t>
            </a:r>
            <a:endParaRPr lang="en-US" sz="1800" dirty="0" smtClean="0">
              <a:latin typeface="Arial Narrow" pitchFamily="34" charset="0"/>
            </a:endParaRPr>
          </a:p>
          <a:p>
            <a:endParaRPr lang="en-US"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latin typeface="Arial Narrow" pitchFamily="34" charset="0"/>
              </a:rPr>
              <a:t/>
            </a:r>
            <a:br>
              <a:rPr lang="en-US" b="1" dirty="0" smtClean="0">
                <a:latin typeface="Arial Narrow" pitchFamily="34" charset="0"/>
              </a:rPr>
            </a:br>
            <a:r>
              <a:rPr lang="id-ID" sz="2000" b="1" dirty="0" smtClean="0">
                <a:latin typeface="Arial Narrow" pitchFamily="34" charset="0"/>
              </a:rPr>
              <a:t>Jenis  dan Bentuk Penghargaan</a:t>
            </a:r>
            <a:r>
              <a:rPr lang="en-US" sz="2000" dirty="0" smtClean="0">
                <a:latin typeface="Arial Narrow" pitchFamily="34" charset="0"/>
              </a:rPr>
              <a:t/>
            </a:r>
            <a:br>
              <a:rPr lang="en-US" sz="2000" dirty="0" smtClean="0">
                <a:latin typeface="Arial Narrow" pitchFamily="34" charset="0"/>
              </a:rPr>
            </a:br>
            <a:endParaRPr lang="en-US" sz="2000" dirty="0"/>
          </a:p>
        </p:txBody>
      </p:sp>
      <p:sp>
        <p:nvSpPr>
          <p:cNvPr id="3" name="Content Placeholder 2"/>
          <p:cNvSpPr>
            <a:spLocks noGrp="1"/>
          </p:cNvSpPr>
          <p:nvPr>
            <p:ph sz="quarter" idx="1"/>
          </p:nvPr>
        </p:nvSpPr>
        <p:spPr/>
        <p:txBody>
          <a:bodyPr/>
          <a:lstStyle/>
          <a:p>
            <a:pPr lvl="0"/>
            <a:r>
              <a:rPr lang="id-ID" sz="1800" dirty="0" smtClean="0">
                <a:latin typeface="Arial Narrow" pitchFamily="34" charset="0"/>
              </a:rPr>
              <a:t>Sekolah ADIWIYATA Kabupaten/Kota mendapat penghargaan dari Bupati/Walikota, bentuk penghargaan berupa Piagam dan Piala.</a:t>
            </a:r>
            <a:endParaRPr lang="en-US" sz="1800" dirty="0" smtClean="0">
              <a:latin typeface="Arial Narrow" pitchFamily="34" charset="0"/>
            </a:endParaRPr>
          </a:p>
          <a:p>
            <a:pPr lvl="0"/>
            <a:r>
              <a:rPr lang="id-ID" sz="1800" dirty="0" smtClean="0">
                <a:latin typeface="Arial Narrow" pitchFamily="34" charset="0"/>
              </a:rPr>
              <a:t>Sekolah ADIWIYATA Provinsi mendapatkan penghargaan dari Gubernur, bentuk penghargaan  berupa piagam dan piala.</a:t>
            </a:r>
            <a:endParaRPr lang="en-US" sz="1800" dirty="0" smtClean="0">
              <a:latin typeface="Arial Narrow" pitchFamily="34" charset="0"/>
            </a:endParaRPr>
          </a:p>
          <a:p>
            <a:pPr lvl="0"/>
            <a:r>
              <a:rPr lang="id-ID" sz="1800" dirty="0" smtClean="0">
                <a:latin typeface="Arial Narrow" pitchFamily="34" charset="0"/>
              </a:rPr>
              <a:t>Sekolah ADIWIYATA tingkat nasional mendapatkan penghargaan piagam dari Menteri Lingkungan Hidup dan Menteri Pendidikan dan Kebudayaan, sedangkan piala dari  Menteri Lingkungan Hidup.</a:t>
            </a:r>
            <a:endParaRPr lang="en-US" sz="1800" dirty="0" smtClean="0">
              <a:latin typeface="Arial Narrow" pitchFamily="34" charset="0"/>
            </a:endParaRPr>
          </a:p>
          <a:p>
            <a:pPr lvl="0"/>
            <a:r>
              <a:rPr lang="id-ID" sz="1800" dirty="0" smtClean="0">
                <a:latin typeface="Arial Narrow" pitchFamily="34" charset="0"/>
              </a:rPr>
              <a:t>Sekolah ADIWIYATA  Mandiri mendapatkan penghargaan piagam dari Menteri Lingkungan Hidup dan Menteri Pendidikan dan Kebudayaan, sedangkan piala dari Menteri Lingkungan Hidup, yang diserahkan oleh Presiden.</a:t>
            </a:r>
            <a:endParaRPr lang="en-US" sz="1800" dirty="0" smtClean="0">
              <a:latin typeface="Arial Narrow" pitchFamily="34" charset="0"/>
            </a:endParaRPr>
          </a:p>
          <a:p>
            <a:endParaRPr lang="en-US"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000" b="1" dirty="0" smtClean="0">
                <a:latin typeface="Arial Narrow" pitchFamily="34" charset="0"/>
              </a:rPr>
              <a:t>Jenis  dan Bentuk Penghargaan</a:t>
            </a:r>
            <a:endParaRPr lang="en-US" sz="2000" dirty="0"/>
          </a:p>
        </p:txBody>
      </p:sp>
      <p:graphicFrame>
        <p:nvGraphicFramePr>
          <p:cNvPr id="5" name="Content Placeholder 4"/>
          <p:cNvGraphicFramePr>
            <a:graphicFrameLocks noGrp="1"/>
          </p:cNvGraphicFramePr>
          <p:nvPr>
            <p:ph sz="quarter" idx="1"/>
          </p:nvPr>
        </p:nvGraphicFramePr>
        <p:xfrm>
          <a:off x="762002" y="1981201"/>
          <a:ext cx="7848599" cy="3108960"/>
        </p:xfrm>
        <a:graphic>
          <a:graphicData uri="http://schemas.openxmlformats.org/drawingml/2006/table">
            <a:tbl>
              <a:tblPr/>
              <a:tblGrid>
                <a:gridCol w="502096"/>
                <a:gridCol w="2231736"/>
                <a:gridCol w="1704625"/>
                <a:gridCol w="1704625"/>
                <a:gridCol w="1705517"/>
              </a:tblGrid>
              <a:tr h="731520">
                <a:tc>
                  <a:txBody>
                    <a:bodyPr/>
                    <a:lstStyle/>
                    <a:p>
                      <a:pPr algn="ctr">
                        <a:spcAft>
                          <a:spcPts val="0"/>
                        </a:spcAft>
                      </a:pPr>
                      <a:endParaRPr lang="en-US" sz="1200" dirty="0">
                        <a:latin typeface="Times New Roman"/>
                        <a:ea typeface="Times New Roman"/>
                      </a:endParaRPr>
                    </a:p>
                    <a:p>
                      <a:pPr algn="ctr">
                        <a:spcAft>
                          <a:spcPts val="0"/>
                        </a:spcAft>
                      </a:pPr>
                      <a:r>
                        <a:rPr lang="id-ID" sz="1200" b="1" dirty="0">
                          <a:latin typeface="Gill Sans MT"/>
                          <a:ea typeface="Times New Roman"/>
                        </a:rPr>
                        <a:t>No</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latin typeface="Times New Roman"/>
                        <a:ea typeface="Times New Roman"/>
                      </a:endParaRPr>
                    </a:p>
                    <a:p>
                      <a:pPr algn="ctr">
                        <a:spcAft>
                          <a:spcPts val="0"/>
                        </a:spcAft>
                      </a:pPr>
                      <a:r>
                        <a:rPr lang="id-ID" sz="1200" b="1" dirty="0">
                          <a:latin typeface="Gill Sans MT"/>
                          <a:ea typeface="Times New Roman"/>
                        </a:rPr>
                        <a:t>Jenis Penghargaan</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d-ID" sz="1200" b="1" dirty="0" smtClean="0">
                        <a:latin typeface="Gill Sans MT"/>
                        <a:ea typeface="Times New Roman"/>
                      </a:endParaRPr>
                    </a:p>
                    <a:p>
                      <a:pPr algn="ctr">
                        <a:spcAft>
                          <a:spcPts val="0"/>
                        </a:spcAft>
                      </a:pPr>
                      <a:r>
                        <a:rPr lang="id-ID" sz="1200" b="1" dirty="0" smtClean="0">
                          <a:latin typeface="Gill Sans MT"/>
                          <a:ea typeface="Times New Roman"/>
                        </a:rPr>
                        <a:t>Bentuk </a:t>
                      </a:r>
                      <a:r>
                        <a:rPr lang="id-ID" sz="1200" b="1" dirty="0">
                          <a:latin typeface="Gill Sans MT"/>
                          <a:ea typeface="Times New Roman"/>
                        </a:rPr>
                        <a:t>Penghargaan</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latin typeface="Times New Roman"/>
                        <a:ea typeface="Times New Roman"/>
                      </a:endParaRPr>
                    </a:p>
                    <a:p>
                      <a:pPr algn="ctr">
                        <a:spcAft>
                          <a:spcPts val="0"/>
                        </a:spcAft>
                      </a:pPr>
                      <a:r>
                        <a:rPr lang="id-ID" sz="1200" b="1" dirty="0">
                          <a:latin typeface="Gill Sans MT"/>
                          <a:ea typeface="Times New Roman"/>
                        </a:rPr>
                        <a:t>Penghargaan</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d-ID" sz="1200" b="1" dirty="0" smtClean="0">
                        <a:latin typeface="Gill Sans MT"/>
                        <a:ea typeface="Times New Roman"/>
                      </a:endParaRPr>
                    </a:p>
                    <a:p>
                      <a:pPr algn="ctr">
                        <a:spcAft>
                          <a:spcPts val="0"/>
                        </a:spcAft>
                      </a:pPr>
                      <a:r>
                        <a:rPr lang="id-ID" sz="1200" b="1" dirty="0" smtClean="0">
                          <a:latin typeface="Gill Sans MT"/>
                          <a:ea typeface="Times New Roman"/>
                        </a:rPr>
                        <a:t>Tim Evaluasi</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lgn="just">
                        <a:spcAft>
                          <a:spcPts val="0"/>
                        </a:spcAft>
                      </a:pPr>
                      <a:r>
                        <a:rPr lang="id-ID" sz="1200">
                          <a:latin typeface="Gill Sans MT"/>
                          <a:ea typeface="Times New Roman"/>
                        </a:rPr>
                        <a:t>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err="1">
                          <a:latin typeface="Gill Sans MT"/>
                          <a:ea typeface="Times New Roman"/>
                          <a:cs typeface="Trebuchet MS"/>
                        </a:rPr>
                        <a:t>Sekolah</a:t>
                      </a:r>
                      <a:r>
                        <a:rPr lang="en-US" sz="1200" dirty="0">
                          <a:latin typeface="Gill Sans MT"/>
                          <a:ea typeface="Times New Roman"/>
                          <a:cs typeface="Trebuchet MS"/>
                        </a:rPr>
                        <a:t> </a:t>
                      </a:r>
                      <a:r>
                        <a:rPr lang="id-ID" sz="1200" dirty="0">
                          <a:latin typeface="Gill Sans MT"/>
                          <a:ea typeface="Times New Roman"/>
                        </a:rPr>
                        <a:t>ADIWIYATA</a:t>
                      </a:r>
                      <a:r>
                        <a:rPr lang="en-US" sz="1200" dirty="0">
                          <a:latin typeface="Gill Sans MT"/>
                          <a:ea typeface="Times New Roman"/>
                          <a:cs typeface="Trebuchet MS"/>
                        </a:rPr>
                        <a:t> </a:t>
                      </a:r>
                      <a:r>
                        <a:rPr lang="en-US" sz="1200" dirty="0" err="1" smtClean="0">
                          <a:latin typeface="Gill Sans MT"/>
                          <a:ea typeface="Times New Roman"/>
                          <a:cs typeface="Trebuchet MS"/>
                        </a:rPr>
                        <a:t>Kab</a:t>
                      </a:r>
                      <a:r>
                        <a:rPr lang="en-US" sz="1200" dirty="0" smtClean="0">
                          <a:latin typeface="Gill Sans MT"/>
                          <a:ea typeface="Times New Roman"/>
                          <a:cs typeface="Trebuchet MS"/>
                        </a:rPr>
                        <a:t> /</a:t>
                      </a:r>
                      <a:r>
                        <a:rPr lang="id-ID" sz="1200" dirty="0" smtClean="0">
                          <a:latin typeface="Gill Sans MT"/>
                          <a:ea typeface="Times New Roman"/>
                          <a:cs typeface="Trebuchet MS"/>
                        </a:rPr>
                        <a:t>Kota</a:t>
                      </a:r>
                      <a:r>
                        <a:rPr lang="en-US" sz="1200" dirty="0" smtClean="0">
                          <a:latin typeface="Gill Sans MT"/>
                          <a:ea typeface="Times New Roman"/>
                          <a:cs typeface="Trebuchet MS"/>
                        </a:rPr>
                        <a:t> </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dirty="0">
                          <a:latin typeface="Gill Sans MT"/>
                          <a:ea typeface="Times New Roman"/>
                        </a:rPr>
                        <a:t>Piagam dan Piala</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200">
                          <a:latin typeface="Gill Sans MT"/>
                          <a:ea typeface="Times New Roman"/>
                        </a:rPr>
                        <a:t>Bupati / Walikota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a:latin typeface="Gill Sans MT"/>
                          <a:ea typeface="Times New Roman"/>
                        </a:rPr>
                        <a:t>Kabupaten/Kota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lgn="just">
                        <a:spcAft>
                          <a:spcPts val="0"/>
                        </a:spcAft>
                      </a:pPr>
                      <a:r>
                        <a:rPr lang="id-ID" sz="1200">
                          <a:latin typeface="Gill Sans MT"/>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err="1">
                          <a:latin typeface="Gill Sans MT"/>
                          <a:ea typeface="Times New Roman"/>
                          <a:cs typeface="Trebuchet MS"/>
                        </a:rPr>
                        <a:t>Sekolah</a:t>
                      </a:r>
                      <a:r>
                        <a:rPr lang="en-US" sz="1200" dirty="0">
                          <a:latin typeface="Gill Sans MT"/>
                          <a:ea typeface="Times New Roman"/>
                          <a:cs typeface="Trebuchet MS"/>
                        </a:rPr>
                        <a:t> </a:t>
                      </a:r>
                      <a:r>
                        <a:rPr lang="id-ID" sz="1200" dirty="0">
                          <a:latin typeface="Gill Sans MT"/>
                          <a:ea typeface="Times New Roman"/>
                        </a:rPr>
                        <a:t>ADIWIYATA</a:t>
                      </a:r>
                      <a:r>
                        <a:rPr lang="en-US" sz="1200" dirty="0">
                          <a:latin typeface="Gill Sans MT"/>
                          <a:ea typeface="Times New Roman"/>
                          <a:cs typeface="Trebuchet MS"/>
                        </a:rPr>
                        <a:t> </a:t>
                      </a:r>
                      <a:r>
                        <a:rPr lang="en-US" sz="1200" dirty="0" err="1">
                          <a:latin typeface="Gill Sans MT"/>
                          <a:ea typeface="Times New Roman"/>
                          <a:cs typeface="Trebuchet MS"/>
                        </a:rPr>
                        <a:t>Provinsi</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dirty="0">
                          <a:latin typeface="Gill Sans MT"/>
                          <a:ea typeface="Times New Roman"/>
                        </a:rPr>
                        <a:t>Piagam dan Piala</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a:latin typeface="Gill Sans MT"/>
                          <a:ea typeface="Times New Roman"/>
                        </a:rPr>
                        <a:t>Gubernur</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a:latin typeface="Gill Sans MT"/>
                          <a:ea typeface="Times New Roman"/>
                        </a:rPr>
                        <a:t>Provinsi</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algn="just">
                        <a:spcAft>
                          <a:spcPts val="0"/>
                        </a:spcAft>
                      </a:pPr>
                      <a:r>
                        <a:rPr lang="id-ID" sz="1200">
                          <a:latin typeface="Gill Sans MT"/>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err="1">
                          <a:latin typeface="Gill Sans MT"/>
                          <a:ea typeface="Times New Roman"/>
                          <a:cs typeface="Trebuchet MS"/>
                        </a:rPr>
                        <a:t>Sekolah</a:t>
                      </a:r>
                      <a:r>
                        <a:rPr lang="en-US" sz="1200" dirty="0">
                          <a:latin typeface="Gill Sans MT"/>
                          <a:ea typeface="Times New Roman"/>
                          <a:cs typeface="Trebuchet MS"/>
                        </a:rPr>
                        <a:t> </a:t>
                      </a:r>
                      <a:r>
                        <a:rPr lang="id-ID" sz="1200" dirty="0">
                          <a:latin typeface="Gill Sans MT"/>
                          <a:ea typeface="Times New Roman"/>
                        </a:rPr>
                        <a:t>ADIWIYATA</a:t>
                      </a:r>
                      <a:r>
                        <a:rPr lang="en-US" sz="1200" dirty="0">
                          <a:latin typeface="Gill Sans MT"/>
                          <a:ea typeface="Times New Roman"/>
                          <a:cs typeface="Trebuchet MS"/>
                        </a:rPr>
                        <a:t> </a:t>
                      </a:r>
                      <a:r>
                        <a:rPr lang="en-US" sz="1200" dirty="0" err="1">
                          <a:latin typeface="Gill Sans MT"/>
                          <a:ea typeface="Times New Roman"/>
                          <a:cs typeface="Trebuchet MS"/>
                        </a:rPr>
                        <a:t>Nasional</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dirty="0">
                          <a:latin typeface="Gill Sans MT"/>
                          <a:ea typeface="Times New Roman"/>
                        </a:rPr>
                        <a:t>Piagam dan Piala</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a:latin typeface="Gill Sans MT"/>
                          <a:ea typeface="Times New Roman"/>
                        </a:rPr>
                        <a:t>Menteri Pendidikan dan Kebudayaan</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200">
                        <a:latin typeface="Gill Sans MT"/>
                        <a:ea typeface="Times New Roman"/>
                      </a:endParaRPr>
                    </a:p>
                    <a:p>
                      <a:pPr algn="just">
                        <a:spcAft>
                          <a:spcPts val="0"/>
                        </a:spcAft>
                      </a:pPr>
                      <a:r>
                        <a:rPr lang="id-ID" sz="1200">
                          <a:latin typeface="Gill Sans MT"/>
                          <a:ea typeface="Times New Roman"/>
                        </a:rPr>
                        <a:t>Nasional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lgn="just">
                        <a:spcAft>
                          <a:spcPts val="0"/>
                        </a:spcAft>
                      </a:pPr>
                      <a:r>
                        <a:rPr lang="id-ID" sz="1200">
                          <a:latin typeface="Gill Sans MT"/>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200" dirty="0">
                          <a:latin typeface="Gill Sans MT"/>
                          <a:ea typeface="Times New Roman"/>
                        </a:rPr>
                        <a:t>ADIWIYATA Mandiri</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dirty="0">
                          <a:latin typeface="Gill Sans MT"/>
                          <a:ea typeface="Times New Roman"/>
                        </a:rPr>
                        <a:t>Piagam dan Piala</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200">
                          <a:latin typeface="Gill Sans MT"/>
                          <a:ea typeface="Times New Roman"/>
                        </a:rPr>
                        <a:t>Menteri Lingkungan Hidup</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200" dirty="0">
                        <a:latin typeface="Gill Sans MT"/>
                        <a:ea typeface="Times New Roman"/>
                      </a:endParaRPr>
                    </a:p>
                    <a:p>
                      <a:pPr algn="just">
                        <a:spcAft>
                          <a:spcPts val="0"/>
                        </a:spcAft>
                      </a:pPr>
                      <a:r>
                        <a:rPr lang="id-ID" sz="1200" dirty="0">
                          <a:latin typeface="Gill Sans MT"/>
                          <a:ea typeface="Times New Roman"/>
                        </a:rPr>
                        <a:t>Nasional</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685800" y="1752600"/>
            <a:ext cx="8001000" cy="426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7" name="Picture 6"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8" name="Picture 7"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b="1" dirty="0" smtClean="0">
                <a:latin typeface="Arial Narrow" pitchFamily="34" charset="0"/>
              </a:rPr>
              <a:t/>
            </a:r>
            <a:br>
              <a:rPr lang="en-US" sz="2000" b="1" dirty="0" smtClean="0">
                <a:latin typeface="Arial Narrow" pitchFamily="34" charset="0"/>
              </a:rPr>
            </a:br>
            <a:r>
              <a:rPr lang="id-ID" sz="2000" b="1" dirty="0" smtClean="0">
                <a:latin typeface="Arial Narrow" pitchFamily="34" charset="0"/>
              </a:rPr>
              <a:t>Mekanisme Pemberian Penghargaan.</a:t>
            </a:r>
            <a:r>
              <a:rPr lang="en-US" dirty="0" smtClean="0">
                <a:latin typeface="Arial Narrow" pitchFamily="34" charset="0"/>
              </a:rPr>
              <a:t/>
            </a:r>
            <a:br>
              <a:rPr lang="en-US" dirty="0" smtClean="0">
                <a:latin typeface="Arial Narrow" pitchFamily="34" charset="0"/>
              </a:rPr>
            </a:br>
            <a:endParaRPr lang="en-US" dirty="0"/>
          </a:p>
        </p:txBody>
      </p:sp>
      <p:sp>
        <p:nvSpPr>
          <p:cNvPr id="3" name="Content Placeholder 2"/>
          <p:cNvSpPr>
            <a:spLocks noGrp="1"/>
          </p:cNvSpPr>
          <p:nvPr>
            <p:ph sz="quarter" idx="1"/>
          </p:nvPr>
        </p:nvSpPr>
        <p:spPr/>
        <p:txBody>
          <a:bodyPr/>
          <a:lstStyle/>
          <a:p>
            <a:pPr lvl="0">
              <a:buNone/>
            </a:pPr>
            <a:r>
              <a:rPr lang="id-ID" sz="1600" dirty="0" smtClean="0">
                <a:latin typeface="Arial Narrow" pitchFamily="34" charset="0"/>
              </a:rPr>
              <a:t>Sekolah  ADIWIYATA  Kabupaten/Kota.</a:t>
            </a:r>
            <a:endParaRPr lang="en-US" sz="1600" dirty="0" smtClean="0">
              <a:latin typeface="Arial Narrow" pitchFamily="34" charset="0"/>
            </a:endParaRPr>
          </a:p>
          <a:p>
            <a:r>
              <a:rPr lang="id-ID" sz="1600" dirty="0" smtClean="0">
                <a:latin typeface="Arial Narrow" pitchFamily="34" charset="0"/>
              </a:rPr>
              <a:t>Tim Kabupaten/Kota menetapkan jenjang dan jumlah sekolah yang akan dilakukan evaluasi hasil pelaksanaan program ADIWIYATA.</a:t>
            </a:r>
            <a:endParaRPr lang="en-US" sz="1600" dirty="0" smtClean="0">
              <a:latin typeface="Arial Narrow" pitchFamily="34" charset="0"/>
            </a:endParaRPr>
          </a:p>
          <a:p>
            <a:r>
              <a:rPr lang="id-ID" sz="1600" dirty="0" smtClean="0">
                <a:latin typeface="Arial Narrow" pitchFamily="34" charset="0"/>
              </a:rPr>
              <a:t>Calon sekolah ADIWIYATA terpilih, menyampaikan dokumen berdasarkan lembar evaluasi sekolah ADIWIYATA dengan melampirkan bukti fisik kebijakan yang berwawasan lingkungan, yang terdiri dari KTSP dan RKAS.</a:t>
            </a:r>
            <a:endParaRPr lang="en-US" sz="1600" dirty="0" smtClean="0">
              <a:latin typeface="Arial Narrow" pitchFamily="34" charset="0"/>
            </a:endParaRPr>
          </a:p>
          <a:p>
            <a:r>
              <a:rPr lang="id-ID" sz="1600" dirty="0" smtClean="0">
                <a:latin typeface="Arial Narrow" pitchFamily="34" charset="0"/>
              </a:rPr>
              <a:t>Tim ADIWIYATA Kabupaten/Kota melakukan evaluasi administrati terhadap dokumen KTSP dan RKAS. </a:t>
            </a:r>
            <a:endParaRPr lang="en-US" sz="1600" dirty="0" smtClean="0">
              <a:latin typeface="Arial Narrow" pitchFamily="34" charset="0"/>
            </a:endParaRPr>
          </a:p>
          <a:p>
            <a:r>
              <a:rPr lang="id-ID" sz="1600" dirty="0" smtClean="0">
                <a:latin typeface="Arial Narrow" pitchFamily="34" charset="0"/>
              </a:rPr>
              <a:t>Bagi sekolah yang memenuhi standar Administratif dilakukan observasi lapangan dengan menggunakan lembar evaluasi sekolah ADIWIYATA. Antara lain; pelaksanaan kurikulum berbasis lingkungan, kegiatan lingkungan berbasis partisipatif, dan pengelolaan sarana pendukung ramah lingkungan. </a:t>
            </a:r>
            <a:endParaRPr lang="en-US" sz="1600" dirty="0" smtClean="0">
              <a:latin typeface="Arial Narrow" pitchFamily="34" charset="0"/>
            </a:endParaRPr>
          </a:p>
          <a:p>
            <a:r>
              <a:rPr lang="id-ID" sz="1600" dirty="0" smtClean="0">
                <a:latin typeface="Arial Narrow" pitchFamily="34" charset="0"/>
              </a:rPr>
              <a:t>Berdasarkan matrik rekapitulasi evaluasi hasil pelaksanaan program ADIWIYATA, Tim ADIWIYATA Kabupaten/Kota menetapkan nilai pencapaian sekolah.</a:t>
            </a:r>
            <a:endParaRPr lang="en-US" sz="1600" dirty="0" smtClean="0">
              <a:latin typeface="Arial Narrow" pitchFamily="34" charset="0"/>
            </a:endParaRPr>
          </a:p>
          <a:p>
            <a:r>
              <a:rPr lang="id-ID" sz="1600" dirty="0" smtClean="0">
                <a:latin typeface="Arial Narrow" pitchFamily="34" charset="0"/>
              </a:rPr>
              <a:t>Penetapan sekolah sebagai penerima penghargaan sekolah ADIWIYATA tingkat Kabupaten / Kota apabila  mencapai  mencapai nilai minimal 56, yaitu 70 % dari total nilai maksimal (80).</a:t>
            </a:r>
            <a:endParaRPr lang="en-US" sz="1600" dirty="0" smtClean="0">
              <a:latin typeface="Arial Narrow" pitchFamily="34" charset="0"/>
            </a:endParaRPr>
          </a:p>
          <a:p>
            <a:r>
              <a:rPr lang="id-ID" sz="1600" dirty="0" smtClean="0">
                <a:latin typeface="Arial Narrow" pitchFamily="34" charset="0"/>
              </a:rPr>
              <a:t>Sekolah ADIWIYATA nilai terbaik tingkat Kabupaten/Kota dapat diusulkan untuk ikut dalam seleksi penerimaan penghargaan Sekolah ADIWIYATA Tingkat Provinsi.</a:t>
            </a:r>
            <a:r>
              <a:rPr lang="id-ID" sz="3200" dirty="0" smtClean="0"/>
              <a:t> </a:t>
            </a:r>
            <a:endParaRPr lang="en-US" sz="3200" dirty="0" smtClean="0"/>
          </a:p>
          <a:p>
            <a:endParaRPr lang="en-US" dirty="0"/>
          </a:p>
        </p:txBody>
      </p:sp>
      <p:sp>
        <p:nvSpPr>
          <p:cNvPr id="4" name="Rectangle 3"/>
          <p:cNvSpPr/>
          <p:nvPr/>
        </p:nvSpPr>
        <p:spPr>
          <a:xfrm>
            <a:off x="2590800" y="6564868"/>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sz="2000" dirty="0" smtClean="0">
                <a:latin typeface="Arial Narrow" pitchFamily="34" charset="0"/>
              </a:rPr>
              <a:t>Sekolah ADIWIYATA Provinsi</a:t>
            </a:r>
            <a:r>
              <a:rPr lang="en-US" sz="7200" dirty="0" smtClean="0"/>
              <a:t/>
            </a:r>
            <a:br>
              <a:rPr lang="en-US" sz="7200" dirty="0" smtClean="0"/>
            </a:br>
            <a:endParaRPr lang="en-US" dirty="0"/>
          </a:p>
        </p:txBody>
      </p:sp>
      <p:sp>
        <p:nvSpPr>
          <p:cNvPr id="3" name="Content Placeholder 2"/>
          <p:cNvSpPr>
            <a:spLocks noGrp="1"/>
          </p:cNvSpPr>
          <p:nvPr>
            <p:ph sz="quarter" idx="1"/>
          </p:nvPr>
        </p:nvSpPr>
        <p:spPr/>
        <p:txBody>
          <a:bodyPr/>
          <a:lstStyle/>
          <a:p>
            <a:pPr lvl="2"/>
            <a:r>
              <a:rPr lang="id-ID" sz="1800" dirty="0" smtClean="0">
                <a:latin typeface="Arial Narrow" pitchFamily="34" charset="0"/>
              </a:rPr>
              <a:t>Tim  Provinsi menetapkan jenjang dan jumlah sekolah yang akan dilakukan Observasi lapangan  berdasarkan usulan dari Kabupaten/Kota </a:t>
            </a:r>
            <a:endParaRPr lang="en-US" sz="1800" dirty="0" smtClean="0">
              <a:latin typeface="Arial Narrow" pitchFamily="34" charset="0"/>
            </a:endParaRPr>
          </a:p>
          <a:p>
            <a:pPr lvl="2"/>
            <a:r>
              <a:rPr lang="id-ID" sz="1800" dirty="0" smtClean="0">
                <a:latin typeface="Arial Narrow" pitchFamily="34" charset="0"/>
              </a:rPr>
              <a:t>Calon Sekolah ADIWIYATA tingkat Provinsi yang terpilih, dilakukan observasi lapangan. </a:t>
            </a:r>
            <a:endParaRPr lang="en-US" sz="1800" dirty="0" smtClean="0">
              <a:latin typeface="Arial Narrow" pitchFamily="34" charset="0"/>
            </a:endParaRPr>
          </a:p>
          <a:p>
            <a:pPr lvl="2"/>
            <a:r>
              <a:rPr lang="id-ID" sz="1800" dirty="0" smtClean="0">
                <a:latin typeface="Arial Narrow" pitchFamily="34" charset="0"/>
              </a:rPr>
              <a:t>Berdasarkan matrik rekapitulasi evaluasi hasil pelaksanaan program ADIWIYATA, Tim   Provinsi menetapkan nilai pencapaian sekolah.</a:t>
            </a:r>
            <a:endParaRPr lang="en-US" sz="1800" dirty="0" smtClean="0">
              <a:latin typeface="Arial Narrow" pitchFamily="34" charset="0"/>
            </a:endParaRPr>
          </a:p>
          <a:p>
            <a:pPr lvl="2"/>
            <a:r>
              <a:rPr lang="id-ID" sz="1800" dirty="0" smtClean="0">
                <a:latin typeface="Arial Narrow" pitchFamily="34" charset="0"/>
              </a:rPr>
              <a:t>Penetapan sekolah sebagai penerima penghargaan sekolah ADIWIYATA tingkat Provinsi apabila mencapai  nilai minimal 64, yaitu 80 % dari total nilai maksimal (80).</a:t>
            </a:r>
            <a:endParaRPr lang="en-US" sz="1800" dirty="0" smtClean="0">
              <a:latin typeface="Arial Narrow" pitchFamily="34" charset="0"/>
            </a:endParaRPr>
          </a:p>
          <a:p>
            <a:pPr lvl="2"/>
            <a:r>
              <a:rPr lang="id-ID" sz="1800" dirty="0" smtClean="0">
                <a:latin typeface="Arial Narrow" pitchFamily="34" charset="0"/>
              </a:rPr>
              <a:t>Sekolah ADIWIYATA dengan nilai terbaik tingkat Provinsi dapat diusulkan untuk ikut dalam seleksi penerimaan penghargaan Sekolah ADIWIYATA  tingkat Nasional.</a:t>
            </a:r>
            <a:endParaRPr lang="en-US" sz="1800" dirty="0" smtClean="0">
              <a:latin typeface="Arial Narrow" pitchFamily="34" charset="0"/>
            </a:endParaRPr>
          </a:p>
          <a:p>
            <a:pPr>
              <a:buNone/>
            </a:pPr>
            <a:endParaRPr lang="en-US"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sz="2000" dirty="0" smtClean="0">
                <a:latin typeface="Arial Narrow" pitchFamily="34" charset="0"/>
              </a:rPr>
              <a:t>Sekolah Adiwiyata  Nasional.</a:t>
            </a:r>
            <a:r>
              <a:rPr lang="en-US" sz="2000" dirty="0" smtClean="0">
                <a:latin typeface="Arial Narrow" pitchFamily="34" charset="0"/>
              </a:rPr>
              <a:t/>
            </a:r>
            <a:br>
              <a:rPr lang="en-US" sz="2000" dirty="0" smtClean="0">
                <a:latin typeface="Arial Narrow" pitchFamily="34" charset="0"/>
              </a:rPr>
            </a:br>
            <a:endParaRPr lang="en-US" sz="2000" dirty="0"/>
          </a:p>
        </p:txBody>
      </p:sp>
      <p:sp>
        <p:nvSpPr>
          <p:cNvPr id="3" name="Content Placeholder 2"/>
          <p:cNvSpPr>
            <a:spLocks noGrp="1"/>
          </p:cNvSpPr>
          <p:nvPr>
            <p:ph sz="quarter" idx="1"/>
          </p:nvPr>
        </p:nvSpPr>
        <p:spPr/>
        <p:txBody>
          <a:bodyPr/>
          <a:lstStyle/>
          <a:p>
            <a:pPr lvl="0"/>
            <a:r>
              <a:rPr lang="id-ID" sz="1800" dirty="0" smtClean="0">
                <a:latin typeface="Arial Narrow" pitchFamily="34" charset="0"/>
              </a:rPr>
              <a:t>Tim Nasional menetapkan jenjang dan jumlah sekolah yang akan dilakukan Observasi lapangan  berdasarkan usulan dari Provinsi</a:t>
            </a:r>
            <a:endParaRPr lang="en-US" sz="1800" dirty="0" smtClean="0">
              <a:latin typeface="Arial Narrow" pitchFamily="34" charset="0"/>
            </a:endParaRPr>
          </a:p>
          <a:p>
            <a:pPr lvl="0"/>
            <a:r>
              <a:rPr lang="id-ID" sz="1800" dirty="0" smtClean="0">
                <a:latin typeface="Arial Narrow" pitchFamily="34" charset="0"/>
              </a:rPr>
              <a:t>Calon Sekolah Adiwiyata   Nasional yang terpilih, dilakukan observasi lapangan. </a:t>
            </a:r>
            <a:endParaRPr lang="en-US" sz="1800" dirty="0" smtClean="0">
              <a:latin typeface="Arial Narrow" pitchFamily="34" charset="0"/>
            </a:endParaRPr>
          </a:p>
          <a:p>
            <a:pPr lvl="0"/>
            <a:r>
              <a:rPr lang="id-ID" sz="1800" dirty="0" smtClean="0">
                <a:latin typeface="Arial Narrow" pitchFamily="34" charset="0"/>
              </a:rPr>
              <a:t>Berdasarkan matrik rekapitulasi evaluasi hasil pelaksanaan program ADIWIYATA, Tim ADIWIYATA Nasional menetapkan nilai pencapaian sekolah.</a:t>
            </a:r>
            <a:endParaRPr lang="en-US" sz="1800" dirty="0" smtClean="0">
              <a:latin typeface="Arial Narrow" pitchFamily="34" charset="0"/>
            </a:endParaRPr>
          </a:p>
          <a:p>
            <a:pPr lvl="0"/>
            <a:r>
              <a:rPr lang="id-ID" sz="1800" dirty="0" smtClean="0">
                <a:latin typeface="Arial Narrow" pitchFamily="34" charset="0"/>
              </a:rPr>
              <a:t>Penetapan sekolah sebagai penerima penghargaan sekolah ADIWIYATA Nasional, apabila mencapai   nilai minimal 72, yaitu 90 % dari total nilai maksimal (80).</a:t>
            </a:r>
            <a:endParaRPr lang="en-US" sz="1800" dirty="0" smtClean="0">
              <a:latin typeface="Arial Narrow" pitchFamily="34" charset="0"/>
            </a:endParaRPr>
          </a:p>
          <a:p>
            <a:endParaRPr lang="en-US"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1800" i="1" dirty="0" smtClean="0"/>
              <a:t>Adiwiyata</a:t>
            </a:r>
            <a:endParaRPr lang="id-ID" sz="1800" i="1" dirty="0"/>
          </a:p>
        </p:txBody>
      </p:sp>
      <p:sp>
        <p:nvSpPr>
          <p:cNvPr id="3" name="Content Placeholder 2"/>
          <p:cNvSpPr>
            <a:spLocks noGrp="1"/>
          </p:cNvSpPr>
          <p:nvPr>
            <p:ph sz="quarter" idx="1"/>
          </p:nvPr>
        </p:nvSpPr>
        <p:spPr/>
        <p:txBody>
          <a:bodyPr/>
          <a:lstStyle/>
          <a:p>
            <a:r>
              <a:rPr lang="id-ID" dirty="0" smtClean="0"/>
              <a:t>Program Adiwiyata (Sekolah Peduli dan Berbudaya Lingkungan) merupakan kerjasama KLH dan Kementerian Pendidikan Nasional, dicanangkan pada tanggal 21 Februari 2006. </a:t>
            </a:r>
          </a:p>
          <a:p>
            <a:endParaRPr lang="id-ID" dirty="0"/>
          </a:p>
        </p:txBody>
      </p:sp>
      <p:pic>
        <p:nvPicPr>
          <p:cNvPr id="4" name="Picture 3"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4" cstate="print"/>
          <a:srcRect/>
          <a:stretch>
            <a:fillRect/>
          </a:stretch>
        </p:blipFill>
        <p:spPr bwMode="auto">
          <a:xfrm>
            <a:off x="6629400" y="304800"/>
            <a:ext cx="838200" cy="914400"/>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id-ID" sz="1800" dirty="0" smtClean="0">
                <a:latin typeface="Arial Narrow" pitchFamily="34" charset="0"/>
              </a:rPr>
              <a:t>ADIWIYATA Mandiri.</a:t>
            </a:r>
            <a:r>
              <a:rPr lang="en-US" sz="1800" dirty="0" smtClean="0">
                <a:latin typeface="Arial Narrow" pitchFamily="34" charset="0"/>
              </a:rPr>
              <a:t/>
            </a:r>
            <a:br>
              <a:rPr lang="en-US" sz="1800" dirty="0" smtClean="0">
                <a:latin typeface="Arial Narrow" pitchFamily="34" charset="0"/>
              </a:rPr>
            </a:br>
            <a:endParaRPr lang="en-US" dirty="0"/>
          </a:p>
        </p:txBody>
      </p:sp>
      <p:sp>
        <p:nvSpPr>
          <p:cNvPr id="3" name="Content Placeholder 2"/>
          <p:cNvSpPr>
            <a:spLocks noGrp="1"/>
          </p:cNvSpPr>
          <p:nvPr>
            <p:ph sz="quarter" idx="1"/>
          </p:nvPr>
        </p:nvSpPr>
        <p:spPr/>
        <p:txBody>
          <a:bodyPr/>
          <a:lstStyle/>
          <a:p>
            <a:r>
              <a:rPr lang="id-ID" sz="2000" dirty="0" smtClean="0">
                <a:latin typeface="Arial Narrow" pitchFamily="34" charset="0"/>
              </a:rPr>
              <a:t>Tim Nasional menetapkan sekolah yang akan dilakukan Observasi lapangan berdasarkan  laporan dari Sekolah ADIWIYATA Nasional.</a:t>
            </a:r>
            <a:endParaRPr lang="en-US" sz="2000" dirty="0" smtClean="0">
              <a:latin typeface="Arial Narrow" pitchFamily="34" charset="0"/>
            </a:endParaRPr>
          </a:p>
          <a:p>
            <a:r>
              <a:rPr lang="id-ID" sz="2000" dirty="0" smtClean="0">
                <a:latin typeface="Arial Narrow" pitchFamily="34" charset="0"/>
              </a:rPr>
              <a:t>Calon Sekolah ADIWIYATA Mandiri yang terpilih, dilakukan observasi lapangan.</a:t>
            </a:r>
            <a:endParaRPr lang="en-US" sz="2000" dirty="0" smtClean="0">
              <a:latin typeface="Arial Narrow" pitchFamily="34" charset="0"/>
            </a:endParaRPr>
          </a:p>
          <a:p>
            <a:r>
              <a:rPr lang="id-ID" sz="2000" dirty="0" smtClean="0">
                <a:latin typeface="Arial Narrow" pitchFamily="34" charset="0"/>
              </a:rPr>
              <a:t>Penetapan sekolah sebagai penerima penghargaan Sekolah ADIWIYATA Mandiri, apabila telah melakukan pembinaan terhadap sekolah lain, sehingga menghasilkan minimal 10 sekolah ADIWIYATA Kabupaten/Kota.</a:t>
            </a:r>
            <a:endParaRPr lang="en-US" sz="2000" dirty="0" smtClean="0">
              <a:latin typeface="Arial Narrow" pitchFamily="34" charset="0"/>
            </a:endParaRPr>
          </a:p>
          <a:p>
            <a:r>
              <a:rPr lang="id-ID" sz="2000" dirty="0" smtClean="0">
                <a:latin typeface="Arial Narrow" pitchFamily="34" charset="0"/>
              </a:rPr>
              <a:t>Sekolah ADIWIYATA Mandiri dapat diusulkan untuk ikut dalam seleksi penerimaan penghargaan tingkat </a:t>
            </a:r>
            <a:r>
              <a:rPr lang="id-ID" sz="2000" b="1" i="1" dirty="0" smtClean="0">
                <a:latin typeface="Arial Narrow" pitchFamily="34" charset="0"/>
              </a:rPr>
              <a:t>Acean Eco School</a:t>
            </a:r>
            <a:r>
              <a:rPr lang="id-ID" sz="2000" dirty="0" smtClean="0">
                <a:latin typeface="Arial Narrow" pitchFamily="34" charset="0"/>
              </a:rPr>
              <a:t>.</a:t>
            </a:r>
            <a:endParaRPr lang="en-US" sz="2000" dirty="0" smtClean="0">
              <a:latin typeface="Arial Narrow" pitchFamily="34" charset="0"/>
            </a:endParaRPr>
          </a:p>
          <a:p>
            <a:endParaRPr lang="en-US"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Standart</a:t>
            </a:r>
            <a:r>
              <a:rPr lang="en-US" dirty="0" smtClean="0"/>
              <a:t> </a:t>
            </a:r>
            <a:r>
              <a:rPr lang="en-US" dirty="0" err="1" smtClean="0"/>
              <a:t>penilaian</a:t>
            </a:r>
            <a:endParaRPr lang="en-US" dirty="0"/>
          </a:p>
        </p:txBody>
      </p:sp>
      <p:sp>
        <p:nvSpPr>
          <p:cNvPr id="3" name="Content Placeholder 2"/>
          <p:cNvSpPr>
            <a:spLocks noGrp="1"/>
          </p:cNvSpPr>
          <p:nvPr>
            <p:ph sz="quarter" idx="1"/>
          </p:nvPr>
        </p:nvSpPr>
        <p:spPr/>
        <p:txBody>
          <a:bodyPr/>
          <a:lstStyle/>
          <a:p>
            <a:r>
              <a:rPr lang="en-US" dirty="0" err="1" smtClean="0"/>
              <a:t>Lihat</a:t>
            </a:r>
            <a:r>
              <a:rPr lang="en-US" dirty="0" smtClean="0"/>
              <a:t> </a:t>
            </a:r>
            <a:r>
              <a:rPr lang="en-US" dirty="0" err="1" smtClean="0"/>
              <a:t>di</a:t>
            </a:r>
            <a:r>
              <a:rPr lang="en-US" dirty="0" smtClean="0"/>
              <a:t> word</a:t>
            </a:r>
            <a:endParaRPr lang="en-US" dirty="0"/>
          </a:p>
        </p:txBody>
      </p:sp>
      <p:sp>
        <p:nvSpPr>
          <p:cNvPr id="4" name="Rectangle 3"/>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Langkah menuju sekolah adiwiyata</a:t>
            </a:r>
            <a:endParaRPr lang="id-ID" sz="2800" dirty="0"/>
          </a:p>
        </p:txBody>
      </p:sp>
      <p:sp>
        <p:nvSpPr>
          <p:cNvPr id="3" name="Content Placeholder 2"/>
          <p:cNvSpPr>
            <a:spLocks noGrp="1"/>
          </p:cNvSpPr>
          <p:nvPr>
            <p:ph sz="quarter" idx="1"/>
          </p:nvPr>
        </p:nvSpPr>
        <p:spPr/>
        <p:txBody>
          <a:bodyPr/>
          <a:lstStyle/>
          <a:p>
            <a:pPr marL="514350" indent="-514350">
              <a:buAutoNum type="arabicPeriod"/>
            </a:pPr>
            <a:r>
              <a:rPr lang="id-ID" dirty="0" smtClean="0"/>
              <a:t>Membentuk tim adiwiyata sekolah</a:t>
            </a:r>
          </a:p>
          <a:p>
            <a:pPr marL="514350" indent="-514350">
              <a:buAutoNum type="arabicPeriod"/>
            </a:pPr>
            <a:r>
              <a:rPr lang="id-ID" dirty="0" smtClean="0"/>
              <a:t>Menyusun kajian lingkungan sekolah</a:t>
            </a:r>
          </a:p>
          <a:p>
            <a:pPr marL="514350" indent="-514350">
              <a:buAutoNum type="arabicPeriod"/>
            </a:pPr>
            <a:r>
              <a:rPr lang="id-ID" dirty="0" smtClean="0"/>
              <a:t>Menyusun rencana aksi lingkungan</a:t>
            </a:r>
          </a:p>
          <a:p>
            <a:pPr marL="514350" indent="-514350">
              <a:buAutoNum type="arabicPeriod"/>
            </a:pPr>
            <a:r>
              <a:rPr lang="id-ID" dirty="0" smtClean="0"/>
              <a:t>Pelaksanaan aksi lingkungan</a:t>
            </a:r>
          </a:p>
          <a:p>
            <a:pPr marL="514350" indent="-514350">
              <a:buAutoNum type="arabicPeriod"/>
            </a:pPr>
            <a:r>
              <a:rPr lang="id-ID" dirty="0" smtClean="0"/>
              <a:t>Evaluasi dan monitoring</a:t>
            </a:r>
            <a:endParaRPr lang="id-ID" dirty="0"/>
          </a:p>
        </p:txBody>
      </p:sp>
      <p:pic>
        <p:nvPicPr>
          <p:cNvPr id="4" name="Picture 3"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5" name="Picture 4"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smtClean="0"/>
              <a:t>Ad 1. Tim adiwiyata sekolah </a:t>
            </a:r>
            <a:endParaRPr lang="id-ID" sz="3200" dirty="0"/>
          </a:p>
        </p:txBody>
      </p:sp>
      <p:sp>
        <p:nvSpPr>
          <p:cNvPr id="3" name="Content Placeholder 2"/>
          <p:cNvSpPr>
            <a:spLocks noGrp="1"/>
          </p:cNvSpPr>
          <p:nvPr>
            <p:ph sz="quarter" idx="1"/>
          </p:nvPr>
        </p:nvSpPr>
        <p:spPr/>
        <p:txBody>
          <a:bodyPr/>
          <a:lstStyle/>
          <a:p>
            <a:r>
              <a:rPr lang="id-ID" dirty="0" smtClean="0"/>
              <a:t>Unsur : kepala sekolah, komite, guru, TU, siswa, orang tua siswa, pemerintah setempat (desa/kel, kecamatan), PT, masyarakat sekitar,LSM.</a:t>
            </a:r>
          </a:p>
          <a:p>
            <a:r>
              <a:rPr lang="id-ID" dirty="0" smtClean="0"/>
              <a:t>Sebaiknya ada tim inti dan tim teknis</a:t>
            </a:r>
          </a:p>
          <a:p>
            <a:r>
              <a:rPr lang="id-ID" dirty="0" smtClean="0"/>
              <a:t>Tim inti : koord, sekretaris, bendahara</a:t>
            </a:r>
          </a:p>
          <a:p>
            <a:r>
              <a:rPr lang="id-ID" dirty="0" smtClean="0"/>
              <a:t>Tim khusus : kelompok kerja bidang (kebijakan, kurikulum, kegiatan partisipatif, sarana prasarana)</a:t>
            </a:r>
            <a:endParaRPr lang="id-ID" dirty="0"/>
          </a:p>
        </p:txBody>
      </p:sp>
      <p:pic>
        <p:nvPicPr>
          <p:cNvPr id="4" name="Picture 3"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5" name="Picture 4"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Ad 2. kajian lingkungan sekolah</a:t>
            </a:r>
            <a:endParaRPr lang="id-ID" sz="2800" dirty="0"/>
          </a:p>
        </p:txBody>
      </p:sp>
      <p:sp>
        <p:nvSpPr>
          <p:cNvPr id="3" name="Content Placeholder 2"/>
          <p:cNvSpPr>
            <a:spLocks noGrp="1"/>
          </p:cNvSpPr>
          <p:nvPr>
            <p:ph sz="quarter" idx="1"/>
          </p:nvPr>
        </p:nvSpPr>
        <p:spPr/>
        <p:txBody>
          <a:bodyPr/>
          <a:lstStyle/>
          <a:p>
            <a:r>
              <a:rPr lang="id-ID" sz="2000" dirty="0" smtClean="0"/>
              <a:t>Fungsi : mengetahui gambaran dan kondisi lingkungan sekolah saat ini yang perlu segera dilakukan langkah perbaikan, gambaran rencana aksi lingkungan yang akan dilakukan sehingga arah program adiwiyata di sekolah tersebut menjadi lebih jelas</a:t>
            </a:r>
          </a:p>
          <a:p>
            <a:r>
              <a:rPr lang="id-ID" sz="2000" dirty="0" smtClean="0"/>
              <a:t>Cara penyusunan kajian lingkungan :</a:t>
            </a:r>
          </a:p>
          <a:p>
            <a:r>
              <a:rPr lang="id-ID" sz="2000" dirty="0" smtClean="0"/>
              <a:t>Tim harus bekerja sama, sebanyak mungkin melibatkan siswa</a:t>
            </a:r>
          </a:p>
          <a:p>
            <a:r>
              <a:rPr lang="id-ID" sz="2000" dirty="0" smtClean="0"/>
              <a:t>Kajian dapat dilakukan dengan checklist yang mencakup berbagai isu lingkungan yang terjadi di sekolah, misalnya sampah, air, energi, makanan di kanton sekolah, keanekaragaman hayati, dll</a:t>
            </a:r>
          </a:p>
          <a:p>
            <a:r>
              <a:rPr lang="id-ID" sz="2000" dirty="0" smtClean="0"/>
              <a:t>Dari isu tersebut sekolah dapat memfokuskan satu atau beberapa masalah yang ditetapkan menjadi fokus dalam renca aksi lingkungan</a:t>
            </a:r>
          </a:p>
          <a:p>
            <a:r>
              <a:rPr lang="id-ID" sz="2000" dirty="0" smtClean="0"/>
              <a:t>Kajian dilakukan setiap kurun waktu tertentu</a:t>
            </a:r>
            <a:endParaRPr lang="id-ID" sz="2000" dirty="0"/>
          </a:p>
        </p:txBody>
      </p:sp>
      <p:pic>
        <p:nvPicPr>
          <p:cNvPr id="4" name="Picture 3"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5" name="Picture 4"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Ad 3. rencana aksi lingkungan</a:t>
            </a:r>
            <a:endParaRPr lang="id-ID" sz="2800" dirty="0"/>
          </a:p>
        </p:txBody>
      </p:sp>
      <p:sp>
        <p:nvSpPr>
          <p:cNvPr id="3" name="Content Placeholder 2"/>
          <p:cNvSpPr>
            <a:spLocks noGrp="1"/>
          </p:cNvSpPr>
          <p:nvPr>
            <p:ph sz="quarter" idx="1"/>
          </p:nvPr>
        </p:nvSpPr>
        <p:spPr/>
        <p:txBody>
          <a:bodyPr/>
          <a:lstStyle/>
          <a:p>
            <a:r>
              <a:rPr lang="id-ID" sz="2000" dirty="0" smtClean="0"/>
              <a:t>Rencana aksi dikembangkan berdasarkan hasil kajian lingkungan</a:t>
            </a:r>
          </a:p>
          <a:p>
            <a:r>
              <a:rPr lang="id-ID" sz="2000" dirty="0" smtClean="0"/>
              <a:t>Sasaran yang ditetapkan harus realistis sesuai potensi dan sumber daya yang dimiliki dan dapat dicapai</a:t>
            </a:r>
          </a:p>
          <a:p>
            <a:r>
              <a:rPr lang="id-ID" sz="2000" dirty="0" smtClean="0"/>
              <a:t>Pilih tipok sesuai prioritas kebutuhan sekolah dengan mempertimbangkan kemampuan dan tenggang waktu yang dimiliki (misalnya sekolah ingin mengatasi permasalahan sampah sebagai kegiatan utama maka semua sumber daya yang dimiliki sekolah diarahkan untuk mengatasi permasalahan tersebut)</a:t>
            </a:r>
          </a:p>
          <a:p>
            <a:r>
              <a:rPr lang="id-ID" sz="2000" dirty="0" smtClean="0"/>
              <a:t>Jika ada bagian yang tidak mampu diselesaikan oleh sekolah maka perlu dicari cara untuk bekerja sama dengan pihak lain  agar dapat mengatasinya.tetapkan siapa yang menjadi penanggung jawab setiap kegiatan . Sedapat  mungkin setiap kegiatan melibatkan siswa</a:t>
            </a:r>
          </a:p>
          <a:p>
            <a:r>
              <a:rPr lang="id-ID" sz="2000" dirty="0" smtClean="0"/>
              <a:t>Rencana aksi harus didiskripsikan dalam 4 komponen program adiwiyata</a:t>
            </a:r>
            <a:endParaRPr lang="id-ID" sz="2000" dirty="0"/>
          </a:p>
        </p:txBody>
      </p:sp>
      <p:pic>
        <p:nvPicPr>
          <p:cNvPr id="4" name="Picture 3"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5" name="Picture 4"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Ad 4. pelaksanaan aksi lingkungan</a:t>
            </a:r>
            <a:endParaRPr lang="id-ID" sz="2800" dirty="0"/>
          </a:p>
        </p:txBody>
      </p:sp>
      <p:sp>
        <p:nvSpPr>
          <p:cNvPr id="3" name="Content Placeholder 2"/>
          <p:cNvSpPr>
            <a:spLocks noGrp="1"/>
          </p:cNvSpPr>
          <p:nvPr>
            <p:ph sz="quarter" idx="1"/>
          </p:nvPr>
        </p:nvSpPr>
        <p:spPr/>
        <p:txBody>
          <a:bodyPr/>
          <a:lstStyle/>
          <a:p>
            <a:r>
              <a:rPr lang="id-ID" sz="2400" dirty="0" smtClean="0"/>
              <a:t>Setelah rencana aksi tersusun dan didokumentasikan oleh sekolah, langkah selanjutnya adalah pelaksanaan aksi mengacu pada 4 komponen (kebijakan, kurikulum, kegiatan partisipatif, sarana prasarana)</a:t>
            </a:r>
          </a:p>
          <a:p>
            <a:r>
              <a:rPr lang="id-ID" sz="2400" dirty="0" smtClean="0"/>
              <a:t>Pelaksanaan dibuktikan dengan dokumen otentik yang sah (perencanaan program, daftar hadir, berita acara, silabus, rencana pelaksanaan pembelajaran, akte kerjasama, hasil kegiatan siswa, foto, leaflet, dsb)</a:t>
            </a:r>
          </a:p>
          <a:p>
            <a:r>
              <a:rPr lang="id-ID" sz="2400" dirty="0" smtClean="0"/>
              <a:t>Khusus sekolah adiwiyata yang akan menuju adiwiyata mandiri dilengkapi dengan bukti otentik tentang akte kerjasama dan laporan kemajuan hasil pembinaan kepada 10 sekolah lain.</a:t>
            </a:r>
            <a:endParaRPr lang="id-ID" sz="2400" dirty="0"/>
          </a:p>
        </p:txBody>
      </p:sp>
      <p:pic>
        <p:nvPicPr>
          <p:cNvPr id="4" name="Picture 3"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5" name="Picture 4"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smtClean="0"/>
              <a:t>Ad 5. Evaluasi dan monitoring</a:t>
            </a:r>
            <a:endParaRPr lang="id-ID" sz="2400" dirty="0"/>
          </a:p>
        </p:txBody>
      </p:sp>
      <p:sp>
        <p:nvSpPr>
          <p:cNvPr id="3" name="Content Placeholder 2"/>
          <p:cNvSpPr>
            <a:spLocks noGrp="1"/>
          </p:cNvSpPr>
          <p:nvPr>
            <p:ph sz="quarter" idx="1"/>
          </p:nvPr>
        </p:nvSpPr>
        <p:spPr/>
        <p:txBody>
          <a:bodyPr/>
          <a:lstStyle/>
          <a:p>
            <a:r>
              <a:rPr lang="id-ID" sz="2400" dirty="0" smtClean="0"/>
              <a:t>Untuk mengetahui apakah tim adiwiyata sekolah berhasil mencapai target yang tercantum dalam rencana aksi lingkungan atau tidak</a:t>
            </a:r>
          </a:p>
          <a:p>
            <a:r>
              <a:rPr lang="id-ID" sz="2400" dirty="0" smtClean="0"/>
              <a:t>Monev dapat dilakukan menggunakan kuesioner dan survey, melibatkan siswa misalnya dalam pembacaan meter  dan perhitungan tagihan energi untuk melihat perubahan kegiatan penghematan energi</a:t>
            </a:r>
          </a:p>
          <a:p>
            <a:r>
              <a:rPr lang="id-ID" sz="2400" dirty="0" smtClean="0"/>
              <a:t>Menimbang sampah yang terkumpul untuk didaur ulang</a:t>
            </a:r>
          </a:p>
          <a:p>
            <a:r>
              <a:rPr lang="id-ID" sz="2400" dirty="0" smtClean="0"/>
              <a:t>Dokumentasikan setiap kegiatan (sebelum, selama, setalah)</a:t>
            </a:r>
          </a:p>
          <a:p>
            <a:r>
              <a:rPr lang="id-ID" sz="2400" dirty="0" smtClean="0"/>
              <a:t>Membuat daftar spesies sebelum dan setelh kegiatan untuk mengetahui dampak kegiatan terhadap kehati.</a:t>
            </a:r>
            <a:endParaRPr lang="id-ID" dirty="0"/>
          </a:p>
        </p:txBody>
      </p:sp>
      <p:pic>
        <p:nvPicPr>
          <p:cNvPr id="4" name="Picture 3"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5" name="Picture 4"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smtClean="0"/>
              <a:t>Perkembangan Program Adiwiyata di Kabupaten Magelang</a:t>
            </a:r>
            <a:endParaRPr lang="id-ID" sz="2400" dirty="0"/>
          </a:p>
        </p:txBody>
      </p:sp>
      <p:sp>
        <p:nvSpPr>
          <p:cNvPr id="3" name="Content Placeholder 2"/>
          <p:cNvSpPr>
            <a:spLocks noGrp="1"/>
          </p:cNvSpPr>
          <p:nvPr>
            <p:ph sz="quarter" idx="1"/>
          </p:nvPr>
        </p:nvSpPr>
        <p:spPr/>
        <p:txBody>
          <a:bodyPr/>
          <a:lstStyle/>
          <a:p>
            <a:r>
              <a:rPr lang="id-ID" sz="2400" dirty="0" smtClean="0"/>
              <a:t>Di Kabupaten Magelang Program Adiwiyata mulai dianggarkan walaupun masih sangat terbatas pada tahun 2011 dengan diadakan sosialisasi program adiwiyata untuk 50 sekolah (SD, SMP, SMA, SMK)</a:t>
            </a:r>
          </a:p>
          <a:p>
            <a:r>
              <a:rPr lang="id-ID" sz="2400" dirty="0" smtClean="0"/>
              <a:t>Tahun 2012 sosialisasi lanjutan diikuti 30 sekolah.</a:t>
            </a:r>
          </a:p>
          <a:p>
            <a:r>
              <a:rPr lang="id-ID" sz="2400" dirty="0" smtClean="0"/>
              <a:t>Tahun 2013 pembinaan terhadap 1 sekolah (SD Tamanagung 4), lokakarya dan direncanakan pembinaan pada 4 sekolah (1 sekolah tiap jenjang pendidikan)</a:t>
            </a:r>
            <a:endParaRPr lang="id-ID" sz="2400" dirty="0"/>
          </a:p>
        </p:txBody>
      </p:sp>
    </p:spTree>
  </p:cSld>
  <p:clrMapOvr>
    <a:masterClrMapping/>
  </p:clrMapOvr>
  <p:transition>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Permasalahan yang ditemui di sekolah</a:t>
            </a:r>
            <a:endParaRPr lang="id-ID" sz="2800" dirty="0"/>
          </a:p>
        </p:txBody>
      </p:sp>
      <p:sp>
        <p:nvSpPr>
          <p:cNvPr id="3" name="Content Placeholder 2"/>
          <p:cNvSpPr>
            <a:spLocks noGrp="1"/>
          </p:cNvSpPr>
          <p:nvPr>
            <p:ph sz="quarter" idx="1"/>
          </p:nvPr>
        </p:nvSpPr>
        <p:spPr/>
        <p:txBody>
          <a:bodyPr/>
          <a:lstStyle/>
          <a:p>
            <a:r>
              <a:rPr lang="id-ID" dirty="0" smtClean="0"/>
              <a:t>Permasalahan administrasi : sekolah tidak ada tenaga administrasi yang khusus menangani program adiwiyata dan tenaga administrasi yang ada terbatas.</a:t>
            </a:r>
          </a:p>
          <a:p>
            <a:r>
              <a:rPr lang="id-ID" dirty="0" smtClean="0"/>
              <a:t>Kebanyakan sekolah sebenarnya sudah melakukan kegiatan yang terkait program adiwiyata, namun belum terprogram </a:t>
            </a:r>
          </a:p>
          <a:p>
            <a:r>
              <a:rPr lang="id-ID" dirty="0" smtClean="0"/>
              <a:t>Kegiatan yang sudah dilaksanakan kebanyakan tidak terdokumentasikan.</a:t>
            </a:r>
          </a:p>
          <a:p>
            <a:endParaRPr lang="id-ID" dirty="0"/>
          </a:p>
        </p:txBody>
      </p:sp>
    </p:spTree>
  </p:cSld>
  <p:clrMapOvr>
    <a:masterClrMapping/>
  </p:clrMapOvr>
  <p:transitio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sz="quarter" idx="1"/>
          </p:nvPr>
        </p:nvSpPr>
        <p:spPr/>
        <p:txBody>
          <a:bodyPr/>
          <a:lstStyle/>
          <a:p>
            <a:pPr lvl="0" algn="just"/>
            <a:r>
              <a:rPr lang="id-ID" sz="2200" dirty="0" smtClean="0"/>
              <a:t>Kata ADIWIYATA berasal dari kata Sansekerta “ADI” dan “WIYATA”</a:t>
            </a:r>
          </a:p>
          <a:p>
            <a:pPr lvl="0" algn="just"/>
            <a:r>
              <a:rPr lang="id-ID" sz="2200" dirty="0" smtClean="0"/>
              <a:t>Adi mempunyai makna : besar, agung, baik, ideal atau sempurna</a:t>
            </a:r>
          </a:p>
          <a:p>
            <a:pPr lvl="0" algn="just"/>
            <a:r>
              <a:rPr lang="id-ID" sz="2200" dirty="0" smtClean="0"/>
              <a:t>Wiyata memp</a:t>
            </a:r>
            <a:r>
              <a:rPr lang="en-US" sz="2200" dirty="0" err="1" smtClean="0"/>
              <a:t>uny</a:t>
            </a:r>
            <a:r>
              <a:rPr lang="id-ID" sz="2200" dirty="0" smtClean="0"/>
              <a:t>ai makna : tempat dimana seseorang mendapatkan ilmu pengetahuan, norma dan etika dalam berkehidupan sosial.</a:t>
            </a:r>
          </a:p>
          <a:p>
            <a:pPr lvl="0" algn="just"/>
            <a:r>
              <a:rPr lang="id-ID" sz="2200" dirty="0" smtClean="0"/>
              <a:t>Bila digabung, Adiwiyata mempunyai makna : </a:t>
            </a:r>
            <a:r>
              <a:rPr lang="id-ID" sz="2200" b="1" dirty="0" smtClean="0"/>
              <a:t>Tempat yang baik dan ideal</a:t>
            </a:r>
            <a:r>
              <a:rPr lang="id-ID" sz="2200" dirty="0" smtClean="0"/>
              <a:t> dimana dapat diperoleh segala </a:t>
            </a:r>
            <a:r>
              <a:rPr lang="id-ID" sz="2200" b="1" dirty="0" smtClean="0"/>
              <a:t>ilmu pengetahuan </a:t>
            </a:r>
            <a:r>
              <a:rPr lang="id-ID" sz="2200" dirty="0" smtClean="0"/>
              <a:t>dan berbagai </a:t>
            </a:r>
            <a:r>
              <a:rPr lang="id-ID" sz="2200" b="1" dirty="0" smtClean="0"/>
              <a:t>norma </a:t>
            </a:r>
            <a:r>
              <a:rPr lang="id-ID" sz="2200" dirty="0" smtClean="0"/>
              <a:t>serta </a:t>
            </a:r>
            <a:r>
              <a:rPr lang="id-ID" sz="2200" b="1" dirty="0" smtClean="0"/>
              <a:t>etika </a:t>
            </a:r>
            <a:r>
              <a:rPr lang="id-ID" sz="2200" dirty="0" smtClean="0"/>
              <a:t>yang dapat </a:t>
            </a:r>
            <a:r>
              <a:rPr lang="id-ID" sz="2200" b="1" dirty="0" smtClean="0"/>
              <a:t>menjadi dasar </a:t>
            </a:r>
            <a:r>
              <a:rPr lang="id-ID" sz="2200" dirty="0" smtClean="0"/>
              <a:t>manusia menuju </a:t>
            </a:r>
            <a:r>
              <a:rPr lang="id-ID" sz="2200" b="1" dirty="0" smtClean="0"/>
              <a:t>terciptanya kesejahteraan hidup </a:t>
            </a:r>
            <a:r>
              <a:rPr lang="id-ID" sz="2200" dirty="0" smtClean="0"/>
              <a:t>kita dan </a:t>
            </a:r>
            <a:r>
              <a:rPr lang="id-ID" sz="2200" b="1" dirty="0" smtClean="0"/>
              <a:t>menuju kepada cita-cita pembangunan berkelanjutan</a:t>
            </a:r>
            <a:r>
              <a:rPr lang="id-ID" sz="2200" dirty="0" smtClean="0"/>
              <a:t>.</a:t>
            </a:r>
          </a:p>
          <a:p>
            <a:endParaRPr lang="id-ID" dirty="0"/>
          </a:p>
        </p:txBody>
      </p:sp>
      <p:pic>
        <p:nvPicPr>
          <p:cNvPr id="4" name="Picture 3"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4" cstate="print"/>
          <a:srcRect/>
          <a:stretch>
            <a:fillRect/>
          </a:stretch>
        </p:blipFill>
        <p:spPr bwMode="auto">
          <a:xfrm>
            <a:off x="6629400" y="228600"/>
            <a:ext cx="838200" cy="914400"/>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85800"/>
          </a:xfrm>
        </p:spPr>
        <p:txBody>
          <a:bodyPr/>
          <a:lstStyle/>
          <a:p>
            <a:r>
              <a:rPr lang="id-ID" dirty="0" smtClean="0"/>
              <a:t>Peran Perguruan Tinggi</a:t>
            </a:r>
            <a:endParaRPr lang="id-ID" dirty="0"/>
          </a:p>
        </p:txBody>
      </p:sp>
      <p:sp>
        <p:nvSpPr>
          <p:cNvPr id="3" name="Content Placeholder 2"/>
          <p:cNvSpPr>
            <a:spLocks noGrp="1"/>
          </p:cNvSpPr>
          <p:nvPr>
            <p:ph sz="quarter" idx="1"/>
          </p:nvPr>
        </p:nvSpPr>
        <p:spPr>
          <a:xfrm>
            <a:off x="612648" y="914400"/>
            <a:ext cx="8226552" cy="5410200"/>
          </a:xfrm>
        </p:spPr>
        <p:txBody>
          <a:bodyPr/>
          <a:lstStyle/>
          <a:p>
            <a:r>
              <a:rPr lang="id-ID" sz="2400" dirty="0" smtClean="0"/>
              <a:t>PT bisa berperan sebagai pelaksana program adiwiyata baik di tingkat nasional, provinsi, kabupaten/kota, maupun sekolah.</a:t>
            </a:r>
          </a:p>
          <a:p>
            <a:r>
              <a:rPr lang="id-ID" sz="2400" dirty="0" smtClean="0"/>
              <a:t>Peran yang dapat dilakukan antara lain :</a:t>
            </a:r>
          </a:p>
          <a:p>
            <a:r>
              <a:rPr lang="id-ID" sz="2400" dirty="0" smtClean="0"/>
              <a:t>Merintis terbentuknya sekolah adiwiyata di Kabupaten Magelang</a:t>
            </a:r>
          </a:p>
          <a:p>
            <a:pPr>
              <a:buNone/>
            </a:pPr>
            <a:r>
              <a:rPr lang="id-ID" sz="2400" dirty="0" smtClean="0"/>
              <a:t>A. Bersama Tim Kabupaten :</a:t>
            </a:r>
          </a:p>
          <a:p>
            <a:pPr>
              <a:buNone/>
            </a:pPr>
            <a:r>
              <a:rPr lang="id-ID" sz="2400" dirty="0" smtClean="0"/>
              <a:t>	Mengembangkan/melaksanakan program adiwiyata tingkat kabupaten, sosialisasi ke sekolah, bimbingan teknis, membuat pilot project, menetapkan penghargaan</a:t>
            </a:r>
            <a:r>
              <a:rPr lang="id-ID" sz="2400" smtClean="0"/>
              <a:t>, monev </a:t>
            </a:r>
            <a:endParaRPr lang="id-ID" sz="2400" dirty="0" smtClean="0"/>
          </a:p>
          <a:p>
            <a:pPr marL="514350" indent="-514350">
              <a:buNone/>
            </a:pPr>
            <a:r>
              <a:rPr lang="id-ID" sz="2400" b="1" dirty="0" smtClean="0"/>
              <a:t>B. Bersama Tim Sekolah : </a:t>
            </a:r>
          </a:p>
          <a:p>
            <a:pPr marL="514350" indent="-514350">
              <a:buNone/>
            </a:pPr>
            <a:r>
              <a:rPr lang="id-ID" sz="2400" b="1" dirty="0" smtClean="0"/>
              <a:t>	Mengkaji kondisi lingkungan sekolah, membuat rencana kerja dan mengalokasikan anggaran sekolah berdasarkan hasil kajian, melaksanakan rencana kerja, monev, laporan</a:t>
            </a:r>
          </a:p>
          <a:p>
            <a:endParaRPr lang="id-ID" dirty="0"/>
          </a:p>
        </p:txBody>
      </p:sp>
    </p:spTree>
  </p:cSld>
  <p:clrMapOvr>
    <a:masterClrMapping/>
  </p:clrMapOvr>
  <p:transition>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Penutup </a:t>
            </a:r>
            <a:endParaRPr lang="id-ID" dirty="0"/>
          </a:p>
        </p:txBody>
      </p:sp>
      <p:sp>
        <p:nvSpPr>
          <p:cNvPr id="3" name="Content Placeholder 2"/>
          <p:cNvSpPr>
            <a:spLocks noGrp="1"/>
          </p:cNvSpPr>
          <p:nvPr>
            <p:ph sz="quarter" idx="1"/>
          </p:nvPr>
        </p:nvSpPr>
        <p:spPr/>
        <p:txBody>
          <a:bodyPr/>
          <a:lstStyle/>
          <a:p>
            <a:r>
              <a:rPr lang="id-ID" sz="2400" dirty="0" smtClean="0"/>
              <a:t>Terciptanya sekolah adiwiyata semakin tercipta sikap peduli dan berbudaya lingkungan, yang diharapkan akan semakin baik kualitas lingkungan sekolah dan lingkungan masyarakat</a:t>
            </a:r>
          </a:p>
          <a:p>
            <a:r>
              <a:rPr lang="id-ID" sz="2400" dirty="0" smtClean="0"/>
              <a:t>Dengan adanya partisipasi semua pihak dalam melaksanakan dan mendukung program adiwiyata, maka akan terjadi perubahan perilaku yang berbudaya lingkungan, peningkatan kualitas sdm dan kualitas LH, yang akan mendukung perlindungan dan pengelolaan LH menuju pembangunan berkelanjutan </a:t>
            </a:r>
            <a:endParaRPr lang="id-ID" sz="2400" dirty="0"/>
          </a:p>
        </p:txBody>
      </p:sp>
      <p:pic>
        <p:nvPicPr>
          <p:cNvPr id="4" name="Picture 3"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5" name="Picture 4"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25000">
              <a:srgbClr val="21D6E0"/>
            </a:gs>
            <a:gs pos="75000">
              <a:srgbClr val="0087E6"/>
            </a:gs>
            <a:gs pos="100000">
              <a:srgbClr val="005CBF"/>
            </a:gs>
          </a:gsLst>
          <a:lin ang="108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2357423" y="3720116"/>
            <a:ext cx="5609228" cy="923330"/>
          </a:xfrm>
          <a:prstGeom prst="rect">
            <a:avLst/>
          </a:prstGeom>
          <a:noFill/>
        </p:spPr>
        <p:txBody>
          <a:bodyPr wrap="none">
            <a:spAutoFit/>
            <a:scene3d>
              <a:camera prst="orthographicFront"/>
              <a:lightRig rig="threePt" dir="t"/>
            </a:scene3d>
            <a:sp3d extrusionH="57150">
              <a:bevelT w="69850" h="38100" prst="cross"/>
            </a:sp3d>
          </a:bodyPr>
          <a:lstStyle/>
          <a:p>
            <a:pPr algn="ctr" fontAlgn="auto">
              <a:spcBef>
                <a:spcPts val="0"/>
              </a:spcBef>
              <a:spcAft>
                <a:spcPts val="0"/>
              </a:spcAft>
              <a:defRPr/>
            </a:pPr>
            <a:r>
              <a:rPr lang="en-US" sz="5400"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latin typeface="+mn-lt"/>
              </a:rPr>
              <a:t>TERIMA KASIH</a:t>
            </a:r>
          </a:p>
        </p:txBody>
      </p:sp>
      <p:pic>
        <p:nvPicPr>
          <p:cNvPr id="3" name="Picture 3" descr="C:\Documents and Settings\NOVEL\My Documents\bunga\yhyt.jpeg"/>
          <p:cNvPicPr>
            <a:picLocks noChangeAspect="1" noChangeArrowheads="1"/>
          </p:cNvPicPr>
          <p:nvPr/>
        </p:nvPicPr>
        <p:blipFill>
          <a:blip r:embed="rId3"/>
          <a:srcRect/>
          <a:stretch>
            <a:fillRect/>
          </a:stretch>
        </p:blipFill>
        <p:spPr bwMode="auto">
          <a:xfrm>
            <a:off x="3571869" y="857232"/>
            <a:ext cx="3071835" cy="24460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3071803" y="4714884"/>
            <a:ext cx="4071967" cy="400110"/>
          </a:xfrm>
          <a:prstGeom prst="rect">
            <a:avLst/>
          </a:prstGeom>
          <a:noFill/>
        </p:spPr>
        <p:txBody>
          <a:bodyPr wrap="square" lIns="91440" tIns="45720" rIns="91440" bIns="45720">
            <a:spAutoFit/>
          </a:bodyPr>
          <a:lstStyle/>
          <a:p>
            <a:pPr algn="ctr"/>
            <a:r>
              <a:rPr lang="en-US" sz="2000" b="0" cap="none" spc="0" dirty="0" smtClean="0">
                <a:ln w="10160">
                  <a:noFill/>
                  <a:prstDash val="solid"/>
                </a:ln>
                <a:solidFill>
                  <a:srgbClr val="00B0F0"/>
                </a:solidFill>
                <a:effectLst>
                  <a:glow rad="228600">
                    <a:schemeClr val="accent1">
                      <a:satMod val="175000"/>
                      <a:alpha val="40000"/>
                    </a:schemeClr>
                  </a:glow>
                  <a:outerShdw blurRad="38100" dist="32000" dir="5400000" algn="tl">
                    <a:srgbClr val="000000">
                      <a:alpha val="30000"/>
                    </a:srgbClr>
                  </a:outerShdw>
                </a:effectLst>
                <a:latin typeface="Monotype Corsiva" pitchFamily="66" charset="0"/>
              </a:rPr>
              <a:t>(</a:t>
            </a:r>
            <a:r>
              <a:rPr lang="en-US" sz="2000" b="1" cap="none" spc="0" dirty="0" err="1" smtClean="0">
                <a:ln w="10160">
                  <a:noFill/>
                  <a:prstDash val="solid"/>
                </a:ln>
                <a:effectLst>
                  <a:glow rad="228600">
                    <a:schemeClr val="accent1">
                      <a:satMod val="175000"/>
                      <a:alpha val="40000"/>
                    </a:schemeClr>
                  </a:glow>
                  <a:outerShdw blurRad="38100" dist="32000" dir="5400000" algn="tl">
                    <a:srgbClr val="000000">
                      <a:alpha val="30000"/>
                    </a:srgbClr>
                  </a:outerShdw>
                </a:effectLst>
                <a:latin typeface="Monotype Corsiva" pitchFamily="66" charset="0"/>
              </a:rPr>
              <a:t>Kesempurnaan</a:t>
            </a:r>
            <a:r>
              <a:rPr lang="en-US" sz="2000" b="1" cap="none" spc="0" dirty="0" smtClean="0">
                <a:ln w="10160">
                  <a:noFill/>
                  <a:prstDash val="solid"/>
                </a:ln>
                <a:effectLst>
                  <a:glow rad="228600">
                    <a:schemeClr val="accent1">
                      <a:satMod val="175000"/>
                      <a:alpha val="40000"/>
                    </a:schemeClr>
                  </a:glow>
                  <a:outerShdw blurRad="38100" dist="32000" dir="5400000" algn="tl">
                    <a:srgbClr val="000000">
                      <a:alpha val="30000"/>
                    </a:srgbClr>
                  </a:outerShdw>
                </a:effectLst>
                <a:latin typeface="Monotype Corsiva" pitchFamily="66" charset="0"/>
              </a:rPr>
              <a:t> </a:t>
            </a:r>
            <a:r>
              <a:rPr lang="en-US" sz="2000" b="1" cap="none" spc="0" dirty="0" err="1" smtClean="0">
                <a:ln w="10160">
                  <a:noFill/>
                  <a:prstDash val="solid"/>
                </a:ln>
                <a:effectLst>
                  <a:glow rad="228600">
                    <a:schemeClr val="accent1">
                      <a:satMod val="175000"/>
                      <a:alpha val="40000"/>
                    </a:schemeClr>
                  </a:glow>
                  <a:outerShdw blurRad="38100" dist="32000" dir="5400000" algn="tl">
                    <a:srgbClr val="000000">
                      <a:alpha val="30000"/>
                    </a:srgbClr>
                  </a:outerShdw>
                </a:effectLst>
                <a:latin typeface="Monotype Corsiva" pitchFamily="66" charset="0"/>
              </a:rPr>
              <a:t>hanya</a:t>
            </a:r>
            <a:r>
              <a:rPr lang="en-US" sz="2000" b="1" cap="none" spc="0" dirty="0" smtClean="0">
                <a:ln w="10160">
                  <a:noFill/>
                  <a:prstDash val="solid"/>
                </a:ln>
                <a:effectLst>
                  <a:glow rad="228600">
                    <a:schemeClr val="accent1">
                      <a:satMod val="175000"/>
                      <a:alpha val="40000"/>
                    </a:schemeClr>
                  </a:glow>
                  <a:outerShdw blurRad="38100" dist="32000" dir="5400000" algn="tl">
                    <a:srgbClr val="000000">
                      <a:alpha val="30000"/>
                    </a:srgbClr>
                  </a:outerShdw>
                </a:effectLst>
                <a:latin typeface="Monotype Corsiva" pitchFamily="66" charset="0"/>
              </a:rPr>
              <a:t> </a:t>
            </a:r>
            <a:r>
              <a:rPr lang="en-US" sz="2000" b="1" cap="none" spc="0" dirty="0" err="1" smtClean="0">
                <a:ln w="10160">
                  <a:noFill/>
                  <a:prstDash val="solid"/>
                </a:ln>
                <a:effectLst>
                  <a:glow rad="228600">
                    <a:schemeClr val="accent1">
                      <a:satMod val="175000"/>
                      <a:alpha val="40000"/>
                    </a:schemeClr>
                  </a:glow>
                  <a:outerShdw blurRad="38100" dist="32000" dir="5400000" algn="tl">
                    <a:srgbClr val="000000">
                      <a:alpha val="30000"/>
                    </a:srgbClr>
                  </a:outerShdw>
                </a:effectLst>
                <a:latin typeface="Monotype Corsiva" pitchFamily="66" charset="0"/>
              </a:rPr>
              <a:t>milik</a:t>
            </a:r>
            <a:r>
              <a:rPr lang="en-US" sz="2000" b="1" cap="none" spc="0" dirty="0" smtClean="0">
                <a:ln w="10160">
                  <a:noFill/>
                  <a:prstDash val="solid"/>
                </a:ln>
                <a:effectLst>
                  <a:glow rad="228600">
                    <a:schemeClr val="accent1">
                      <a:satMod val="175000"/>
                      <a:alpha val="40000"/>
                    </a:schemeClr>
                  </a:glow>
                  <a:outerShdw blurRad="38100" dist="32000" dir="5400000" algn="tl">
                    <a:srgbClr val="000000">
                      <a:alpha val="30000"/>
                    </a:srgbClr>
                  </a:outerShdw>
                </a:effectLst>
                <a:latin typeface="Monotype Corsiva" pitchFamily="66" charset="0"/>
              </a:rPr>
              <a:t> Allah)</a:t>
            </a:r>
            <a:endParaRPr lang="en-US" sz="2000" b="1" cap="none" spc="0" dirty="0">
              <a:ln w="10160">
                <a:noFill/>
                <a:prstDash val="solid"/>
              </a:ln>
              <a:effectLst>
                <a:glow rad="228600">
                  <a:schemeClr val="accent1">
                    <a:satMod val="175000"/>
                    <a:alpha val="40000"/>
                  </a:schemeClr>
                </a:glow>
                <a:outerShdw blurRad="38100" dist="32000" dir="5400000" algn="tl">
                  <a:srgbClr val="000000">
                    <a:alpha val="30000"/>
                  </a:srgbClr>
                </a:outerShdw>
              </a:effectLst>
              <a:latin typeface="Monotype Corsiva" pitchFamily="66" charset="0"/>
            </a:endParaRPr>
          </a:p>
        </p:txBody>
      </p:sp>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
            </a:r>
            <a:br>
              <a:rPr lang="id-ID" dirty="0" smtClean="0"/>
            </a:br>
            <a:endParaRPr lang="id-ID" dirty="0"/>
          </a:p>
        </p:txBody>
      </p:sp>
      <p:pic>
        <p:nvPicPr>
          <p:cNvPr id="4" name="Content Placeholder 3" descr="Logo KLH.jpg"/>
          <p:cNvPicPr>
            <a:picLocks noGrp="1"/>
          </p:cNvPicPr>
          <p:nvPr>
            <p:ph sz="quarter" idx="1"/>
          </p:nvPr>
        </p:nvPicPr>
        <p:blipFill>
          <a:blip r:embed="rId3" cstate="print"/>
          <a:srcRect/>
          <a:stretch>
            <a:fillRect/>
          </a:stretch>
        </p:blipFill>
        <p:spPr bwMode="auto">
          <a:xfrm>
            <a:off x="1752600" y="2057400"/>
            <a:ext cx="2203704" cy="2362200"/>
          </a:xfrm>
          <a:prstGeom prst="rect">
            <a:avLst/>
          </a:prstGeom>
          <a:noFill/>
          <a:ln w="9525">
            <a:noFill/>
            <a:miter lim="800000"/>
            <a:headEnd/>
            <a:tailEnd/>
          </a:ln>
        </p:spPr>
      </p:pic>
      <p:pic>
        <p:nvPicPr>
          <p:cNvPr id="5" name="Picture 4" descr="D:\KEGIATAN 2013\PPKAN\HARI LH\TROPHY\Logo Adiwiyata.jpg"/>
          <p:cNvPicPr/>
          <p:nvPr/>
        </p:nvPicPr>
        <p:blipFill>
          <a:blip r:embed="rId4"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5" cstate="print"/>
          <a:srcRect/>
          <a:stretch>
            <a:fillRect/>
          </a:stretch>
        </p:blipFill>
        <p:spPr bwMode="auto">
          <a:xfrm>
            <a:off x="7620000" y="228603"/>
            <a:ext cx="685800" cy="838199"/>
          </a:xfrm>
          <a:prstGeom prst="rect">
            <a:avLst/>
          </a:prstGeom>
          <a:noFill/>
          <a:ln w="9525">
            <a:noFill/>
            <a:miter lim="800000"/>
            <a:headEnd/>
            <a:tailEnd/>
          </a:ln>
        </p:spPr>
      </p:pic>
      <p:pic>
        <p:nvPicPr>
          <p:cNvPr id="7" name="Picture 6" descr="D:\KEGIATAN 2013\PPKAN\HARI LH\TROPHY\Logo Adiwiyata.jpg"/>
          <p:cNvPicPr/>
          <p:nvPr/>
        </p:nvPicPr>
        <p:blipFill>
          <a:blip r:embed="rId4" cstate="print"/>
          <a:srcRect/>
          <a:stretch>
            <a:fillRect/>
          </a:stretch>
        </p:blipFill>
        <p:spPr bwMode="auto">
          <a:xfrm>
            <a:off x="4419600" y="2133600"/>
            <a:ext cx="2819400" cy="2667000"/>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000" dirty="0" smtClean="0"/>
              <a:t>Tujuan Program Adiwiyata</a:t>
            </a:r>
            <a:endParaRPr lang="id-ID" sz="2000" dirty="0"/>
          </a:p>
        </p:txBody>
      </p:sp>
      <p:sp>
        <p:nvSpPr>
          <p:cNvPr id="3" name="Content Placeholder 2"/>
          <p:cNvSpPr>
            <a:spLocks noGrp="1"/>
          </p:cNvSpPr>
          <p:nvPr>
            <p:ph sz="quarter" idx="1"/>
          </p:nvPr>
        </p:nvSpPr>
        <p:spPr/>
        <p:txBody>
          <a:bodyPr/>
          <a:lstStyle/>
          <a:p>
            <a:pPr algn="just"/>
            <a:r>
              <a:rPr lang="id-ID" sz="2000" dirty="0" smtClean="0"/>
              <a:t>Tujuan Utama Program Adiwiyata : mewujudkan </a:t>
            </a:r>
            <a:r>
              <a:rPr lang="en-US" sz="2000" b="1" dirty="0" err="1" smtClean="0"/>
              <a:t>warga</a:t>
            </a:r>
            <a:r>
              <a:rPr lang="en-US" sz="2000" b="1" dirty="0" smtClean="0"/>
              <a:t> </a:t>
            </a:r>
            <a:r>
              <a:rPr lang="en-US" sz="2000" b="1" dirty="0" err="1" smtClean="0"/>
              <a:t>sekolah</a:t>
            </a:r>
            <a:r>
              <a:rPr lang="en-US" sz="2000" b="1" dirty="0" smtClean="0"/>
              <a:t> </a:t>
            </a:r>
            <a:r>
              <a:rPr lang="en-US" sz="2000" dirty="0" smtClean="0"/>
              <a:t>yang </a:t>
            </a:r>
            <a:r>
              <a:rPr lang="en-US" sz="2000" b="1" dirty="0" err="1" smtClean="0"/>
              <a:t>bertanggung</a:t>
            </a:r>
            <a:r>
              <a:rPr lang="en-US" sz="2000" b="1" dirty="0" smtClean="0"/>
              <a:t> </a:t>
            </a:r>
            <a:r>
              <a:rPr lang="en-US" sz="2000" b="1" dirty="0" err="1" smtClean="0"/>
              <a:t>jawab</a:t>
            </a:r>
            <a:r>
              <a:rPr lang="en-US" sz="2000" b="1" dirty="0" smtClean="0"/>
              <a:t> </a:t>
            </a:r>
            <a:r>
              <a:rPr lang="en-US" sz="2000" dirty="0" err="1" smtClean="0"/>
              <a:t>dalam</a:t>
            </a:r>
            <a:r>
              <a:rPr lang="en-US" sz="2000" dirty="0" smtClean="0"/>
              <a:t> </a:t>
            </a:r>
            <a:r>
              <a:rPr lang="en-US" sz="2000" dirty="0" err="1" smtClean="0"/>
              <a:t>upaya</a:t>
            </a:r>
            <a:r>
              <a:rPr lang="en-US" sz="2000" dirty="0" smtClean="0"/>
              <a:t> </a:t>
            </a:r>
            <a:r>
              <a:rPr lang="en-US" sz="2000" b="1" dirty="0" err="1" smtClean="0"/>
              <a:t>perlindungan</a:t>
            </a:r>
            <a:r>
              <a:rPr lang="en-US" sz="2000" b="1" dirty="0" smtClean="0"/>
              <a:t> </a:t>
            </a:r>
            <a:r>
              <a:rPr lang="en-US" sz="2000" b="1" dirty="0" err="1" smtClean="0"/>
              <a:t>dan</a:t>
            </a:r>
            <a:r>
              <a:rPr lang="en-US" sz="2000" b="1" dirty="0" smtClean="0"/>
              <a:t> </a:t>
            </a:r>
            <a:r>
              <a:rPr lang="en-US" sz="2000" b="1" dirty="0" err="1" smtClean="0"/>
              <a:t>pengelolaan</a:t>
            </a:r>
            <a:r>
              <a:rPr lang="en-US" sz="2000" b="1" dirty="0" smtClean="0"/>
              <a:t> </a:t>
            </a:r>
            <a:r>
              <a:rPr lang="en-US" sz="2000" b="1" dirty="0" err="1" smtClean="0"/>
              <a:t>lingkungan</a:t>
            </a:r>
            <a:r>
              <a:rPr lang="en-US" sz="2000" b="1" dirty="0" smtClean="0"/>
              <a:t> </a:t>
            </a:r>
            <a:r>
              <a:rPr lang="en-US" sz="2000" b="1" dirty="0" err="1" smtClean="0"/>
              <a:t>hidup</a:t>
            </a:r>
            <a:r>
              <a:rPr lang="en-US" sz="2000" b="1" dirty="0" smtClean="0"/>
              <a:t> </a:t>
            </a:r>
            <a:r>
              <a:rPr lang="en-US" sz="2000" dirty="0" err="1" smtClean="0"/>
              <a:t>melalui</a:t>
            </a:r>
            <a:r>
              <a:rPr lang="en-US" sz="2000" dirty="0" smtClean="0"/>
              <a:t> </a:t>
            </a:r>
            <a:r>
              <a:rPr lang="en-US" sz="2000" dirty="0" err="1" smtClean="0"/>
              <a:t>tata</a:t>
            </a:r>
            <a:r>
              <a:rPr lang="en-US" sz="2000" dirty="0" smtClean="0"/>
              <a:t> </a:t>
            </a:r>
            <a:r>
              <a:rPr lang="en-US" sz="2000" dirty="0" err="1" smtClean="0"/>
              <a:t>kelola</a:t>
            </a:r>
            <a:r>
              <a:rPr lang="en-US" sz="2000" dirty="0" smtClean="0"/>
              <a:t> </a:t>
            </a:r>
            <a:r>
              <a:rPr lang="en-US" sz="2000" dirty="0" err="1" smtClean="0"/>
              <a:t>sekolah</a:t>
            </a:r>
            <a:r>
              <a:rPr lang="en-US" sz="2000" dirty="0" smtClean="0"/>
              <a:t> yang </a:t>
            </a:r>
            <a:r>
              <a:rPr lang="en-US" sz="2000" dirty="0" err="1" smtClean="0"/>
              <a:t>baik</a:t>
            </a:r>
            <a:r>
              <a:rPr lang="en-US" sz="2000" dirty="0" smtClean="0"/>
              <a:t> </a:t>
            </a:r>
            <a:r>
              <a:rPr lang="en-US" sz="2000" dirty="0" err="1" smtClean="0"/>
              <a:t>untuk</a:t>
            </a:r>
            <a:r>
              <a:rPr lang="en-US" sz="2000" dirty="0" smtClean="0"/>
              <a:t> </a:t>
            </a:r>
            <a:r>
              <a:rPr lang="en-US" sz="2000" dirty="0" err="1" smtClean="0"/>
              <a:t>mendukung</a:t>
            </a:r>
            <a:r>
              <a:rPr lang="en-US" sz="2000" dirty="0" smtClean="0"/>
              <a:t> </a:t>
            </a:r>
            <a:r>
              <a:rPr lang="en-US" sz="2000" dirty="0" err="1" smtClean="0"/>
              <a:t>pembangunan</a:t>
            </a:r>
            <a:r>
              <a:rPr lang="en-US" sz="2000" dirty="0" smtClean="0"/>
              <a:t> </a:t>
            </a:r>
            <a:r>
              <a:rPr lang="en-US" sz="2000" dirty="0" err="1" smtClean="0"/>
              <a:t>berkelanjutan</a:t>
            </a:r>
            <a:r>
              <a:rPr lang="en-US" sz="2000" dirty="0" smtClean="0"/>
              <a:t>.</a:t>
            </a:r>
            <a:endParaRPr lang="id-ID" sz="2000" dirty="0" smtClean="0"/>
          </a:p>
          <a:p>
            <a:endParaRPr lang="id-ID" dirty="0"/>
          </a:p>
        </p:txBody>
      </p:sp>
      <p:pic>
        <p:nvPicPr>
          <p:cNvPr id="4" name="Picture 3"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4" cstate="print"/>
          <a:srcRect/>
          <a:stretch>
            <a:fillRect/>
          </a:stretch>
        </p:blipFill>
        <p:spPr bwMode="auto">
          <a:xfrm>
            <a:off x="6629400" y="228600"/>
            <a:ext cx="838200" cy="914400"/>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err="1" smtClean="0"/>
              <a:t>Prinsip-prinsip</a:t>
            </a:r>
            <a:r>
              <a:rPr lang="en-US" sz="2000" dirty="0" smtClean="0"/>
              <a:t> </a:t>
            </a:r>
            <a:r>
              <a:rPr lang="en-US" sz="2000" dirty="0" err="1" smtClean="0"/>
              <a:t>Dasar</a:t>
            </a:r>
            <a:r>
              <a:rPr lang="id-ID" sz="2000" dirty="0" smtClean="0"/>
              <a:t> Program Adiwiyata</a:t>
            </a:r>
            <a:endParaRPr lang="id-ID" sz="2000" dirty="0"/>
          </a:p>
        </p:txBody>
      </p:sp>
      <p:sp>
        <p:nvSpPr>
          <p:cNvPr id="3" name="Content Placeholder 2"/>
          <p:cNvSpPr>
            <a:spLocks noGrp="1"/>
          </p:cNvSpPr>
          <p:nvPr>
            <p:ph sz="quarter" idx="1"/>
          </p:nvPr>
        </p:nvSpPr>
        <p:spPr/>
        <p:txBody>
          <a:bodyPr/>
          <a:lstStyle/>
          <a:p>
            <a:pPr marL="0" indent="0">
              <a:buNone/>
            </a:pPr>
            <a:r>
              <a:rPr lang="id-ID" sz="2400" dirty="0" smtClean="0">
                <a:latin typeface="Arial Narrow" pitchFamily="34" charset="0"/>
              </a:rPr>
              <a:t>Prinsip-prinsip dasar yang dipegang dalam program Adiwiyata diletakkan pada dua prinsip dasar yaitu; </a:t>
            </a:r>
            <a:endParaRPr lang="en-US" sz="2400" dirty="0" smtClean="0">
              <a:latin typeface="Arial Narrow" pitchFamily="34" charset="0"/>
            </a:endParaRPr>
          </a:p>
          <a:p>
            <a:pPr lvl="0"/>
            <a:r>
              <a:rPr lang="id-ID" sz="2400" dirty="0" smtClean="0">
                <a:latin typeface="Arial Narrow" pitchFamily="34" charset="0"/>
              </a:rPr>
              <a:t>Partisipatif : Komunitas sekolah terlibat dalam manajemen sekolah yang meliputi keseluruhan proses perencanaan, pelaksanaan dan evaluasi sesuai tanggungjawab dan peran.</a:t>
            </a:r>
            <a:endParaRPr lang="en-US" sz="2400" dirty="0" smtClean="0">
              <a:latin typeface="Arial Narrow" pitchFamily="34" charset="0"/>
            </a:endParaRPr>
          </a:p>
          <a:p>
            <a:r>
              <a:rPr lang="id-ID" sz="2400" dirty="0" smtClean="0">
                <a:latin typeface="Arial Narrow" pitchFamily="34" charset="0"/>
              </a:rPr>
              <a:t>Berkelanjutan : Seluruh kegiatan harus dilakukan secara terencana dan terus menerus secara komprehensif. </a:t>
            </a:r>
            <a:endParaRPr lang="en-US" sz="2400" dirty="0" smtClean="0">
              <a:latin typeface="Arial Narrow" pitchFamily="34" charset="0"/>
            </a:endParaRPr>
          </a:p>
          <a:p>
            <a:pPr>
              <a:buNone/>
            </a:pPr>
            <a:endParaRPr lang="id-ID" dirty="0"/>
          </a:p>
        </p:txBody>
      </p:sp>
      <p:pic>
        <p:nvPicPr>
          <p:cNvPr id="4" name="Picture 3"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4" cstate="print"/>
          <a:srcRect/>
          <a:stretch>
            <a:fillRect/>
          </a:stretch>
        </p:blipFill>
        <p:spPr bwMode="auto">
          <a:xfrm>
            <a:off x="6629400" y="228600"/>
            <a:ext cx="838200" cy="914400"/>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Komponen</a:t>
            </a:r>
            <a:r>
              <a:rPr lang="id-ID" sz="2400" dirty="0" smtClean="0"/>
              <a:t> Adiwiyata</a:t>
            </a:r>
            <a:endParaRPr lang="id-ID" sz="2400" dirty="0"/>
          </a:p>
        </p:txBody>
      </p:sp>
      <p:sp>
        <p:nvSpPr>
          <p:cNvPr id="3" name="Content Placeholder 2"/>
          <p:cNvSpPr>
            <a:spLocks noGrp="1"/>
          </p:cNvSpPr>
          <p:nvPr>
            <p:ph sz="quarter" idx="1"/>
          </p:nvPr>
        </p:nvSpPr>
        <p:spPr/>
        <p:txBody>
          <a:bodyPr/>
          <a:lstStyle/>
          <a:p>
            <a:pPr marL="0" indent="0">
              <a:buNone/>
            </a:pPr>
            <a:r>
              <a:rPr lang="id-ID" sz="2000" dirty="0" smtClean="0"/>
              <a:t>Untuk mencapai tujuan program </a:t>
            </a:r>
            <a:r>
              <a:rPr lang="id-ID" sz="2000" cap="all" dirty="0" smtClean="0"/>
              <a:t>Adiwiyata</a:t>
            </a:r>
            <a:r>
              <a:rPr lang="id-ID" sz="2000" dirty="0" smtClean="0"/>
              <a:t>, maka ditetapkan 4 ( empat ) komponen program yang menjadi satu kesatuan utuh dalam mencapai sekolah </a:t>
            </a:r>
            <a:r>
              <a:rPr lang="id-ID" sz="2000" cap="all" dirty="0" smtClean="0"/>
              <a:t>Adiwiyata</a:t>
            </a:r>
            <a:r>
              <a:rPr lang="id-ID" sz="2000" dirty="0" smtClean="0"/>
              <a:t>. Keempat komponen tersebut adalah;</a:t>
            </a:r>
            <a:endParaRPr lang="en-US" sz="2000" dirty="0" smtClean="0"/>
          </a:p>
          <a:p>
            <a:pPr lvl="0"/>
            <a:r>
              <a:rPr lang="id-ID" sz="2000" b="1" dirty="0" smtClean="0"/>
              <a:t>Kebijakan </a:t>
            </a:r>
            <a:r>
              <a:rPr lang="id-ID" sz="2000" dirty="0" smtClean="0"/>
              <a:t>Berwawasan Lingkungan.</a:t>
            </a:r>
            <a:endParaRPr lang="en-US" sz="2000" dirty="0" smtClean="0"/>
          </a:p>
          <a:p>
            <a:pPr lvl="0"/>
            <a:r>
              <a:rPr lang="id-ID" sz="2000" dirty="0" smtClean="0"/>
              <a:t>Pelaksanaan </a:t>
            </a:r>
            <a:r>
              <a:rPr lang="id-ID" sz="2000" b="1" dirty="0" smtClean="0"/>
              <a:t>Kurikulum </a:t>
            </a:r>
            <a:r>
              <a:rPr lang="id-ID" sz="2000" dirty="0" smtClean="0"/>
              <a:t>Berbasis Lingkungan.</a:t>
            </a:r>
            <a:endParaRPr lang="en-US" sz="2000" dirty="0" smtClean="0"/>
          </a:p>
          <a:p>
            <a:pPr lvl="0"/>
            <a:r>
              <a:rPr lang="id-ID" sz="2000" b="1" dirty="0" smtClean="0"/>
              <a:t>Kegiatan Lingkungan </a:t>
            </a:r>
            <a:r>
              <a:rPr lang="id-ID" sz="2000" dirty="0" smtClean="0"/>
              <a:t>Berbasis </a:t>
            </a:r>
            <a:r>
              <a:rPr lang="id-ID" sz="2000" b="1" dirty="0" smtClean="0"/>
              <a:t>Partisipatif</a:t>
            </a:r>
            <a:r>
              <a:rPr lang="id-ID" sz="2000" dirty="0" smtClean="0"/>
              <a:t>. </a:t>
            </a:r>
            <a:endParaRPr lang="en-US" sz="2000" dirty="0" smtClean="0"/>
          </a:p>
          <a:p>
            <a:pPr lvl="0"/>
            <a:r>
              <a:rPr lang="id-ID" sz="2000" dirty="0" smtClean="0"/>
              <a:t>Pengelolaan </a:t>
            </a:r>
            <a:r>
              <a:rPr lang="id-ID" sz="2000" b="1" dirty="0" smtClean="0"/>
              <a:t>Sarana Pendukung Ramah Lingkungan</a:t>
            </a:r>
            <a:r>
              <a:rPr lang="id-ID" sz="2000" dirty="0" smtClean="0"/>
              <a:t>.</a:t>
            </a:r>
            <a:endParaRPr lang="en-US" sz="2000" dirty="0" smtClean="0"/>
          </a:p>
          <a:p>
            <a:pPr>
              <a:buNone/>
            </a:pPr>
            <a:endParaRPr lang="id-ID" dirty="0"/>
          </a:p>
        </p:txBody>
      </p:sp>
      <p:pic>
        <p:nvPicPr>
          <p:cNvPr id="4" name="Picture 3"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 </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4" cstate="print"/>
          <a:srcRect/>
          <a:stretch>
            <a:fillRect/>
          </a:stretch>
        </p:blipFill>
        <p:spPr bwMode="auto">
          <a:xfrm>
            <a:off x="6629400" y="228600"/>
            <a:ext cx="838200" cy="914400"/>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000" dirty="0" smtClean="0"/>
              <a:t>Keuntungan mengikuti Program Adiwiyata </a:t>
            </a:r>
            <a:endParaRPr lang="id-ID" sz="2000" dirty="0"/>
          </a:p>
        </p:txBody>
      </p:sp>
      <p:sp>
        <p:nvSpPr>
          <p:cNvPr id="3" name="Content Placeholder 2"/>
          <p:cNvSpPr>
            <a:spLocks noGrp="1"/>
          </p:cNvSpPr>
          <p:nvPr>
            <p:ph sz="quarter" idx="1"/>
          </p:nvPr>
        </p:nvSpPr>
        <p:spPr>
          <a:xfrm>
            <a:off x="612648" y="1600200"/>
            <a:ext cx="8153400" cy="4800600"/>
          </a:xfrm>
        </p:spPr>
        <p:txBody>
          <a:bodyPr/>
          <a:lstStyle/>
          <a:p>
            <a:pPr algn="just">
              <a:buNone/>
            </a:pPr>
            <a:r>
              <a:rPr lang="id-ID" sz="1800" dirty="0" smtClean="0">
                <a:latin typeface="Arial Narrow" pitchFamily="34" charset="0"/>
              </a:rPr>
              <a:t>Beberapa keuntungan apabila sekolah mengikuti program Adiwiyata ini adalah :</a:t>
            </a:r>
          </a:p>
          <a:p>
            <a:pPr lvl="0"/>
            <a:r>
              <a:rPr lang="id-ID" sz="1800" dirty="0" smtClean="0"/>
              <a:t>Mendukung pencapaian standar kompetensi/kompertensi dasar dan Standar Kompetensi Lulusan (SKL) pendidikan dasar dan menengah.</a:t>
            </a:r>
            <a:endParaRPr lang="en-US" sz="1800" dirty="0" smtClean="0"/>
          </a:p>
          <a:p>
            <a:pPr lvl="0"/>
            <a:r>
              <a:rPr lang="id-ID" sz="1800" dirty="0" smtClean="0"/>
              <a:t>Meningkatkan efisiensi penggunaan dana operasional sekolah melalui penghematan dan pengurangan konsumsi dari berbagai sumber daya energi.</a:t>
            </a:r>
            <a:endParaRPr lang="en-US" sz="1800" dirty="0" smtClean="0"/>
          </a:p>
          <a:p>
            <a:pPr lvl="0"/>
            <a:r>
              <a:rPr lang="id-ID" sz="1800" dirty="0" smtClean="0"/>
              <a:t>Menciptakan kebersamaan warga sekolah dan kondisi belajar mengajar yang lebih nyaman dan kondusif.</a:t>
            </a:r>
            <a:endParaRPr lang="en-US" sz="1800" dirty="0" smtClean="0"/>
          </a:p>
          <a:p>
            <a:pPr lvl="0"/>
            <a:r>
              <a:rPr lang="id-ID" sz="1800" dirty="0" smtClean="0"/>
              <a:t>Menjadi tempat pembelajaran tentang nilai-nilai pemeliharaan dan pengelolaan lingkungan hidup yang baik dan benar bagi warga sekolah dan masyarakat sekitar.</a:t>
            </a:r>
            <a:endParaRPr lang="en-US" sz="1800" dirty="0" smtClean="0"/>
          </a:p>
          <a:p>
            <a:r>
              <a:rPr lang="id-ID" sz="1800" dirty="0" smtClean="0"/>
              <a:t>Meningkatkan upaya perlindungan dan pengelolaan lingkungan hidup melalui kegiatan pengendalian pencemaran, pengendalian kerusakan dan pelestarian fungsi lingkungan di sekolah </a:t>
            </a:r>
            <a:endParaRPr lang="en-US" sz="1800" dirty="0" smtClean="0"/>
          </a:p>
        </p:txBody>
      </p:sp>
      <p:pic>
        <p:nvPicPr>
          <p:cNvPr id="4" name="Picture 3"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
        <p:nvSpPr>
          <p:cNvPr id="5" name="Rectangle 4"/>
          <p:cNvSpPr/>
          <p:nvPr/>
        </p:nvSpPr>
        <p:spPr>
          <a:xfrm>
            <a:off x="2590800" y="6172201"/>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6" name="Picture 5" descr="D:\KEGIATAN 2013\PPKAN\HARI LH\TROPHY\Logo Adiwiyata.jpg"/>
          <p:cNvPicPr/>
          <p:nvPr/>
        </p:nvPicPr>
        <p:blipFill>
          <a:blip r:embed="rId4" cstate="print"/>
          <a:srcRect/>
          <a:stretch>
            <a:fillRect/>
          </a:stretch>
        </p:blipFill>
        <p:spPr bwMode="auto">
          <a:xfrm>
            <a:off x="6629400" y="228600"/>
            <a:ext cx="838200" cy="914400"/>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Pelaksana Program Adiwiyata</a:t>
            </a:r>
            <a:endParaRPr lang="id-ID" sz="2800" dirty="0"/>
          </a:p>
        </p:txBody>
      </p:sp>
      <p:sp>
        <p:nvSpPr>
          <p:cNvPr id="3" name="Content Placeholder 2"/>
          <p:cNvSpPr>
            <a:spLocks noGrp="1"/>
          </p:cNvSpPr>
          <p:nvPr>
            <p:ph sz="quarter" idx="1"/>
          </p:nvPr>
        </p:nvSpPr>
        <p:spPr/>
        <p:txBody>
          <a:bodyPr/>
          <a:lstStyle/>
          <a:p>
            <a:r>
              <a:rPr lang="id-ID" sz="2400" dirty="0" smtClean="0"/>
              <a:t>Tim Nasional : KLH, Kemendikbud, Kemenag, Kementerian Dalam Negeri, LSM Lingkungan, PT, media, swasta</a:t>
            </a:r>
          </a:p>
          <a:p>
            <a:r>
              <a:rPr lang="id-ID" sz="2400" dirty="0" smtClean="0"/>
              <a:t>Tim Provinsi : BLH Prov, Dinas Pendidikan, Kanwil Agama, LSM pendidikan lingkungan, media, PT, swasta</a:t>
            </a:r>
          </a:p>
          <a:p>
            <a:r>
              <a:rPr lang="id-ID" sz="2400" dirty="0" smtClean="0"/>
              <a:t>Tim Kab/Kota : BLH, Dinas Pendidikan, Kantor Agama, LSM pendidikan lingkungan, media, PT. Swasta</a:t>
            </a:r>
          </a:p>
          <a:p>
            <a:r>
              <a:rPr lang="id-ID" sz="2400" dirty="0" smtClean="0"/>
              <a:t>Tim Sekolah : guru, siswa, komite, tenaga non pendidikan, alumni</a:t>
            </a:r>
            <a:endParaRPr lang="id-ID" sz="2400" dirty="0"/>
          </a:p>
        </p:txBody>
      </p:sp>
      <p:sp>
        <p:nvSpPr>
          <p:cNvPr id="4" name="Rectangle 3"/>
          <p:cNvSpPr/>
          <p:nvPr/>
        </p:nvSpPr>
        <p:spPr>
          <a:xfrm>
            <a:off x="2590800" y="6031468"/>
            <a:ext cx="6553200" cy="369332"/>
          </a:xfrm>
          <a:prstGeom prst="rect">
            <a:avLst/>
          </a:prstGeom>
          <a:noFill/>
          <a:ln>
            <a:noFill/>
          </a:ln>
        </p:spPr>
        <p:txBody>
          <a:bodyPr wrap="square">
            <a:spAutoFit/>
          </a:bodyPr>
          <a:lstStyle/>
          <a:p>
            <a:pPr algn="ctr">
              <a:defRPr/>
            </a:pP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Pembekalan KKN UMM Angkatan 37 Tematik Posdaya Tahun</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 201</a:t>
            </a:r>
            <a:r>
              <a:rPr lang="id-ID"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rPr>
              <a:t>3</a:t>
            </a: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onotype Corsiva" pitchFamily="66" charset="0"/>
            </a:endParaRPr>
          </a:p>
        </p:txBody>
      </p:sp>
      <p:pic>
        <p:nvPicPr>
          <p:cNvPr id="5" name="Picture 4" descr="D:\KEGIATAN 2013\PPKAN\HARI LH\TROPHY\Logo Adiwiyata.jpg"/>
          <p:cNvPicPr/>
          <p:nvPr/>
        </p:nvPicPr>
        <p:blipFill>
          <a:blip r:embed="rId2" cstate="print"/>
          <a:srcRect/>
          <a:stretch>
            <a:fillRect/>
          </a:stretch>
        </p:blipFill>
        <p:spPr bwMode="auto">
          <a:xfrm>
            <a:off x="6629400" y="228600"/>
            <a:ext cx="838200" cy="914400"/>
          </a:xfrm>
          <a:prstGeom prst="rect">
            <a:avLst/>
          </a:prstGeom>
          <a:noFill/>
          <a:ln w="9525">
            <a:noFill/>
            <a:miter lim="800000"/>
            <a:headEnd/>
            <a:tailEnd/>
          </a:ln>
        </p:spPr>
      </p:pic>
      <p:pic>
        <p:nvPicPr>
          <p:cNvPr id="6" name="Picture 5" descr="Logo KLH.jpg"/>
          <p:cNvPicPr/>
          <p:nvPr/>
        </p:nvPicPr>
        <p:blipFill>
          <a:blip r:embed="rId3" cstate="print"/>
          <a:srcRect/>
          <a:stretch>
            <a:fillRect/>
          </a:stretch>
        </p:blipFill>
        <p:spPr bwMode="auto">
          <a:xfrm>
            <a:off x="7620000" y="228603"/>
            <a:ext cx="685800" cy="838199"/>
          </a:xfrm>
          <a:prstGeom prst="rect">
            <a:avLst/>
          </a:prstGeom>
          <a:noFill/>
          <a:ln w="9525">
            <a:noFill/>
            <a:miter lim="800000"/>
            <a:headEnd/>
            <a:tailEnd/>
          </a:ln>
        </p:spPr>
      </p:pic>
    </p:spTree>
  </p:cSld>
  <p:clrMapOvr>
    <a:masterClrMapping/>
  </p:clrMapOvr>
  <p:transition>
    <p:push/>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Module</Template>
  <TotalTime>1853</TotalTime>
  <Words>3977</Words>
  <Application>Microsoft PowerPoint</Application>
  <PresentationFormat>On-screen Show (4:3)</PresentationFormat>
  <Paragraphs>364</Paragraphs>
  <Slides>43</Slides>
  <Notes>11</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Median</vt:lpstr>
      <vt:lpstr>Oriel</vt:lpstr>
      <vt:lpstr>PROGRAM ADIWIYATA DALAM DUNIA PENDIDIKAN</vt:lpstr>
      <vt:lpstr>Dasar Hukum</vt:lpstr>
      <vt:lpstr>Adiwiyata</vt:lpstr>
      <vt:lpstr>Pengertian</vt:lpstr>
      <vt:lpstr>Tujuan Program Adiwiyata</vt:lpstr>
      <vt:lpstr>Prinsip-prinsip Dasar Program Adiwiyata</vt:lpstr>
      <vt:lpstr>Komponen Adiwiyata</vt:lpstr>
      <vt:lpstr>Keuntungan mengikuti Program Adiwiyata </vt:lpstr>
      <vt:lpstr>Pelaksana Program Adiwiyata</vt:lpstr>
      <vt:lpstr>Peran dan tugas tim sekolah</vt:lpstr>
      <vt:lpstr>Materi program pembelajaran adiwiyata A. Umum</vt:lpstr>
      <vt:lpstr>B. Materi khusus</vt:lpstr>
      <vt:lpstr>Pembinaan</vt:lpstr>
      <vt:lpstr> Tujuan Pembinaan. </vt:lpstr>
      <vt:lpstr>  Komponen, Standar, dan Implementasi. </vt:lpstr>
      <vt:lpstr>KEBIJAKAN BERWAWASAN LINGKUNGAN</vt:lpstr>
      <vt:lpstr>KEBIJAKAN BERWAWASAN LINGKUNGAN</vt:lpstr>
      <vt:lpstr>PELAKSANAAN KURIKULUM BERBASIS LINGKUNGAN</vt:lpstr>
      <vt:lpstr>PELAKSANAAN KURIKULUM BERBASIS LINGKUNGAN</vt:lpstr>
      <vt:lpstr>   KEGIATAN LINGKUNGAN BERBASIS PARTISIPATIF   </vt:lpstr>
      <vt:lpstr>-</vt:lpstr>
      <vt:lpstr>PENGELOLAAN SARANA PENDUKUNG RAMAH LINGKUNGAN</vt:lpstr>
      <vt:lpstr>PENGELOLAAN SARANA PENDUKUNG RAMAH LINGKUNGAN</vt:lpstr>
      <vt:lpstr> PEMBERIAN PENGHARGAAN ADIWIYATA. </vt:lpstr>
      <vt:lpstr> Jenis  dan Bentuk Penghargaan </vt:lpstr>
      <vt:lpstr>Jenis  dan Bentuk Penghargaan</vt:lpstr>
      <vt:lpstr> Mekanisme Pemberian Penghargaan. </vt:lpstr>
      <vt:lpstr>Sekolah ADIWIYATA Provinsi </vt:lpstr>
      <vt:lpstr>Sekolah Adiwiyata  Nasional. </vt:lpstr>
      <vt:lpstr>ADIWIYATA Mandiri. </vt:lpstr>
      <vt:lpstr>Standart penilaian</vt:lpstr>
      <vt:lpstr>Langkah menuju sekolah adiwiyata</vt:lpstr>
      <vt:lpstr>Ad 1. Tim adiwiyata sekolah </vt:lpstr>
      <vt:lpstr>Ad 2. kajian lingkungan sekolah</vt:lpstr>
      <vt:lpstr>Ad 3. rencana aksi lingkungan</vt:lpstr>
      <vt:lpstr>Ad 4. pelaksanaan aksi lingkungan</vt:lpstr>
      <vt:lpstr>Ad 5. Evaluasi dan monitoring</vt:lpstr>
      <vt:lpstr>Perkembangan Program Adiwiyata di Kabupaten Magelang</vt:lpstr>
      <vt:lpstr>Permasalahan yang ditemui di sekolah</vt:lpstr>
      <vt:lpstr>Peran Perguruan Tinggi</vt:lpstr>
      <vt:lpstr>Penutup </vt:lpstr>
      <vt:lpstr>Slide 42</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dc:creator>
  <cp:lastModifiedBy>User</cp:lastModifiedBy>
  <cp:revision>177</cp:revision>
  <dcterms:created xsi:type="dcterms:W3CDTF">2008-11-11T11:42:12Z</dcterms:created>
  <dcterms:modified xsi:type="dcterms:W3CDTF">2013-09-21T16:57:10Z</dcterms:modified>
</cp:coreProperties>
</file>